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5"/>
  </p:notesMasterIdLst>
  <p:handoutMasterIdLst>
    <p:handoutMasterId r:id="rId206"/>
  </p:handoutMasterIdLst>
  <p:sldIdLst>
    <p:sldId id="323" r:id="rId2"/>
    <p:sldId id="1798" r:id="rId3"/>
    <p:sldId id="1799" r:id="rId4"/>
    <p:sldId id="1800" r:id="rId5"/>
    <p:sldId id="1801" r:id="rId6"/>
    <p:sldId id="1788" r:id="rId7"/>
    <p:sldId id="1789" r:id="rId8"/>
    <p:sldId id="1790" r:id="rId9"/>
    <p:sldId id="1803" r:id="rId10"/>
    <p:sldId id="1792" r:id="rId11"/>
    <p:sldId id="1796" r:id="rId12"/>
    <p:sldId id="1793" r:id="rId13"/>
    <p:sldId id="1794" r:id="rId14"/>
    <p:sldId id="1805" r:id="rId15"/>
    <p:sldId id="1806" r:id="rId16"/>
    <p:sldId id="1501" r:id="rId17"/>
    <p:sldId id="1502" r:id="rId18"/>
    <p:sldId id="1503" r:id="rId19"/>
    <p:sldId id="659" r:id="rId20"/>
    <p:sldId id="660" r:id="rId21"/>
    <p:sldId id="661" r:id="rId22"/>
    <p:sldId id="673" r:id="rId23"/>
    <p:sldId id="674" r:id="rId24"/>
    <p:sldId id="880" r:id="rId25"/>
    <p:sldId id="881" r:id="rId26"/>
    <p:sldId id="883" r:id="rId27"/>
    <p:sldId id="884" r:id="rId28"/>
    <p:sldId id="885" r:id="rId29"/>
    <p:sldId id="886" r:id="rId30"/>
    <p:sldId id="887" r:id="rId31"/>
    <p:sldId id="888" r:id="rId32"/>
    <p:sldId id="889" r:id="rId33"/>
    <p:sldId id="890" r:id="rId34"/>
    <p:sldId id="891" r:id="rId35"/>
    <p:sldId id="892" r:id="rId36"/>
    <p:sldId id="893" r:id="rId37"/>
    <p:sldId id="894" r:id="rId38"/>
    <p:sldId id="895" r:id="rId39"/>
    <p:sldId id="1468" r:id="rId40"/>
    <p:sldId id="896" r:id="rId41"/>
    <p:sldId id="898" r:id="rId42"/>
    <p:sldId id="900" r:id="rId43"/>
    <p:sldId id="901" r:id="rId44"/>
    <p:sldId id="902" r:id="rId45"/>
    <p:sldId id="903" r:id="rId46"/>
    <p:sldId id="904" r:id="rId47"/>
    <p:sldId id="1718" r:id="rId48"/>
    <p:sldId id="905" r:id="rId49"/>
    <p:sldId id="906" r:id="rId50"/>
    <p:sldId id="907" r:id="rId51"/>
    <p:sldId id="1665" r:id="rId52"/>
    <p:sldId id="1666" r:id="rId53"/>
    <p:sldId id="1711" r:id="rId54"/>
    <p:sldId id="911" r:id="rId55"/>
    <p:sldId id="912" r:id="rId56"/>
    <p:sldId id="913" r:id="rId57"/>
    <p:sldId id="1744" r:id="rId58"/>
    <p:sldId id="1745" r:id="rId59"/>
    <p:sldId id="1746" r:id="rId60"/>
    <p:sldId id="1785" r:id="rId61"/>
    <p:sldId id="1748" r:id="rId62"/>
    <p:sldId id="1749" r:id="rId63"/>
    <p:sldId id="1750" r:id="rId64"/>
    <p:sldId id="1751" r:id="rId65"/>
    <p:sldId id="1752" r:id="rId66"/>
    <p:sldId id="1753" r:id="rId67"/>
    <p:sldId id="1754" r:id="rId68"/>
    <p:sldId id="1755" r:id="rId69"/>
    <p:sldId id="1756" r:id="rId70"/>
    <p:sldId id="1757" r:id="rId71"/>
    <p:sldId id="1758" r:id="rId72"/>
    <p:sldId id="1759" r:id="rId73"/>
    <p:sldId id="1760" r:id="rId74"/>
    <p:sldId id="1761" r:id="rId75"/>
    <p:sldId id="1762" r:id="rId76"/>
    <p:sldId id="1763" r:id="rId77"/>
    <p:sldId id="1764" r:id="rId78"/>
    <p:sldId id="1765" r:id="rId79"/>
    <p:sldId id="1766" r:id="rId80"/>
    <p:sldId id="1767" r:id="rId81"/>
    <p:sldId id="1768" r:id="rId82"/>
    <p:sldId id="1769" r:id="rId83"/>
    <p:sldId id="1770" r:id="rId84"/>
    <p:sldId id="1771" r:id="rId85"/>
    <p:sldId id="1772" r:id="rId86"/>
    <p:sldId id="1773" r:id="rId87"/>
    <p:sldId id="1774" r:id="rId88"/>
    <p:sldId id="1775" r:id="rId89"/>
    <p:sldId id="1776" r:id="rId90"/>
    <p:sldId id="1777" r:id="rId91"/>
    <p:sldId id="1778" r:id="rId92"/>
    <p:sldId id="1779" r:id="rId93"/>
    <p:sldId id="1780" r:id="rId94"/>
    <p:sldId id="914" r:id="rId95"/>
    <p:sldId id="915" r:id="rId96"/>
    <p:sldId id="1716" r:id="rId97"/>
    <p:sldId id="916" r:id="rId98"/>
    <p:sldId id="1548" r:id="rId99"/>
    <p:sldId id="1551" r:id="rId100"/>
    <p:sldId id="1552" r:id="rId101"/>
    <p:sldId id="1553" r:id="rId102"/>
    <p:sldId id="1554" r:id="rId103"/>
    <p:sldId id="1555" r:id="rId104"/>
    <p:sldId id="1451" r:id="rId105"/>
    <p:sldId id="1452" r:id="rId106"/>
    <p:sldId id="1453" r:id="rId107"/>
    <p:sldId id="764" r:id="rId108"/>
    <p:sldId id="765" r:id="rId109"/>
    <p:sldId id="766" r:id="rId110"/>
    <p:sldId id="767" r:id="rId111"/>
    <p:sldId id="768" r:id="rId112"/>
    <p:sldId id="769" r:id="rId113"/>
    <p:sldId id="770" r:id="rId114"/>
    <p:sldId id="771" r:id="rId115"/>
    <p:sldId id="772" r:id="rId116"/>
    <p:sldId id="773" r:id="rId117"/>
    <p:sldId id="774" r:id="rId118"/>
    <p:sldId id="775" r:id="rId119"/>
    <p:sldId id="776" r:id="rId120"/>
    <p:sldId id="777" r:id="rId121"/>
    <p:sldId id="778" r:id="rId122"/>
    <p:sldId id="779" r:id="rId123"/>
    <p:sldId id="780" r:id="rId124"/>
    <p:sldId id="781" r:id="rId125"/>
    <p:sldId id="782" r:id="rId126"/>
    <p:sldId id="783" r:id="rId127"/>
    <p:sldId id="784" r:id="rId128"/>
    <p:sldId id="785" r:id="rId129"/>
    <p:sldId id="786" r:id="rId130"/>
    <p:sldId id="787" r:id="rId131"/>
    <p:sldId id="788" r:id="rId132"/>
    <p:sldId id="789" r:id="rId133"/>
    <p:sldId id="790" r:id="rId134"/>
    <p:sldId id="1807" r:id="rId135"/>
    <p:sldId id="1808" r:id="rId136"/>
    <p:sldId id="791" r:id="rId137"/>
    <p:sldId id="792" r:id="rId138"/>
    <p:sldId id="793" r:id="rId139"/>
    <p:sldId id="1783" r:id="rId140"/>
    <p:sldId id="794" r:id="rId141"/>
    <p:sldId id="795" r:id="rId142"/>
    <p:sldId id="796" r:id="rId143"/>
    <p:sldId id="797" r:id="rId144"/>
    <p:sldId id="798" r:id="rId145"/>
    <p:sldId id="799" r:id="rId146"/>
    <p:sldId id="800" r:id="rId147"/>
    <p:sldId id="1106" r:id="rId148"/>
    <p:sldId id="1425" r:id="rId149"/>
    <p:sldId id="1430" r:id="rId150"/>
    <p:sldId id="1431" r:id="rId151"/>
    <p:sldId id="1432" r:id="rId152"/>
    <p:sldId id="1433" r:id="rId153"/>
    <p:sldId id="1434" r:id="rId154"/>
    <p:sldId id="1435" r:id="rId155"/>
    <p:sldId id="1436" r:id="rId156"/>
    <p:sldId id="1437" r:id="rId157"/>
    <p:sldId id="1438" r:id="rId158"/>
    <p:sldId id="1439" r:id="rId159"/>
    <p:sldId id="1440" r:id="rId160"/>
    <p:sldId id="1441" r:id="rId161"/>
    <p:sldId id="1442" r:id="rId162"/>
    <p:sldId id="1740" r:id="rId163"/>
    <p:sldId id="1699" r:id="rId164"/>
    <p:sldId id="1700" r:id="rId165"/>
    <p:sldId id="1701" r:id="rId166"/>
    <p:sldId id="1702" r:id="rId167"/>
    <p:sldId id="1713" r:id="rId168"/>
    <p:sldId id="1724" r:id="rId169"/>
    <p:sldId id="1725" r:id="rId170"/>
    <p:sldId id="1726" r:id="rId171"/>
    <p:sldId id="1727" r:id="rId172"/>
    <p:sldId id="1728" r:id="rId173"/>
    <p:sldId id="1729" r:id="rId174"/>
    <p:sldId id="1730" r:id="rId175"/>
    <p:sldId id="1731" r:id="rId176"/>
    <p:sldId id="1732" r:id="rId177"/>
    <p:sldId id="1733" r:id="rId178"/>
    <p:sldId id="1674" r:id="rId179"/>
    <p:sldId id="1675" r:id="rId180"/>
    <p:sldId id="1676" r:id="rId181"/>
    <p:sldId id="1677" r:id="rId182"/>
    <p:sldId id="1678" r:id="rId183"/>
    <p:sldId id="1679" r:id="rId184"/>
    <p:sldId id="1680" r:id="rId185"/>
    <p:sldId id="1681" r:id="rId186"/>
    <p:sldId id="1682" r:id="rId187"/>
    <p:sldId id="1683" r:id="rId188"/>
    <p:sldId id="1684" r:id="rId189"/>
    <p:sldId id="1690" r:id="rId190"/>
    <p:sldId id="1691" r:id="rId191"/>
    <p:sldId id="1692" r:id="rId192"/>
    <p:sldId id="1595" r:id="rId193"/>
    <p:sldId id="1596" r:id="rId194"/>
    <p:sldId id="1597" r:id="rId195"/>
    <p:sldId id="1598" r:id="rId196"/>
    <p:sldId id="1599" r:id="rId197"/>
    <p:sldId id="1600" r:id="rId198"/>
    <p:sldId id="1601" r:id="rId199"/>
    <p:sldId id="1735" r:id="rId200"/>
    <p:sldId id="1719" r:id="rId201"/>
    <p:sldId id="1720" r:id="rId202"/>
    <p:sldId id="1738" r:id="rId203"/>
    <p:sldId id="1033" r:id="rId204"/>
  </p:sldIdLst>
  <p:sldSz cx="9144000" cy="6858000" type="letter"/>
  <p:notesSz cx="6858000" cy="91440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00"/>
    <a:srgbClr val="FF0000"/>
    <a:srgbClr val="04502E"/>
    <a:srgbClr val="0E502B"/>
    <a:srgbClr val="005C2E"/>
    <a:srgbClr val="69B781"/>
    <a:srgbClr val="68B679"/>
    <a:srgbClr val="77C0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48" autoAdjust="0"/>
    <p:restoredTop sz="94796" autoAdjust="0"/>
  </p:normalViewPr>
  <p:slideViewPr>
    <p:cSldViewPr>
      <p:cViewPr varScale="1">
        <p:scale>
          <a:sx n="56" d="100"/>
          <a:sy n="56" d="100"/>
        </p:scale>
        <p:origin x="132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handoutMaster" Target="handoutMasters/handout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presProps" Target="presProp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theme" Target="theme/theme1.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tableStyles" Target="tableStyle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1860D1-1424-4897-9F0B-E3132347FA2F}" type="doc">
      <dgm:prSet loTypeId="urn:microsoft.com/office/officeart/2005/8/layout/hProcess4" loCatId="process" qsTypeId="urn:microsoft.com/office/officeart/2005/8/quickstyle/simple2" qsCatId="simple" csTypeId="urn:microsoft.com/office/officeart/2005/8/colors/colorful1#1" csCatId="colorful" phldr="1"/>
      <dgm:spPr/>
      <dgm:t>
        <a:bodyPr/>
        <a:lstStyle/>
        <a:p>
          <a:endParaRPr lang="es-ES"/>
        </a:p>
      </dgm:t>
    </dgm:pt>
    <dgm:pt modelId="{DCFB5B6A-1CDE-4D62-A1C7-934147AEC363}">
      <dgm:prSet phldrT="[Texto]" custT="1"/>
      <dgm:spPr>
        <a:solidFill>
          <a:schemeClr val="accent3">
            <a:lumMod val="85000"/>
          </a:schemeClr>
        </a:solidFill>
        <a:ln>
          <a:solidFill>
            <a:srgbClr val="04502E"/>
          </a:solidFill>
        </a:ln>
      </dgm:spPr>
      <dgm:t>
        <a:bodyPr lIns="0" anchor="ctr"/>
        <a:lstStyle/>
        <a:p>
          <a:pPr algn="just"/>
          <a:r>
            <a:rPr lang="es-MX" sz="1400" b="1" dirty="0" smtClean="0">
              <a:latin typeface="Arial" pitchFamily="34" charset="0"/>
              <a:cs typeface="Arial" pitchFamily="34" charset="0"/>
            </a:rPr>
            <a:t>Preparación de la elección</a:t>
          </a:r>
          <a:endParaRPr lang="es-ES" sz="1400" b="1" dirty="0">
            <a:latin typeface="Arial" pitchFamily="34" charset="0"/>
            <a:cs typeface="Arial" pitchFamily="34" charset="0"/>
          </a:endParaRPr>
        </a:p>
      </dgm:t>
    </dgm:pt>
    <dgm:pt modelId="{41D36E4D-1A11-41E3-BB07-BD4BA7233532}" type="parTrans" cxnId="{657DF5DF-5A93-48A8-99F7-337CCA3F9648}">
      <dgm:prSet/>
      <dgm:spPr/>
      <dgm:t>
        <a:bodyPr/>
        <a:lstStyle/>
        <a:p>
          <a:endParaRPr lang="es-ES"/>
        </a:p>
      </dgm:t>
    </dgm:pt>
    <dgm:pt modelId="{F4E51055-5D71-440E-AF37-F898B9A52C50}" type="sibTrans" cxnId="{657DF5DF-5A93-48A8-99F7-337CCA3F9648}">
      <dgm:prSet/>
      <dgm:spPr/>
      <dgm:t>
        <a:bodyPr/>
        <a:lstStyle/>
        <a:p>
          <a:endParaRPr lang="es-ES"/>
        </a:p>
      </dgm:t>
    </dgm:pt>
    <dgm:pt modelId="{CED602D4-B288-48ED-9E3D-6FE3BC0D24ED}">
      <dgm:prSet phldrT="[Texto]" custT="1"/>
      <dgm:spPr>
        <a:solidFill>
          <a:srgbClr val="68B679"/>
        </a:solidFill>
      </dgm:spPr>
      <dgm:t>
        <a:bodyPr/>
        <a:lstStyle/>
        <a:p>
          <a:pPr algn="ctr"/>
          <a:r>
            <a:rPr lang="es-MX" sz="1300" dirty="0" smtClean="0">
              <a:solidFill>
                <a:schemeClr val="tx1"/>
              </a:solidFill>
              <a:latin typeface="Antique Olive Roman" pitchFamily="34" charset="0"/>
            </a:rPr>
            <a:t>2ª etapa</a:t>
          </a:r>
        </a:p>
        <a:p>
          <a:pPr algn="ctr"/>
          <a:r>
            <a:rPr lang="es-MX" sz="1300" dirty="0" smtClean="0">
              <a:solidFill>
                <a:schemeClr val="tx1"/>
              </a:solidFill>
              <a:latin typeface="Antique Olive Roman" pitchFamily="34" charset="0"/>
            </a:rPr>
            <a:t>primer domingo de </a:t>
          </a:r>
          <a:r>
            <a:rPr lang="es-MX" sz="1300" b="1" dirty="0" smtClean="0">
              <a:solidFill>
                <a:schemeClr val="tx1"/>
              </a:solidFill>
              <a:latin typeface="Antique Olive Roman" pitchFamily="34" charset="0"/>
            </a:rPr>
            <a:t>junio </a:t>
          </a:r>
          <a:endParaRPr lang="es-ES" sz="1300" b="1" dirty="0">
            <a:solidFill>
              <a:schemeClr val="tx1"/>
            </a:solidFill>
            <a:latin typeface="Antique Olive Roman" pitchFamily="34" charset="0"/>
          </a:endParaRPr>
        </a:p>
      </dgm:t>
    </dgm:pt>
    <dgm:pt modelId="{8A68C8C6-168C-404D-B515-9C3E2B164760}" type="parTrans" cxnId="{B00A03BE-6F02-4BA3-BB23-0955A25B212E}">
      <dgm:prSet/>
      <dgm:spPr/>
      <dgm:t>
        <a:bodyPr/>
        <a:lstStyle/>
        <a:p>
          <a:endParaRPr lang="es-ES"/>
        </a:p>
      </dgm:t>
    </dgm:pt>
    <dgm:pt modelId="{02496613-D654-466B-A55A-382DCEBB2F77}" type="sibTrans" cxnId="{B00A03BE-6F02-4BA3-BB23-0955A25B212E}">
      <dgm:prSet/>
      <dgm:spPr>
        <a:solidFill>
          <a:srgbClr val="04502E"/>
        </a:solidFill>
      </dgm:spPr>
      <dgm:t>
        <a:bodyPr/>
        <a:lstStyle/>
        <a:p>
          <a:endParaRPr lang="es-ES"/>
        </a:p>
      </dgm:t>
    </dgm:pt>
    <dgm:pt modelId="{D7CC7765-94DE-45B8-913A-4613FC4C3B52}">
      <dgm:prSet phldrT="[Texto]" custT="1"/>
      <dgm:spPr>
        <a:solidFill>
          <a:schemeClr val="accent3">
            <a:lumMod val="85000"/>
          </a:schemeClr>
        </a:solidFill>
        <a:ln>
          <a:solidFill>
            <a:srgbClr val="04502E"/>
          </a:solidFill>
        </a:ln>
      </dgm:spPr>
      <dgm:t>
        <a:bodyPr lIns="72000" anchor="ctr"/>
        <a:lstStyle/>
        <a:p>
          <a:pPr algn="ctr"/>
          <a:r>
            <a:rPr lang="es-MX" sz="1400" b="1" dirty="0" smtClean="0">
              <a:latin typeface="Arial" pitchFamily="34" charset="0"/>
              <a:cs typeface="Arial" pitchFamily="34" charset="0"/>
            </a:rPr>
            <a:t>Jornada electoral</a:t>
          </a:r>
          <a:endParaRPr lang="es-ES" sz="1400" b="1" dirty="0">
            <a:latin typeface="Arial" pitchFamily="34" charset="0"/>
            <a:cs typeface="Arial" pitchFamily="34" charset="0"/>
          </a:endParaRPr>
        </a:p>
      </dgm:t>
    </dgm:pt>
    <dgm:pt modelId="{528EF8D3-0141-4D6D-AA7C-9BB6E614763B}" type="parTrans" cxnId="{FF55E5FB-5409-4ABB-B812-926A3676DD10}">
      <dgm:prSet/>
      <dgm:spPr/>
      <dgm:t>
        <a:bodyPr/>
        <a:lstStyle/>
        <a:p>
          <a:endParaRPr lang="es-ES"/>
        </a:p>
      </dgm:t>
    </dgm:pt>
    <dgm:pt modelId="{6F019C55-FD58-4676-8655-5E77DC7458F5}" type="sibTrans" cxnId="{FF55E5FB-5409-4ABB-B812-926A3676DD10}">
      <dgm:prSet/>
      <dgm:spPr/>
      <dgm:t>
        <a:bodyPr/>
        <a:lstStyle/>
        <a:p>
          <a:endParaRPr lang="es-ES"/>
        </a:p>
      </dgm:t>
    </dgm:pt>
    <dgm:pt modelId="{ACBC821F-8CF4-4D23-B664-F1BB587B30B0}">
      <dgm:prSet phldrT="[Texto]" custT="1"/>
      <dgm:spPr>
        <a:solidFill>
          <a:srgbClr val="68B679"/>
        </a:solidFill>
      </dgm:spPr>
      <dgm:t>
        <a:bodyPr anchor="ctr"/>
        <a:lstStyle/>
        <a:p>
          <a:pPr algn="ctr"/>
          <a:r>
            <a:rPr lang="es-MX" sz="1400" dirty="0" smtClean="0">
              <a:solidFill>
                <a:schemeClr val="tx1"/>
              </a:solidFill>
              <a:latin typeface="Antique Olive Roman" pitchFamily="34" charset="0"/>
            </a:rPr>
            <a:t>3ª etapa</a:t>
          </a:r>
        </a:p>
        <a:p>
          <a:pPr algn="ctr"/>
          <a:r>
            <a:rPr lang="es-MX" sz="1400" dirty="0" smtClean="0">
              <a:solidFill>
                <a:schemeClr val="tx1"/>
              </a:solidFill>
              <a:latin typeface="Antique Olive Roman" pitchFamily="34" charset="0"/>
            </a:rPr>
            <a:t>junio - julio</a:t>
          </a:r>
          <a:endParaRPr lang="es-ES" sz="1400" dirty="0">
            <a:solidFill>
              <a:schemeClr val="tx1"/>
            </a:solidFill>
            <a:latin typeface="Antique Olive Roman" pitchFamily="34" charset="0"/>
          </a:endParaRPr>
        </a:p>
      </dgm:t>
    </dgm:pt>
    <dgm:pt modelId="{30A0C413-D59C-4DD3-9E82-ACFDBA762EBC}" type="parTrans" cxnId="{742D1D9A-3543-413B-BC40-3A26BEC3FE86}">
      <dgm:prSet/>
      <dgm:spPr/>
      <dgm:t>
        <a:bodyPr/>
        <a:lstStyle/>
        <a:p>
          <a:endParaRPr lang="es-ES"/>
        </a:p>
      </dgm:t>
    </dgm:pt>
    <dgm:pt modelId="{05523B09-C054-46BD-B6AB-834F7ECC6711}" type="sibTrans" cxnId="{742D1D9A-3543-413B-BC40-3A26BEC3FE86}">
      <dgm:prSet/>
      <dgm:spPr>
        <a:solidFill>
          <a:srgbClr val="04502E"/>
        </a:solidFill>
      </dgm:spPr>
      <dgm:t>
        <a:bodyPr/>
        <a:lstStyle/>
        <a:p>
          <a:endParaRPr lang="es-ES"/>
        </a:p>
      </dgm:t>
    </dgm:pt>
    <dgm:pt modelId="{AC1CE8A0-41F1-4ACD-9141-155950083283}">
      <dgm:prSet phldrT="[Texto]" custT="1"/>
      <dgm:spPr>
        <a:solidFill>
          <a:schemeClr val="accent3">
            <a:lumMod val="85000"/>
          </a:schemeClr>
        </a:solidFill>
        <a:ln>
          <a:solidFill>
            <a:srgbClr val="04502E"/>
          </a:solidFill>
        </a:ln>
      </dgm:spPr>
      <dgm:t>
        <a:bodyPr lIns="0" anchor="ctr"/>
        <a:lstStyle/>
        <a:p>
          <a:pPr algn="just"/>
          <a:r>
            <a:rPr lang="es-MX" sz="1400" b="1" dirty="0" smtClean="0">
              <a:latin typeface="Arial" pitchFamily="34" charset="0"/>
              <a:cs typeface="Arial" pitchFamily="34" charset="0"/>
            </a:rPr>
            <a:t>Resultados y declaraciones de validez de las elecciones</a:t>
          </a:r>
          <a:endParaRPr lang="es-ES" sz="1400" b="1" dirty="0">
            <a:latin typeface="Arial" pitchFamily="34" charset="0"/>
            <a:cs typeface="Arial" pitchFamily="34" charset="0"/>
          </a:endParaRPr>
        </a:p>
      </dgm:t>
    </dgm:pt>
    <dgm:pt modelId="{05E5212C-B1EB-4B07-810C-ABA01C154A46}" type="parTrans" cxnId="{33289EA1-4055-481E-B53A-69942CD0FF74}">
      <dgm:prSet/>
      <dgm:spPr/>
      <dgm:t>
        <a:bodyPr/>
        <a:lstStyle/>
        <a:p>
          <a:endParaRPr lang="es-ES"/>
        </a:p>
      </dgm:t>
    </dgm:pt>
    <dgm:pt modelId="{978ACC49-3DE5-4F37-82AD-86BA0E29A563}" type="sibTrans" cxnId="{33289EA1-4055-481E-B53A-69942CD0FF74}">
      <dgm:prSet/>
      <dgm:spPr/>
      <dgm:t>
        <a:bodyPr/>
        <a:lstStyle/>
        <a:p>
          <a:endParaRPr lang="es-ES"/>
        </a:p>
      </dgm:t>
    </dgm:pt>
    <dgm:pt modelId="{C84CA63C-A11E-45A7-B50D-0B7A3B3C63CC}">
      <dgm:prSet phldrT="[Texto]" custT="1"/>
      <dgm:spPr>
        <a:solidFill>
          <a:srgbClr val="68B679"/>
        </a:solidFill>
      </dgm:spPr>
      <dgm:t>
        <a:bodyPr/>
        <a:lstStyle/>
        <a:p>
          <a:pPr algn="ctr"/>
          <a:r>
            <a:rPr lang="es-MX" sz="1300" dirty="0" smtClean="0">
              <a:solidFill>
                <a:schemeClr val="tx1"/>
              </a:solidFill>
              <a:latin typeface="Antique Olive Roman" pitchFamily="34" charset="0"/>
            </a:rPr>
            <a:t>1ª</a:t>
          </a:r>
          <a:r>
            <a:rPr lang="es-MX" sz="1400" dirty="0" smtClean="0">
              <a:solidFill>
                <a:schemeClr val="tx1"/>
              </a:solidFill>
              <a:latin typeface="Antique Olive Roman" pitchFamily="34" charset="0"/>
            </a:rPr>
            <a:t> etapa</a:t>
          </a:r>
        </a:p>
        <a:p>
          <a:pPr algn="ctr"/>
          <a:r>
            <a:rPr lang="es-MX" sz="1400" dirty="0" smtClean="0">
              <a:solidFill>
                <a:schemeClr val="tx1"/>
              </a:solidFill>
              <a:latin typeface="Antique Olive Roman" pitchFamily="34" charset="0"/>
            </a:rPr>
            <a:t>octubre-junio </a:t>
          </a:r>
          <a:endParaRPr lang="es-ES" sz="1400" dirty="0">
            <a:solidFill>
              <a:schemeClr val="tx1"/>
            </a:solidFill>
            <a:latin typeface="Antique Olive Roman" pitchFamily="34" charset="0"/>
          </a:endParaRPr>
        </a:p>
      </dgm:t>
    </dgm:pt>
    <dgm:pt modelId="{D14625FA-247B-4491-98F2-3A8B29A999B3}" type="sibTrans" cxnId="{660732F7-6E45-427E-855D-518DFAAF041A}">
      <dgm:prSet/>
      <dgm:spPr>
        <a:solidFill>
          <a:srgbClr val="04502E"/>
        </a:solidFill>
      </dgm:spPr>
      <dgm:t>
        <a:bodyPr/>
        <a:lstStyle/>
        <a:p>
          <a:endParaRPr lang="es-ES"/>
        </a:p>
      </dgm:t>
    </dgm:pt>
    <dgm:pt modelId="{77BA8895-D0B3-4744-9B03-1545427F07A6}" type="parTrans" cxnId="{660732F7-6E45-427E-855D-518DFAAF041A}">
      <dgm:prSet/>
      <dgm:spPr/>
      <dgm:t>
        <a:bodyPr/>
        <a:lstStyle/>
        <a:p>
          <a:endParaRPr lang="es-ES"/>
        </a:p>
      </dgm:t>
    </dgm:pt>
    <dgm:pt modelId="{26327A76-21A7-4C05-8D1F-877B266104FE}">
      <dgm:prSet phldrT="[Texto]" custT="1"/>
      <dgm:spPr>
        <a:solidFill>
          <a:srgbClr val="68B679"/>
        </a:solidFill>
      </dgm:spPr>
      <dgm:t>
        <a:bodyPr/>
        <a:lstStyle/>
        <a:p>
          <a:pPr algn="ctr"/>
          <a:r>
            <a:rPr lang="es-MX" sz="1300" dirty="0" smtClean="0">
              <a:latin typeface="Antique Olive Roman" pitchFamily="34" charset="0"/>
            </a:rPr>
            <a:t>4ª etapa</a:t>
          </a:r>
        </a:p>
        <a:p>
          <a:pPr algn="ctr"/>
          <a:r>
            <a:rPr lang="es-MX" sz="1300" dirty="0" smtClean="0">
              <a:latin typeface="Antique Olive Roman" pitchFamily="34" charset="0"/>
            </a:rPr>
            <a:t> julio – septiembre</a:t>
          </a:r>
        </a:p>
        <a:p>
          <a:pPr algn="ctr"/>
          <a:r>
            <a:rPr lang="es-MX" sz="1300" dirty="0" smtClean="0">
              <a:latin typeface="Antique Olive Roman" pitchFamily="34" charset="0"/>
            </a:rPr>
            <a:t>2018</a:t>
          </a:r>
          <a:endParaRPr lang="es-ES" sz="1300" dirty="0">
            <a:latin typeface="Antique Olive Roman" pitchFamily="34" charset="0"/>
          </a:endParaRPr>
        </a:p>
      </dgm:t>
    </dgm:pt>
    <dgm:pt modelId="{D649B3BE-40B0-4730-8061-E098DD6D29E0}" type="parTrans" cxnId="{396B4C66-F906-4247-8034-CF2C001161C1}">
      <dgm:prSet/>
      <dgm:spPr/>
      <dgm:t>
        <a:bodyPr/>
        <a:lstStyle/>
        <a:p>
          <a:endParaRPr lang="es-ES"/>
        </a:p>
      </dgm:t>
    </dgm:pt>
    <dgm:pt modelId="{EBB5DCFA-F60B-41AA-BAA3-0F2DCA3D4E84}" type="sibTrans" cxnId="{396B4C66-F906-4247-8034-CF2C001161C1}">
      <dgm:prSet/>
      <dgm:spPr/>
      <dgm:t>
        <a:bodyPr/>
        <a:lstStyle/>
        <a:p>
          <a:endParaRPr lang="es-ES"/>
        </a:p>
      </dgm:t>
    </dgm:pt>
    <dgm:pt modelId="{5E63472C-7014-4D2F-A8F4-BEE467E5F004}">
      <dgm:prSet phldrT="[Texto]" custT="1"/>
      <dgm:spPr>
        <a:solidFill>
          <a:schemeClr val="accent3">
            <a:lumMod val="85000"/>
          </a:schemeClr>
        </a:solidFill>
        <a:ln>
          <a:solidFill>
            <a:srgbClr val="04502E"/>
          </a:solidFill>
        </a:ln>
      </dgm:spPr>
      <dgm:t>
        <a:bodyPr lIns="0" tIns="0" anchor="ctr"/>
        <a:lstStyle/>
        <a:p>
          <a:pPr algn="just"/>
          <a:r>
            <a:rPr lang="es-MX" sz="1400" b="1" dirty="0" smtClean="0">
              <a:latin typeface="Arial" pitchFamily="34" charset="0"/>
              <a:cs typeface="Arial" pitchFamily="34" charset="0"/>
            </a:rPr>
            <a:t>Dictamen y declaración de validez de la elección de presidente electo</a:t>
          </a:r>
          <a:endParaRPr lang="es-ES" sz="1400" b="1" dirty="0">
            <a:latin typeface="Arial" pitchFamily="34" charset="0"/>
            <a:cs typeface="Arial" pitchFamily="34" charset="0"/>
          </a:endParaRPr>
        </a:p>
      </dgm:t>
    </dgm:pt>
    <dgm:pt modelId="{40D4B799-4C36-49F2-90CC-D2BC30A725E9}" type="parTrans" cxnId="{C4155A86-C8BF-40AD-8472-D383F34DF54A}">
      <dgm:prSet/>
      <dgm:spPr/>
      <dgm:t>
        <a:bodyPr/>
        <a:lstStyle/>
        <a:p>
          <a:endParaRPr lang="es-ES"/>
        </a:p>
      </dgm:t>
    </dgm:pt>
    <dgm:pt modelId="{42C869BD-7698-4085-9859-F5073C482B96}" type="sibTrans" cxnId="{C4155A86-C8BF-40AD-8472-D383F34DF54A}">
      <dgm:prSet/>
      <dgm:spPr/>
      <dgm:t>
        <a:bodyPr/>
        <a:lstStyle/>
        <a:p>
          <a:endParaRPr lang="es-ES"/>
        </a:p>
      </dgm:t>
    </dgm:pt>
    <dgm:pt modelId="{F0283FD9-BC68-4BF5-95FD-80F80DD26798}" type="pres">
      <dgm:prSet presAssocID="{A51860D1-1424-4897-9F0B-E3132347FA2F}" presName="Name0" presStyleCnt="0">
        <dgm:presLayoutVars>
          <dgm:dir/>
          <dgm:animLvl val="lvl"/>
          <dgm:resizeHandles val="exact"/>
        </dgm:presLayoutVars>
      </dgm:prSet>
      <dgm:spPr/>
      <dgm:t>
        <a:bodyPr/>
        <a:lstStyle/>
        <a:p>
          <a:endParaRPr lang="es-ES"/>
        </a:p>
      </dgm:t>
    </dgm:pt>
    <dgm:pt modelId="{29125B6E-ADF0-47A2-9B23-5FEE467C76E1}" type="pres">
      <dgm:prSet presAssocID="{A51860D1-1424-4897-9F0B-E3132347FA2F}" presName="tSp" presStyleCnt="0"/>
      <dgm:spPr/>
      <dgm:t>
        <a:bodyPr/>
        <a:lstStyle/>
        <a:p>
          <a:endParaRPr lang="es-MX"/>
        </a:p>
      </dgm:t>
    </dgm:pt>
    <dgm:pt modelId="{B9D9D03B-37C5-4703-8A92-24A8DB35B649}" type="pres">
      <dgm:prSet presAssocID="{A51860D1-1424-4897-9F0B-E3132347FA2F}" presName="bSp" presStyleCnt="0"/>
      <dgm:spPr/>
      <dgm:t>
        <a:bodyPr/>
        <a:lstStyle/>
        <a:p>
          <a:endParaRPr lang="es-MX"/>
        </a:p>
      </dgm:t>
    </dgm:pt>
    <dgm:pt modelId="{17C68789-9A8B-49BD-9845-03198F2DB07E}" type="pres">
      <dgm:prSet presAssocID="{A51860D1-1424-4897-9F0B-E3132347FA2F}" presName="process" presStyleCnt="0"/>
      <dgm:spPr/>
      <dgm:t>
        <a:bodyPr/>
        <a:lstStyle/>
        <a:p>
          <a:endParaRPr lang="es-MX"/>
        </a:p>
      </dgm:t>
    </dgm:pt>
    <dgm:pt modelId="{1EB80995-048C-417E-9A8D-FC3A7996FE5F}" type="pres">
      <dgm:prSet presAssocID="{C84CA63C-A11E-45A7-B50D-0B7A3B3C63CC}" presName="composite1" presStyleCnt="0"/>
      <dgm:spPr/>
      <dgm:t>
        <a:bodyPr/>
        <a:lstStyle/>
        <a:p>
          <a:endParaRPr lang="es-MX"/>
        </a:p>
      </dgm:t>
    </dgm:pt>
    <dgm:pt modelId="{3CE8815C-32D2-415B-BE7C-50D6F7019779}" type="pres">
      <dgm:prSet presAssocID="{C84CA63C-A11E-45A7-B50D-0B7A3B3C63CC}" presName="dummyNode1" presStyleLbl="node1" presStyleIdx="0" presStyleCnt="4"/>
      <dgm:spPr/>
      <dgm:t>
        <a:bodyPr/>
        <a:lstStyle/>
        <a:p>
          <a:endParaRPr lang="es-MX"/>
        </a:p>
      </dgm:t>
    </dgm:pt>
    <dgm:pt modelId="{57DBA105-659C-4AD5-91F6-16B7658BF669}" type="pres">
      <dgm:prSet presAssocID="{C84CA63C-A11E-45A7-B50D-0B7A3B3C63CC}" presName="childNode1" presStyleLbl="bgAcc1" presStyleIdx="0" presStyleCnt="4">
        <dgm:presLayoutVars>
          <dgm:bulletEnabled val="1"/>
        </dgm:presLayoutVars>
      </dgm:prSet>
      <dgm:spPr/>
      <dgm:t>
        <a:bodyPr/>
        <a:lstStyle/>
        <a:p>
          <a:endParaRPr lang="es-ES"/>
        </a:p>
      </dgm:t>
    </dgm:pt>
    <dgm:pt modelId="{36B08BFF-ECBA-4C97-A2A0-97FB231F86D3}" type="pres">
      <dgm:prSet presAssocID="{C84CA63C-A11E-45A7-B50D-0B7A3B3C63CC}" presName="childNode1tx" presStyleLbl="bgAcc1" presStyleIdx="0" presStyleCnt="4">
        <dgm:presLayoutVars>
          <dgm:bulletEnabled val="1"/>
        </dgm:presLayoutVars>
      </dgm:prSet>
      <dgm:spPr/>
      <dgm:t>
        <a:bodyPr/>
        <a:lstStyle/>
        <a:p>
          <a:endParaRPr lang="es-ES"/>
        </a:p>
      </dgm:t>
    </dgm:pt>
    <dgm:pt modelId="{D9D3841B-D9E6-4ABC-87A1-7E0E6C78B041}" type="pres">
      <dgm:prSet presAssocID="{C84CA63C-A11E-45A7-B50D-0B7A3B3C63CC}" presName="parentNode1" presStyleLbl="node1" presStyleIdx="0" presStyleCnt="4">
        <dgm:presLayoutVars>
          <dgm:chMax val="1"/>
          <dgm:bulletEnabled val="1"/>
        </dgm:presLayoutVars>
      </dgm:prSet>
      <dgm:spPr/>
      <dgm:t>
        <a:bodyPr/>
        <a:lstStyle/>
        <a:p>
          <a:endParaRPr lang="es-ES"/>
        </a:p>
      </dgm:t>
    </dgm:pt>
    <dgm:pt modelId="{7A9D077E-A8C6-4BC3-80B8-F36418953001}" type="pres">
      <dgm:prSet presAssocID="{C84CA63C-A11E-45A7-B50D-0B7A3B3C63CC}" presName="connSite1" presStyleCnt="0"/>
      <dgm:spPr/>
      <dgm:t>
        <a:bodyPr/>
        <a:lstStyle/>
        <a:p>
          <a:endParaRPr lang="es-MX"/>
        </a:p>
      </dgm:t>
    </dgm:pt>
    <dgm:pt modelId="{C29EE138-4594-40B8-B502-ACA3A777A0DF}" type="pres">
      <dgm:prSet presAssocID="{D14625FA-247B-4491-98F2-3A8B29A999B3}" presName="Name9" presStyleLbl="sibTrans2D1" presStyleIdx="0" presStyleCnt="3"/>
      <dgm:spPr/>
      <dgm:t>
        <a:bodyPr/>
        <a:lstStyle/>
        <a:p>
          <a:endParaRPr lang="es-ES"/>
        </a:p>
      </dgm:t>
    </dgm:pt>
    <dgm:pt modelId="{E2369D53-029A-45A7-AD80-11CB360B31B0}" type="pres">
      <dgm:prSet presAssocID="{CED602D4-B288-48ED-9E3D-6FE3BC0D24ED}" presName="composite2" presStyleCnt="0"/>
      <dgm:spPr/>
      <dgm:t>
        <a:bodyPr/>
        <a:lstStyle/>
        <a:p>
          <a:endParaRPr lang="es-MX"/>
        </a:p>
      </dgm:t>
    </dgm:pt>
    <dgm:pt modelId="{FEEEF579-4CAF-48BB-B545-284CC2FA47E6}" type="pres">
      <dgm:prSet presAssocID="{CED602D4-B288-48ED-9E3D-6FE3BC0D24ED}" presName="dummyNode2" presStyleLbl="node1" presStyleIdx="0" presStyleCnt="4"/>
      <dgm:spPr/>
      <dgm:t>
        <a:bodyPr/>
        <a:lstStyle/>
        <a:p>
          <a:endParaRPr lang="es-MX"/>
        </a:p>
      </dgm:t>
    </dgm:pt>
    <dgm:pt modelId="{4B0FFF38-47DA-49A3-BF61-153914227464}" type="pres">
      <dgm:prSet presAssocID="{CED602D4-B288-48ED-9E3D-6FE3BC0D24ED}" presName="childNode2" presStyleLbl="bgAcc1" presStyleIdx="1" presStyleCnt="4" custLinFactNeighborX="-2860" custLinFactNeighborY="2777">
        <dgm:presLayoutVars>
          <dgm:bulletEnabled val="1"/>
        </dgm:presLayoutVars>
      </dgm:prSet>
      <dgm:spPr/>
      <dgm:t>
        <a:bodyPr/>
        <a:lstStyle/>
        <a:p>
          <a:endParaRPr lang="es-ES"/>
        </a:p>
      </dgm:t>
    </dgm:pt>
    <dgm:pt modelId="{66797DA5-B4FA-4463-A615-DA97D08D561B}" type="pres">
      <dgm:prSet presAssocID="{CED602D4-B288-48ED-9E3D-6FE3BC0D24ED}" presName="childNode2tx" presStyleLbl="bgAcc1" presStyleIdx="1" presStyleCnt="4">
        <dgm:presLayoutVars>
          <dgm:bulletEnabled val="1"/>
        </dgm:presLayoutVars>
      </dgm:prSet>
      <dgm:spPr/>
      <dgm:t>
        <a:bodyPr/>
        <a:lstStyle/>
        <a:p>
          <a:endParaRPr lang="es-ES"/>
        </a:p>
      </dgm:t>
    </dgm:pt>
    <dgm:pt modelId="{992DC460-5844-47EB-AF97-B62A6FDE9FB5}" type="pres">
      <dgm:prSet presAssocID="{CED602D4-B288-48ED-9E3D-6FE3BC0D24ED}" presName="parentNode2" presStyleLbl="node1" presStyleIdx="1" presStyleCnt="4" custScaleY="135193">
        <dgm:presLayoutVars>
          <dgm:chMax val="0"/>
          <dgm:bulletEnabled val="1"/>
        </dgm:presLayoutVars>
      </dgm:prSet>
      <dgm:spPr/>
      <dgm:t>
        <a:bodyPr/>
        <a:lstStyle/>
        <a:p>
          <a:endParaRPr lang="es-ES"/>
        </a:p>
      </dgm:t>
    </dgm:pt>
    <dgm:pt modelId="{14B3AFCE-20F5-4E5A-9D83-7A8396D27F93}" type="pres">
      <dgm:prSet presAssocID="{CED602D4-B288-48ED-9E3D-6FE3BC0D24ED}" presName="connSite2" presStyleCnt="0"/>
      <dgm:spPr/>
      <dgm:t>
        <a:bodyPr/>
        <a:lstStyle/>
        <a:p>
          <a:endParaRPr lang="es-MX"/>
        </a:p>
      </dgm:t>
    </dgm:pt>
    <dgm:pt modelId="{AEB964CB-68FD-4AE3-B9FC-7B02E25832C6}" type="pres">
      <dgm:prSet presAssocID="{02496613-D654-466B-A55A-382DCEBB2F77}" presName="Name18" presStyleLbl="sibTrans2D1" presStyleIdx="1" presStyleCnt="3"/>
      <dgm:spPr/>
      <dgm:t>
        <a:bodyPr/>
        <a:lstStyle/>
        <a:p>
          <a:endParaRPr lang="es-ES"/>
        </a:p>
      </dgm:t>
    </dgm:pt>
    <dgm:pt modelId="{4EA82E39-CFA5-4319-9050-F616FA855227}" type="pres">
      <dgm:prSet presAssocID="{ACBC821F-8CF4-4D23-B664-F1BB587B30B0}" presName="composite1" presStyleCnt="0"/>
      <dgm:spPr/>
      <dgm:t>
        <a:bodyPr/>
        <a:lstStyle/>
        <a:p>
          <a:endParaRPr lang="es-MX"/>
        </a:p>
      </dgm:t>
    </dgm:pt>
    <dgm:pt modelId="{B2C4240A-A41A-4E43-B6AC-90A867496D5E}" type="pres">
      <dgm:prSet presAssocID="{ACBC821F-8CF4-4D23-B664-F1BB587B30B0}" presName="dummyNode1" presStyleLbl="node1" presStyleIdx="1" presStyleCnt="4"/>
      <dgm:spPr/>
      <dgm:t>
        <a:bodyPr/>
        <a:lstStyle/>
        <a:p>
          <a:endParaRPr lang="es-MX"/>
        </a:p>
      </dgm:t>
    </dgm:pt>
    <dgm:pt modelId="{A7553641-5BA4-4159-900B-C01D4EDE8B01}" type="pres">
      <dgm:prSet presAssocID="{ACBC821F-8CF4-4D23-B664-F1BB587B30B0}" presName="childNode1" presStyleLbl="bgAcc1" presStyleIdx="2" presStyleCnt="4" custLinFactNeighborX="30" custLinFactNeighborY="-1098">
        <dgm:presLayoutVars>
          <dgm:bulletEnabled val="1"/>
        </dgm:presLayoutVars>
      </dgm:prSet>
      <dgm:spPr/>
      <dgm:t>
        <a:bodyPr/>
        <a:lstStyle/>
        <a:p>
          <a:endParaRPr lang="es-ES"/>
        </a:p>
      </dgm:t>
    </dgm:pt>
    <dgm:pt modelId="{3E18E0BE-36B1-4119-A10F-4A1B1E6DD70C}" type="pres">
      <dgm:prSet presAssocID="{ACBC821F-8CF4-4D23-B664-F1BB587B30B0}" presName="childNode1tx" presStyleLbl="bgAcc1" presStyleIdx="2" presStyleCnt="4">
        <dgm:presLayoutVars>
          <dgm:bulletEnabled val="1"/>
        </dgm:presLayoutVars>
      </dgm:prSet>
      <dgm:spPr/>
      <dgm:t>
        <a:bodyPr/>
        <a:lstStyle/>
        <a:p>
          <a:endParaRPr lang="es-ES"/>
        </a:p>
      </dgm:t>
    </dgm:pt>
    <dgm:pt modelId="{46E33DA9-CB45-4C6C-9DED-54024BDBA50B}" type="pres">
      <dgm:prSet presAssocID="{ACBC821F-8CF4-4D23-B664-F1BB587B30B0}" presName="parentNode1" presStyleLbl="node1" presStyleIdx="2" presStyleCnt="4">
        <dgm:presLayoutVars>
          <dgm:chMax val="1"/>
          <dgm:bulletEnabled val="1"/>
        </dgm:presLayoutVars>
      </dgm:prSet>
      <dgm:spPr/>
      <dgm:t>
        <a:bodyPr/>
        <a:lstStyle/>
        <a:p>
          <a:endParaRPr lang="es-ES"/>
        </a:p>
      </dgm:t>
    </dgm:pt>
    <dgm:pt modelId="{857074F7-C6A0-4143-8B1B-974F77712575}" type="pres">
      <dgm:prSet presAssocID="{ACBC821F-8CF4-4D23-B664-F1BB587B30B0}" presName="connSite1" presStyleCnt="0"/>
      <dgm:spPr/>
      <dgm:t>
        <a:bodyPr/>
        <a:lstStyle/>
        <a:p>
          <a:endParaRPr lang="es-MX"/>
        </a:p>
      </dgm:t>
    </dgm:pt>
    <dgm:pt modelId="{413E4F3C-FA06-4A25-A20D-998FB7FAD303}" type="pres">
      <dgm:prSet presAssocID="{05523B09-C054-46BD-B6AB-834F7ECC6711}" presName="Name9" presStyleLbl="sibTrans2D1" presStyleIdx="2" presStyleCnt="3"/>
      <dgm:spPr/>
      <dgm:t>
        <a:bodyPr/>
        <a:lstStyle/>
        <a:p>
          <a:endParaRPr lang="es-ES"/>
        </a:p>
      </dgm:t>
    </dgm:pt>
    <dgm:pt modelId="{2499802B-9854-4EFF-86D1-B08241838312}" type="pres">
      <dgm:prSet presAssocID="{26327A76-21A7-4C05-8D1F-877B266104FE}" presName="composite2" presStyleCnt="0"/>
      <dgm:spPr/>
      <dgm:t>
        <a:bodyPr/>
        <a:lstStyle/>
        <a:p>
          <a:endParaRPr lang="es-MX"/>
        </a:p>
      </dgm:t>
    </dgm:pt>
    <dgm:pt modelId="{657F6125-1DD4-46EE-9244-C8E4060B0BCD}" type="pres">
      <dgm:prSet presAssocID="{26327A76-21A7-4C05-8D1F-877B266104FE}" presName="dummyNode2" presStyleLbl="node1" presStyleIdx="2" presStyleCnt="4"/>
      <dgm:spPr/>
      <dgm:t>
        <a:bodyPr/>
        <a:lstStyle/>
        <a:p>
          <a:endParaRPr lang="es-MX"/>
        </a:p>
      </dgm:t>
    </dgm:pt>
    <dgm:pt modelId="{091254FE-F7B0-4E5C-82FA-9890BABD44B6}" type="pres">
      <dgm:prSet presAssocID="{26327A76-21A7-4C05-8D1F-877B266104FE}" presName="childNode2" presStyleLbl="bgAcc1" presStyleIdx="3" presStyleCnt="4" custLinFactNeighborX="88" custLinFactNeighborY="8939">
        <dgm:presLayoutVars>
          <dgm:bulletEnabled val="1"/>
        </dgm:presLayoutVars>
      </dgm:prSet>
      <dgm:spPr/>
      <dgm:t>
        <a:bodyPr/>
        <a:lstStyle/>
        <a:p>
          <a:endParaRPr lang="es-ES"/>
        </a:p>
      </dgm:t>
    </dgm:pt>
    <dgm:pt modelId="{B313B923-72CE-4AA7-B3D6-3F2D00B4397C}" type="pres">
      <dgm:prSet presAssocID="{26327A76-21A7-4C05-8D1F-877B266104FE}" presName="childNode2tx" presStyleLbl="bgAcc1" presStyleIdx="3" presStyleCnt="4">
        <dgm:presLayoutVars>
          <dgm:bulletEnabled val="1"/>
        </dgm:presLayoutVars>
      </dgm:prSet>
      <dgm:spPr/>
      <dgm:t>
        <a:bodyPr/>
        <a:lstStyle/>
        <a:p>
          <a:endParaRPr lang="es-ES"/>
        </a:p>
      </dgm:t>
    </dgm:pt>
    <dgm:pt modelId="{8A9648E1-21DC-4380-8A3D-0F7B76CB1B07}" type="pres">
      <dgm:prSet presAssocID="{26327A76-21A7-4C05-8D1F-877B266104FE}" presName="parentNode2" presStyleLbl="node1" presStyleIdx="3" presStyleCnt="4" custScaleY="113515" custLinFactNeighborY="-14218">
        <dgm:presLayoutVars>
          <dgm:chMax val="0"/>
          <dgm:bulletEnabled val="1"/>
        </dgm:presLayoutVars>
      </dgm:prSet>
      <dgm:spPr/>
      <dgm:t>
        <a:bodyPr/>
        <a:lstStyle/>
        <a:p>
          <a:endParaRPr lang="es-ES"/>
        </a:p>
      </dgm:t>
    </dgm:pt>
    <dgm:pt modelId="{6F13D987-2DC9-4180-86CF-8CEAAF374DE4}" type="pres">
      <dgm:prSet presAssocID="{26327A76-21A7-4C05-8D1F-877B266104FE}" presName="connSite2" presStyleCnt="0"/>
      <dgm:spPr/>
      <dgm:t>
        <a:bodyPr/>
        <a:lstStyle/>
        <a:p>
          <a:endParaRPr lang="es-MX"/>
        </a:p>
      </dgm:t>
    </dgm:pt>
  </dgm:ptLst>
  <dgm:cxnLst>
    <dgm:cxn modelId="{FF55E5FB-5409-4ABB-B812-926A3676DD10}" srcId="{CED602D4-B288-48ED-9E3D-6FE3BC0D24ED}" destId="{D7CC7765-94DE-45B8-913A-4613FC4C3B52}" srcOrd="0" destOrd="0" parTransId="{528EF8D3-0141-4D6D-AA7C-9BB6E614763B}" sibTransId="{6F019C55-FD58-4676-8655-5E77DC7458F5}"/>
    <dgm:cxn modelId="{C6F1D3AB-36AE-49F7-AB18-A3BA8F5E6ABF}" type="presOf" srcId="{D7CC7765-94DE-45B8-913A-4613FC4C3B52}" destId="{66797DA5-B4FA-4463-A615-DA97D08D561B}" srcOrd="1" destOrd="0" presId="urn:microsoft.com/office/officeart/2005/8/layout/hProcess4"/>
    <dgm:cxn modelId="{07BCA56F-6399-4D95-A17E-CBA6084BB19B}" type="presOf" srcId="{DCFB5B6A-1CDE-4D62-A1C7-934147AEC363}" destId="{36B08BFF-ECBA-4C97-A2A0-97FB231F86D3}" srcOrd="1" destOrd="0" presId="urn:microsoft.com/office/officeart/2005/8/layout/hProcess4"/>
    <dgm:cxn modelId="{9BEF90E6-24B5-4122-84AC-25F2485FFC1F}" type="presOf" srcId="{AC1CE8A0-41F1-4ACD-9141-155950083283}" destId="{3E18E0BE-36B1-4119-A10F-4A1B1E6DD70C}" srcOrd="1" destOrd="0" presId="urn:microsoft.com/office/officeart/2005/8/layout/hProcess4"/>
    <dgm:cxn modelId="{59C2AAA5-D7FE-4658-B8FC-720C4024E7C1}" type="presOf" srcId="{CED602D4-B288-48ED-9E3D-6FE3BC0D24ED}" destId="{992DC460-5844-47EB-AF97-B62A6FDE9FB5}" srcOrd="0" destOrd="0" presId="urn:microsoft.com/office/officeart/2005/8/layout/hProcess4"/>
    <dgm:cxn modelId="{013F683C-209A-4A4F-B1DD-EE65F270BF62}" type="presOf" srcId="{A51860D1-1424-4897-9F0B-E3132347FA2F}" destId="{F0283FD9-BC68-4BF5-95FD-80F80DD26798}" srcOrd="0" destOrd="0" presId="urn:microsoft.com/office/officeart/2005/8/layout/hProcess4"/>
    <dgm:cxn modelId="{33289EA1-4055-481E-B53A-69942CD0FF74}" srcId="{ACBC821F-8CF4-4D23-B664-F1BB587B30B0}" destId="{AC1CE8A0-41F1-4ACD-9141-155950083283}" srcOrd="0" destOrd="0" parTransId="{05E5212C-B1EB-4B07-810C-ABA01C154A46}" sibTransId="{978ACC49-3DE5-4F37-82AD-86BA0E29A563}"/>
    <dgm:cxn modelId="{657DF5DF-5A93-48A8-99F7-337CCA3F9648}" srcId="{C84CA63C-A11E-45A7-B50D-0B7A3B3C63CC}" destId="{DCFB5B6A-1CDE-4D62-A1C7-934147AEC363}" srcOrd="0" destOrd="0" parTransId="{41D36E4D-1A11-41E3-BB07-BD4BA7233532}" sibTransId="{F4E51055-5D71-440E-AF37-F898B9A52C50}"/>
    <dgm:cxn modelId="{06AB1214-EFCF-4D4D-9670-159A4ACD8FB0}" type="presOf" srcId="{C84CA63C-A11E-45A7-B50D-0B7A3B3C63CC}" destId="{D9D3841B-D9E6-4ABC-87A1-7E0E6C78B041}" srcOrd="0" destOrd="0" presId="urn:microsoft.com/office/officeart/2005/8/layout/hProcess4"/>
    <dgm:cxn modelId="{660732F7-6E45-427E-855D-518DFAAF041A}" srcId="{A51860D1-1424-4897-9F0B-E3132347FA2F}" destId="{C84CA63C-A11E-45A7-B50D-0B7A3B3C63CC}" srcOrd="0" destOrd="0" parTransId="{77BA8895-D0B3-4744-9B03-1545427F07A6}" sibTransId="{D14625FA-247B-4491-98F2-3A8B29A999B3}"/>
    <dgm:cxn modelId="{742D1D9A-3543-413B-BC40-3A26BEC3FE86}" srcId="{A51860D1-1424-4897-9F0B-E3132347FA2F}" destId="{ACBC821F-8CF4-4D23-B664-F1BB587B30B0}" srcOrd="2" destOrd="0" parTransId="{30A0C413-D59C-4DD3-9E82-ACFDBA762EBC}" sibTransId="{05523B09-C054-46BD-B6AB-834F7ECC6711}"/>
    <dgm:cxn modelId="{C4155A86-C8BF-40AD-8472-D383F34DF54A}" srcId="{26327A76-21A7-4C05-8D1F-877B266104FE}" destId="{5E63472C-7014-4D2F-A8F4-BEE467E5F004}" srcOrd="0" destOrd="0" parTransId="{40D4B799-4C36-49F2-90CC-D2BC30A725E9}" sibTransId="{42C869BD-7698-4085-9859-F5073C482B96}"/>
    <dgm:cxn modelId="{14BAECA3-CD49-4373-8BD1-7C1BA8E95EFB}" type="presOf" srcId="{ACBC821F-8CF4-4D23-B664-F1BB587B30B0}" destId="{46E33DA9-CB45-4C6C-9DED-54024BDBA50B}" srcOrd="0" destOrd="0" presId="urn:microsoft.com/office/officeart/2005/8/layout/hProcess4"/>
    <dgm:cxn modelId="{475714BE-EA19-48B3-B446-DCB478BBF5C2}" type="presOf" srcId="{DCFB5B6A-1CDE-4D62-A1C7-934147AEC363}" destId="{57DBA105-659C-4AD5-91F6-16B7658BF669}" srcOrd="0" destOrd="0" presId="urn:microsoft.com/office/officeart/2005/8/layout/hProcess4"/>
    <dgm:cxn modelId="{396B4C66-F906-4247-8034-CF2C001161C1}" srcId="{A51860D1-1424-4897-9F0B-E3132347FA2F}" destId="{26327A76-21A7-4C05-8D1F-877B266104FE}" srcOrd="3" destOrd="0" parTransId="{D649B3BE-40B0-4730-8061-E098DD6D29E0}" sibTransId="{EBB5DCFA-F60B-41AA-BAA3-0F2DCA3D4E84}"/>
    <dgm:cxn modelId="{E9906C38-D7C7-41F1-ADB2-94F3E52A11FA}" type="presOf" srcId="{AC1CE8A0-41F1-4ACD-9141-155950083283}" destId="{A7553641-5BA4-4159-900B-C01D4EDE8B01}" srcOrd="0" destOrd="0" presId="urn:microsoft.com/office/officeart/2005/8/layout/hProcess4"/>
    <dgm:cxn modelId="{E1BFA7B9-F4FD-4583-BA4A-067F2532915A}" type="presOf" srcId="{D7CC7765-94DE-45B8-913A-4613FC4C3B52}" destId="{4B0FFF38-47DA-49A3-BF61-153914227464}" srcOrd="0" destOrd="0" presId="urn:microsoft.com/office/officeart/2005/8/layout/hProcess4"/>
    <dgm:cxn modelId="{B00A03BE-6F02-4BA3-BB23-0955A25B212E}" srcId="{A51860D1-1424-4897-9F0B-E3132347FA2F}" destId="{CED602D4-B288-48ED-9E3D-6FE3BC0D24ED}" srcOrd="1" destOrd="0" parTransId="{8A68C8C6-168C-404D-B515-9C3E2B164760}" sibTransId="{02496613-D654-466B-A55A-382DCEBB2F77}"/>
    <dgm:cxn modelId="{FE1417F8-E71C-49E4-B2AC-4D9F99517B13}" type="presOf" srcId="{5E63472C-7014-4D2F-A8F4-BEE467E5F004}" destId="{091254FE-F7B0-4E5C-82FA-9890BABD44B6}" srcOrd="0" destOrd="0" presId="urn:microsoft.com/office/officeart/2005/8/layout/hProcess4"/>
    <dgm:cxn modelId="{CB572E67-1948-4735-B6F3-392CD530F59D}" type="presOf" srcId="{5E63472C-7014-4D2F-A8F4-BEE467E5F004}" destId="{B313B923-72CE-4AA7-B3D6-3F2D00B4397C}" srcOrd="1" destOrd="0" presId="urn:microsoft.com/office/officeart/2005/8/layout/hProcess4"/>
    <dgm:cxn modelId="{3707CA12-024E-4AED-B718-275C2C7E7C19}" type="presOf" srcId="{26327A76-21A7-4C05-8D1F-877B266104FE}" destId="{8A9648E1-21DC-4380-8A3D-0F7B76CB1B07}" srcOrd="0" destOrd="0" presId="urn:microsoft.com/office/officeart/2005/8/layout/hProcess4"/>
    <dgm:cxn modelId="{9454DD6E-8B8B-4DA5-9288-A35F281C7CF9}" type="presOf" srcId="{02496613-D654-466B-A55A-382DCEBB2F77}" destId="{AEB964CB-68FD-4AE3-B9FC-7B02E25832C6}" srcOrd="0" destOrd="0" presId="urn:microsoft.com/office/officeart/2005/8/layout/hProcess4"/>
    <dgm:cxn modelId="{155E267D-4B2F-4AD4-869F-79E9E4369474}" type="presOf" srcId="{D14625FA-247B-4491-98F2-3A8B29A999B3}" destId="{C29EE138-4594-40B8-B502-ACA3A777A0DF}" srcOrd="0" destOrd="0" presId="urn:microsoft.com/office/officeart/2005/8/layout/hProcess4"/>
    <dgm:cxn modelId="{5B1D9F06-C885-4809-B404-16234F249583}" type="presOf" srcId="{05523B09-C054-46BD-B6AB-834F7ECC6711}" destId="{413E4F3C-FA06-4A25-A20D-998FB7FAD303}" srcOrd="0" destOrd="0" presId="urn:microsoft.com/office/officeart/2005/8/layout/hProcess4"/>
    <dgm:cxn modelId="{3501215E-2E19-49E8-95E9-852C7A3B2E8F}" type="presParOf" srcId="{F0283FD9-BC68-4BF5-95FD-80F80DD26798}" destId="{29125B6E-ADF0-47A2-9B23-5FEE467C76E1}" srcOrd="0" destOrd="0" presId="urn:microsoft.com/office/officeart/2005/8/layout/hProcess4"/>
    <dgm:cxn modelId="{12D149BF-3D29-423E-82D6-1EC98D8E6A0C}" type="presParOf" srcId="{F0283FD9-BC68-4BF5-95FD-80F80DD26798}" destId="{B9D9D03B-37C5-4703-8A92-24A8DB35B649}" srcOrd="1" destOrd="0" presId="urn:microsoft.com/office/officeart/2005/8/layout/hProcess4"/>
    <dgm:cxn modelId="{5B0A718E-FD91-4724-8956-66F87AD44B83}" type="presParOf" srcId="{F0283FD9-BC68-4BF5-95FD-80F80DD26798}" destId="{17C68789-9A8B-49BD-9845-03198F2DB07E}" srcOrd="2" destOrd="0" presId="urn:microsoft.com/office/officeart/2005/8/layout/hProcess4"/>
    <dgm:cxn modelId="{FA8838E7-6B5C-466E-B9F2-AFB3D520677E}" type="presParOf" srcId="{17C68789-9A8B-49BD-9845-03198F2DB07E}" destId="{1EB80995-048C-417E-9A8D-FC3A7996FE5F}" srcOrd="0" destOrd="0" presId="urn:microsoft.com/office/officeart/2005/8/layout/hProcess4"/>
    <dgm:cxn modelId="{F3CAD6CD-696F-4C2F-8AE8-FDB76DA30BA0}" type="presParOf" srcId="{1EB80995-048C-417E-9A8D-FC3A7996FE5F}" destId="{3CE8815C-32D2-415B-BE7C-50D6F7019779}" srcOrd="0" destOrd="0" presId="urn:microsoft.com/office/officeart/2005/8/layout/hProcess4"/>
    <dgm:cxn modelId="{3A09F45F-CDA7-47BD-8E85-31A5E6989FA2}" type="presParOf" srcId="{1EB80995-048C-417E-9A8D-FC3A7996FE5F}" destId="{57DBA105-659C-4AD5-91F6-16B7658BF669}" srcOrd="1" destOrd="0" presId="urn:microsoft.com/office/officeart/2005/8/layout/hProcess4"/>
    <dgm:cxn modelId="{24CDA4F1-09B2-43E2-A1C9-5EF915C3F5E4}" type="presParOf" srcId="{1EB80995-048C-417E-9A8D-FC3A7996FE5F}" destId="{36B08BFF-ECBA-4C97-A2A0-97FB231F86D3}" srcOrd="2" destOrd="0" presId="urn:microsoft.com/office/officeart/2005/8/layout/hProcess4"/>
    <dgm:cxn modelId="{4CC7C08C-7B90-420B-9907-8D67AB564C28}" type="presParOf" srcId="{1EB80995-048C-417E-9A8D-FC3A7996FE5F}" destId="{D9D3841B-D9E6-4ABC-87A1-7E0E6C78B041}" srcOrd="3" destOrd="0" presId="urn:microsoft.com/office/officeart/2005/8/layout/hProcess4"/>
    <dgm:cxn modelId="{27EE72D7-DC33-4071-8ACD-D0AA8A10A6C8}" type="presParOf" srcId="{1EB80995-048C-417E-9A8D-FC3A7996FE5F}" destId="{7A9D077E-A8C6-4BC3-80B8-F36418953001}" srcOrd="4" destOrd="0" presId="urn:microsoft.com/office/officeart/2005/8/layout/hProcess4"/>
    <dgm:cxn modelId="{350555F9-E282-41A8-8628-460C4B5382DB}" type="presParOf" srcId="{17C68789-9A8B-49BD-9845-03198F2DB07E}" destId="{C29EE138-4594-40B8-B502-ACA3A777A0DF}" srcOrd="1" destOrd="0" presId="urn:microsoft.com/office/officeart/2005/8/layout/hProcess4"/>
    <dgm:cxn modelId="{6E781B97-4FDA-40E9-86BC-F2EBB61BEAA3}" type="presParOf" srcId="{17C68789-9A8B-49BD-9845-03198F2DB07E}" destId="{E2369D53-029A-45A7-AD80-11CB360B31B0}" srcOrd="2" destOrd="0" presId="urn:microsoft.com/office/officeart/2005/8/layout/hProcess4"/>
    <dgm:cxn modelId="{90ECE4BB-7912-4C65-9385-08423C11D775}" type="presParOf" srcId="{E2369D53-029A-45A7-AD80-11CB360B31B0}" destId="{FEEEF579-4CAF-48BB-B545-284CC2FA47E6}" srcOrd="0" destOrd="0" presId="urn:microsoft.com/office/officeart/2005/8/layout/hProcess4"/>
    <dgm:cxn modelId="{ED6BA114-A31F-4030-B71B-ABD0BEE42C07}" type="presParOf" srcId="{E2369D53-029A-45A7-AD80-11CB360B31B0}" destId="{4B0FFF38-47DA-49A3-BF61-153914227464}" srcOrd="1" destOrd="0" presId="urn:microsoft.com/office/officeart/2005/8/layout/hProcess4"/>
    <dgm:cxn modelId="{1E31175D-7239-4EE4-8321-1ABE6F995449}" type="presParOf" srcId="{E2369D53-029A-45A7-AD80-11CB360B31B0}" destId="{66797DA5-B4FA-4463-A615-DA97D08D561B}" srcOrd="2" destOrd="0" presId="urn:microsoft.com/office/officeart/2005/8/layout/hProcess4"/>
    <dgm:cxn modelId="{86512AAE-DF3D-4F1D-B70A-AB3241865FEE}" type="presParOf" srcId="{E2369D53-029A-45A7-AD80-11CB360B31B0}" destId="{992DC460-5844-47EB-AF97-B62A6FDE9FB5}" srcOrd="3" destOrd="0" presId="urn:microsoft.com/office/officeart/2005/8/layout/hProcess4"/>
    <dgm:cxn modelId="{188A7539-1A81-4DDC-9E1A-F62404E303E1}" type="presParOf" srcId="{E2369D53-029A-45A7-AD80-11CB360B31B0}" destId="{14B3AFCE-20F5-4E5A-9D83-7A8396D27F93}" srcOrd="4" destOrd="0" presId="urn:microsoft.com/office/officeart/2005/8/layout/hProcess4"/>
    <dgm:cxn modelId="{5E844C00-2A6E-4BB1-A931-9696528D98B9}" type="presParOf" srcId="{17C68789-9A8B-49BD-9845-03198F2DB07E}" destId="{AEB964CB-68FD-4AE3-B9FC-7B02E25832C6}" srcOrd="3" destOrd="0" presId="urn:microsoft.com/office/officeart/2005/8/layout/hProcess4"/>
    <dgm:cxn modelId="{6B4D3B03-53E2-4E79-8C5C-52F96959158A}" type="presParOf" srcId="{17C68789-9A8B-49BD-9845-03198F2DB07E}" destId="{4EA82E39-CFA5-4319-9050-F616FA855227}" srcOrd="4" destOrd="0" presId="urn:microsoft.com/office/officeart/2005/8/layout/hProcess4"/>
    <dgm:cxn modelId="{A0E2A662-BD79-4263-93BF-9ED0B96A9E83}" type="presParOf" srcId="{4EA82E39-CFA5-4319-9050-F616FA855227}" destId="{B2C4240A-A41A-4E43-B6AC-90A867496D5E}" srcOrd="0" destOrd="0" presId="urn:microsoft.com/office/officeart/2005/8/layout/hProcess4"/>
    <dgm:cxn modelId="{429CA990-E822-4A67-9374-76C19D2BC0F7}" type="presParOf" srcId="{4EA82E39-CFA5-4319-9050-F616FA855227}" destId="{A7553641-5BA4-4159-900B-C01D4EDE8B01}" srcOrd="1" destOrd="0" presId="urn:microsoft.com/office/officeart/2005/8/layout/hProcess4"/>
    <dgm:cxn modelId="{AEC52B86-842C-4436-99F6-B0CCAC009606}" type="presParOf" srcId="{4EA82E39-CFA5-4319-9050-F616FA855227}" destId="{3E18E0BE-36B1-4119-A10F-4A1B1E6DD70C}" srcOrd="2" destOrd="0" presId="urn:microsoft.com/office/officeart/2005/8/layout/hProcess4"/>
    <dgm:cxn modelId="{2B4712CF-2789-4B90-B6A5-D84C8F61E399}" type="presParOf" srcId="{4EA82E39-CFA5-4319-9050-F616FA855227}" destId="{46E33DA9-CB45-4C6C-9DED-54024BDBA50B}" srcOrd="3" destOrd="0" presId="urn:microsoft.com/office/officeart/2005/8/layout/hProcess4"/>
    <dgm:cxn modelId="{1782C313-B44D-475F-B4F6-FE28B14A89F2}" type="presParOf" srcId="{4EA82E39-CFA5-4319-9050-F616FA855227}" destId="{857074F7-C6A0-4143-8B1B-974F77712575}" srcOrd="4" destOrd="0" presId="urn:microsoft.com/office/officeart/2005/8/layout/hProcess4"/>
    <dgm:cxn modelId="{2CA7677D-A8E3-4A31-A933-3691E56D4D26}" type="presParOf" srcId="{17C68789-9A8B-49BD-9845-03198F2DB07E}" destId="{413E4F3C-FA06-4A25-A20D-998FB7FAD303}" srcOrd="5" destOrd="0" presId="urn:microsoft.com/office/officeart/2005/8/layout/hProcess4"/>
    <dgm:cxn modelId="{68C178D1-40B0-4547-ADE0-782FC96E0B28}" type="presParOf" srcId="{17C68789-9A8B-49BD-9845-03198F2DB07E}" destId="{2499802B-9854-4EFF-86D1-B08241838312}" srcOrd="6" destOrd="0" presId="urn:microsoft.com/office/officeart/2005/8/layout/hProcess4"/>
    <dgm:cxn modelId="{BEC89D5E-5311-4B4C-867C-22138BCA9714}" type="presParOf" srcId="{2499802B-9854-4EFF-86D1-B08241838312}" destId="{657F6125-1DD4-46EE-9244-C8E4060B0BCD}" srcOrd="0" destOrd="0" presId="urn:microsoft.com/office/officeart/2005/8/layout/hProcess4"/>
    <dgm:cxn modelId="{64DDBB9C-2BAA-4246-AF02-16E3BC6A52BC}" type="presParOf" srcId="{2499802B-9854-4EFF-86D1-B08241838312}" destId="{091254FE-F7B0-4E5C-82FA-9890BABD44B6}" srcOrd="1" destOrd="0" presId="urn:microsoft.com/office/officeart/2005/8/layout/hProcess4"/>
    <dgm:cxn modelId="{37A23169-5826-4FFD-A043-49EA1E2FDA92}" type="presParOf" srcId="{2499802B-9854-4EFF-86D1-B08241838312}" destId="{B313B923-72CE-4AA7-B3D6-3F2D00B4397C}" srcOrd="2" destOrd="0" presId="urn:microsoft.com/office/officeart/2005/8/layout/hProcess4"/>
    <dgm:cxn modelId="{5CF48768-943A-4502-885E-C82833FC3099}" type="presParOf" srcId="{2499802B-9854-4EFF-86D1-B08241838312}" destId="{8A9648E1-21DC-4380-8A3D-0F7B76CB1B07}" srcOrd="3" destOrd="0" presId="urn:microsoft.com/office/officeart/2005/8/layout/hProcess4"/>
    <dgm:cxn modelId="{92DB1E91-69C0-44CE-9941-72E2D5FF9375}" type="presParOf" srcId="{2499802B-9854-4EFF-86D1-B08241838312}" destId="{6F13D987-2DC9-4180-86CF-8CEAAF374DE4}" srcOrd="4" destOrd="0" presId="urn:microsoft.com/office/officeart/2005/8/layout/hProcess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577358-853A-4E24-B9D0-FBED66ED588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MX"/>
        </a:p>
      </dgm:t>
    </dgm:pt>
    <dgm:pt modelId="{268EE4AC-B474-4912-A92F-E0DCB52AB8A0}">
      <dgm:prSet phldrT="[Texto]"/>
      <dgm:spPr>
        <a:solidFill>
          <a:schemeClr val="accent1">
            <a:lumMod val="50000"/>
          </a:schemeClr>
        </a:solidFill>
      </dgm:spPr>
      <dgm:t>
        <a:bodyPr/>
        <a:lstStyle/>
        <a:p>
          <a:r>
            <a:rPr lang="es-ES_tradnl" dirty="0" smtClean="0"/>
            <a:t>Instalación y apertura de casillas</a:t>
          </a:r>
          <a:endParaRPr lang="es-MX" dirty="0"/>
        </a:p>
      </dgm:t>
    </dgm:pt>
    <dgm:pt modelId="{ED9DF8C7-5F5C-4137-98BE-7F0B50D2F529}" type="parTrans" cxnId="{1A33CA01-A1D1-47C3-8ECA-BD8D20752F69}">
      <dgm:prSet/>
      <dgm:spPr/>
      <dgm:t>
        <a:bodyPr/>
        <a:lstStyle/>
        <a:p>
          <a:endParaRPr lang="es-MX"/>
        </a:p>
      </dgm:t>
    </dgm:pt>
    <dgm:pt modelId="{C54E7F27-368E-4F90-8953-53B4FAC6859F}" type="sibTrans" cxnId="{1A33CA01-A1D1-47C3-8ECA-BD8D20752F69}">
      <dgm:prSet/>
      <dgm:spPr/>
      <dgm:t>
        <a:bodyPr/>
        <a:lstStyle/>
        <a:p>
          <a:endParaRPr lang="es-MX"/>
        </a:p>
      </dgm:t>
    </dgm:pt>
    <dgm:pt modelId="{B8E50192-FD0C-4F51-A0CB-A0EC859C9D7D}">
      <dgm:prSet phldrT="[Texto]"/>
      <dgm:spPr>
        <a:solidFill>
          <a:srgbClr val="69B781"/>
        </a:solidFill>
      </dgm:spPr>
      <dgm:t>
        <a:bodyPr/>
        <a:lstStyle/>
        <a:p>
          <a:r>
            <a:rPr lang="es-MX" dirty="0" smtClean="0"/>
            <a:t>Recepción de la votación</a:t>
          </a:r>
          <a:endParaRPr lang="es-MX" dirty="0"/>
        </a:p>
      </dgm:t>
    </dgm:pt>
    <dgm:pt modelId="{D4527617-3201-45BC-8FAE-09B1170EBC5C}" type="parTrans" cxnId="{82688492-4851-4DAC-8766-248AF524ADBE}">
      <dgm:prSet/>
      <dgm:spPr/>
      <dgm:t>
        <a:bodyPr/>
        <a:lstStyle/>
        <a:p>
          <a:endParaRPr lang="es-MX"/>
        </a:p>
      </dgm:t>
    </dgm:pt>
    <dgm:pt modelId="{E972BC17-8A8A-4599-B78F-B1AF1315C985}" type="sibTrans" cxnId="{82688492-4851-4DAC-8766-248AF524ADBE}">
      <dgm:prSet/>
      <dgm:spPr/>
      <dgm:t>
        <a:bodyPr/>
        <a:lstStyle/>
        <a:p>
          <a:endParaRPr lang="es-MX"/>
        </a:p>
      </dgm:t>
    </dgm:pt>
    <dgm:pt modelId="{7890A6DA-704D-466A-8716-85D39B8E2A30}">
      <dgm:prSet phldrT="[Texto]"/>
      <dgm:spPr>
        <a:solidFill>
          <a:schemeClr val="accent1">
            <a:lumMod val="75000"/>
          </a:schemeClr>
        </a:solidFill>
      </dgm:spPr>
      <dgm:t>
        <a:bodyPr/>
        <a:lstStyle/>
        <a:p>
          <a:r>
            <a:rPr lang="es-ES_tradnl" dirty="0" smtClean="0"/>
            <a:t>Escrutinio y cómputo</a:t>
          </a:r>
          <a:endParaRPr lang="es-MX" dirty="0"/>
        </a:p>
      </dgm:t>
    </dgm:pt>
    <dgm:pt modelId="{86D0E772-061B-40A1-9BC4-E9D92942F5D4}" type="parTrans" cxnId="{37477160-EC8C-42CC-A1D4-0728963AEFB8}">
      <dgm:prSet/>
      <dgm:spPr/>
      <dgm:t>
        <a:bodyPr/>
        <a:lstStyle/>
        <a:p>
          <a:endParaRPr lang="es-MX"/>
        </a:p>
      </dgm:t>
    </dgm:pt>
    <dgm:pt modelId="{35E777D2-0F0D-4EEE-B4A1-302D93D73516}" type="sibTrans" cxnId="{37477160-EC8C-42CC-A1D4-0728963AEFB8}">
      <dgm:prSet/>
      <dgm:spPr/>
      <dgm:t>
        <a:bodyPr/>
        <a:lstStyle/>
        <a:p>
          <a:endParaRPr lang="es-MX"/>
        </a:p>
      </dgm:t>
    </dgm:pt>
    <dgm:pt modelId="{62996827-96BC-4D30-8FA5-15563CA26A1F}">
      <dgm:prSet phldrT="[Texto]"/>
      <dgm:spPr>
        <a:solidFill>
          <a:schemeClr val="accent6">
            <a:lumMod val="60000"/>
            <a:lumOff val="40000"/>
          </a:schemeClr>
        </a:solidFill>
      </dgm:spPr>
      <dgm:t>
        <a:bodyPr/>
        <a:lstStyle/>
        <a:p>
          <a:r>
            <a:rPr lang="es-MX" dirty="0" smtClean="0"/>
            <a:t>Cierre de votación</a:t>
          </a:r>
          <a:endParaRPr lang="es-MX" dirty="0"/>
        </a:p>
      </dgm:t>
    </dgm:pt>
    <dgm:pt modelId="{9B6C923E-D3F6-498B-8D1A-8D73871F7DBD}" type="parTrans" cxnId="{24AAD8D1-EF21-41A7-940B-40FDD2D3FF4F}">
      <dgm:prSet/>
      <dgm:spPr/>
      <dgm:t>
        <a:bodyPr/>
        <a:lstStyle/>
        <a:p>
          <a:endParaRPr lang="es-MX"/>
        </a:p>
      </dgm:t>
    </dgm:pt>
    <dgm:pt modelId="{61B8A874-5FFE-443B-9CAA-288088644D90}" type="sibTrans" cxnId="{24AAD8D1-EF21-41A7-940B-40FDD2D3FF4F}">
      <dgm:prSet/>
      <dgm:spPr/>
      <dgm:t>
        <a:bodyPr/>
        <a:lstStyle/>
        <a:p>
          <a:endParaRPr lang="es-MX"/>
        </a:p>
      </dgm:t>
    </dgm:pt>
    <dgm:pt modelId="{5635955C-A738-4CC7-A346-E7ACF499F2FE}">
      <dgm:prSet phldrT="[Texto]"/>
      <dgm:spPr>
        <a:solidFill>
          <a:schemeClr val="accent1">
            <a:lumMod val="25000"/>
          </a:schemeClr>
        </a:solidFill>
      </dgm:spPr>
      <dgm:t>
        <a:bodyPr/>
        <a:lstStyle/>
        <a:p>
          <a:r>
            <a:rPr lang="es-ES_tradnl" dirty="0" smtClean="0"/>
            <a:t>Clausura de casilla y remisión del expediente electoral</a:t>
          </a:r>
          <a:endParaRPr lang="es-MX" dirty="0"/>
        </a:p>
      </dgm:t>
    </dgm:pt>
    <dgm:pt modelId="{25F50E2D-658A-48D3-BD03-2A1AE271E8C4}" type="parTrans" cxnId="{950823AA-C7E2-4E07-8EAA-95E6766B2164}">
      <dgm:prSet/>
      <dgm:spPr/>
      <dgm:t>
        <a:bodyPr/>
        <a:lstStyle/>
        <a:p>
          <a:endParaRPr lang="es-MX"/>
        </a:p>
      </dgm:t>
    </dgm:pt>
    <dgm:pt modelId="{572F8AD8-BFA1-4952-AED5-C5C0964DA215}" type="sibTrans" cxnId="{950823AA-C7E2-4E07-8EAA-95E6766B2164}">
      <dgm:prSet/>
      <dgm:spPr/>
      <dgm:t>
        <a:bodyPr/>
        <a:lstStyle/>
        <a:p>
          <a:endParaRPr lang="es-MX"/>
        </a:p>
      </dgm:t>
    </dgm:pt>
    <dgm:pt modelId="{61B090F0-4B23-4A58-8408-1388DC19F79E}" type="pres">
      <dgm:prSet presAssocID="{AF577358-853A-4E24-B9D0-FBED66ED588A}" presName="linear" presStyleCnt="0">
        <dgm:presLayoutVars>
          <dgm:dir/>
          <dgm:animLvl val="lvl"/>
          <dgm:resizeHandles val="exact"/>
        </dgm:presLayoutVars>
      </dgm:prSet>
      <dgm:spPr/>
      <dgm:t>
        <a:bodyPr/>
        <a:lstStyle/>
        <a:p>
          <a:endParaRPr lang="es-MX"/>
        </a:p>
      </dgm:t>
    </dgm:pt>
    <dgm:pt modelId="{DADAB0C4-F195-416D-8004-FE68B0A21CE1}" type="pres">
      <dgm:prSet presAssocID="{268EE4AC-B474-4912-A92F-E0DCB52AB8A0}" presName="parentLin" presStyleCnt="0"/>
      <dgm:spPr/>
    </dgm:pt>
    <dgm:pt modelId="{B1813598-6E6E-4AA3-A887-52D36E1566D8}" type="pres">
      <dgm:prSet presAssocID="{268EE4AC-B474-4912-A92F-E0DCB52AB8A0}" presName="parentLeftMargin" presStyleLbl="node1" presStyleIdx="0" presStyleCnt="5"/>
      <dgm:spPr/>
      <dgm:t>
        <a:bodyPr/>
        <a:lstStyle/>
        <a:p>
          <a:endParaRPr lang="es-MX"/>
        </a:p>
      </dgm:t>
    </dgm:pt>
    <dgm:pt modelId="{46B4FB0E-5927-4F8D-AA9E-9FFFF8E49B13}" type="pres">
      <dgm:prSet presAssocID="{268EE4AC-B474-4912-A92F-E0DCB52AB8A0}" presName="parentText" presStyleLbl="node1" presStyleIdx="0" presStyleCnt="5">
        <dgm:presLayoutVars>
          <dgm:chMax val="0"/>
          <dgm:bulletEnabled val="1"/>
        </dgm:presLayoutVars>
      </dgm:prSet>
      <dgm:spPr/>
      <dgm:t>
        <a:bodyPr/>
        <a:lstStyle/>
        <a:p>
          <a:endParaRPr lang="es-MX"/>
        </a:p>
      </dgm:t>
    </dgm:pt>
    <dgm:pt modelId="{91433E20-C004-4B83-B49B-767762C102E8}" type="pres">
      <dgm:prSet presAssocID="{268EE4AC-B474-4912-A92F-E0DCB52AB8A0}" presName="negativeSpace" presStyleCnt="0"/>
      <dgm:spPr/>
    </dgm:pt>
    <dgm:pt modelId="{95881864-B679-4B3F-863F-CCA71B2DB5CB}" type="pres">
      <dgm:prSet presAssocID="{268EE4AC-B474-4912-A92F-E0DCB52AB8A0}" presName="childText" presStyleLbl="conFgAcc1" presStyleIdx="0" presStyleCnt="5">
        <dgm:presLayoutVars>
          <dgm:bulletEnabled val="1"/>
        </dgm:presLayoutVars>
      </dgm:prSet>
      <dgm:spPr>
        <a:ln>
          <a:solidFill>
            <a:schemeClr val="accent1">
              <a:lumMod val="50000"/>
            </a:schemeClr>
          </a:solidFill>
        </a:ln>
      </dgm:spPr>
    </dgm:pt>
    <dgm:pt modelId="{F551864A-509E-4E8D-B246-DAB7A925508D}" type="pres">
      <dgm:prSet presAssocID="{C54E7F27-368E-4F90-8953-53B4FAC6859F}" presName="spaceBetweenRectangles" presStyleCnt="0"/>
      <dgm:spPr/>
    </dgm:pt>
    <dgm:pt modelId="{0285E856-935F-40E7-B987-C07AFA6D03C7}" type="pres">
      <dgm:prSet presAssocID="{B8E50192-FD0C-4F51-A0CB-A0EC859C9D7D}" presName="parentLin" presStyleCnt="0"/>
      <dgm:spPr/>
    </dgm:pt>
    <dgm:pt modelId="{EBFEE8C8-4957-40D1-AE01-7DEBB5C633F5}" type="pres">
      <dgm:prSet presAssocID="{B8E50192-FD0C-4F51-A0CB-A0EC859C9D7D}" presName="parentLeftMargin" presStyleLbl="node1" presStyleIdx="0" presStyleCnt="5"/>
      <dgm:spPr/>
      <dgm:t>
        <a:bodyPr/>
        <a:lstStyle/>
        <a:p>
          <a:endParaRPr lang="es-MX"/>
        </a:p>
      </dgm:t>
    </dgm:pt>
    <dgm:pt modelId="{ED79EAC5-4FB0-4A3A-8A19-F75316AE278D}" type="pres">
      <dgm:prSet presAssocID="{B8E50192-FD0C-4F51-A0CB-A0EC859C9D7D}" presName="parentText" presStyleLbl="node1" presStyleIdx="1" presStyleCnt="5">
        <dgm:presLayoutVars>
          <dgm:chMax val="0"/>
          <dgm:bulletEnabled val="1"/>
        </dgm:presLayoutVars>
      </dgm:prSet>
      <dgm:spPr/>
      <dgm:t>
        <a:bodyPr/>
        <a:lstStyle/>
        <a:p>
          <a:endParaRPr lang="es-MX"/>
        </a:p>
      </dgm:t>
    </dgm:pt>
    <dgm:pt modelId="{659E2E90-3E64-48A6-9934-19095B5D78FC}" type="pres">
      <dgm:prSet presAssocID="{B8E50192-FD0C-4F51-A0CB-A0EC859C9D7D}" presName="negativeSpace" presStyleCnt="0"/>
      <dgm:spPr/>
    </dgm:pt>
    <dgm:pt modelId="{19B7D409-B28C-4CA5-BFE1-B7A12009A148}" type="pres">
      <dgm:prSet presAssocID="{B8E50192-FD0C-4F51-A0CB-A0EC859C9D7D}" presName="childText" presStyleLbl="conFgAcc1" presStyleIdx="1" presStyleCnt="5">
        <dgm:presLayoutVars>
          <dgm:bulletEnabled val="1"/>
        </dgm:presLayoutVars>
      </dgm:prSet>
      <dgm:spPr>
        <a:ln>
          <a:solidFill>
            <a:srgbClr val="77C0A1"/>
          </a:solidFill>
        </a:ln>
      </dgm:spPr>
    </dgm:pt>
    <dgm:pt modelId="{56CBABE5-834F-418E-ACD1-9D63D7B65214}" type="pres">
      <dgm:prSet presAssocID="{E972BC17-8A8A-4599-B78F-B1AF1315C985}" presName="spaceBetweenRectangles" presStyleCnt="0"/>
      <dgm:spPr/>
    </dgm:pt>
    <dgm:pt modelId="{FBE75999-ADE5-4B8C-8558-E7960D1369D2}" type="pres">
      <dgm:prSet presAssocID="{62996827-96BC-4D30-8FA5-15563CA26A1F}" presName="parentLin" presStyleCnt="0"/>
      <dgm:spPr/>
    </dgm:pt>
    <dgm:pt modelId="{210118BE-EC47-4259-B60C-71C8F7C36FDF}" type="pres">
      <dgm:prSet presAssocID="{62996827-96BC-4D30-8FA5-15563CA26A1F}" presName="parentLeftMargin" presStyleLbl="node1" presStyleIdx="1" presStyleCnt="5"/>
      <dgm:spPr/>
      <dgm:t>
        <a:bodyPr/>
        <a:lstStyle/>
        <a:p>
          <a:endParaRPr lang="es-MX"/>
        </a:p>
      </dgm:t>
    </dgm:pt>
    <dgm:pt modelId="{828F7745-7E26-4B64-AC21-9B9C150161AE}" type="pres">
      <dgm:prSet presAssocID="{62996827-96BC-4D30-8FA5-15563CA26A1F}" presName="parentText" presStyleLbl="node1" presStyleIdx="2" presStyleCnt="5">
        <dgm:presLayoutVars>
          <dgm:chMax val="0"/>
          <dgm:bulletEnabled val="1"/>
        </dgm:presLayoutVars>
      </dgm:prSet>
      <dgm:spPr/>
      <dgm:t>
        <a:bodyPr/>
        <a:lstStyle/>
        <a:p>
          <a:endParaRPr lang="es-MX"/>
        </a:p>
      </dgm:t>
    </dgm:pt>
    <dgm:pt modelId="{575326BF-70F1-479F-B939-541D7DA9BB8E}" type="pres">
      <dgm:prSet presAssocID="{62996827-96BC-4D30-8FA5-15563CA26A1F}" presName="negativeSpace" presStyleCnt="0"/>
      <dgm:spPr/>
    </dgm:pt>
    <dgm:pt modelId="{A6F807A1-3544-430B-B2DB-DEF10B8F8BF7}" type="pres">
      <dgm:prSet presAssocID="{62996827-96BC-4D30-8FA5-15563CA26A1F}" presName="childText" presStyleLbl="conFgAcc1" presStyleIdx="2" presStyleCnt="5">
        <dgm:presLayoutVars>
          <dgm:bulletEnabled val="1"/>
        </dgm:presLayoutVars>
      </dgm:prSet>
      <dgm:spPr>
        <a:ln>
          <a:solidFill>
            <a:schemeClr val="accent6">
              <a:lumMod val="60000"/>
              <a:lumOff val="40000"/>
            </a:schemeClr>
          </a:solidFill>
        </a:ln>
      </dgm:spPr>
    </dgm:pt>
    <dgm:pt modelId="{F2EEC465-72E4-43A7-900C-950732887E2D}" type="pres">
      <dgm:prSet presAssocID="{61B8A874-5FFE-443B-9CAA-288088644D90}" presName="spaceBetweenRectangles" presStyleCnt="0"/>
      <dgm:spPr/>
    </dgm:pt>
    <dgm:pt modelId="{21EDC31A-B25C-46CE-B770-AE998EC0CC3D}" type="pres">
      <dgm:prSet presAssocID="{7890A6DA-704D-466A-8716-85D39B8E2A30}" presName="parentLin" presStyleCnt="0"/>
      <dgm:spPr/>
    </dgm:pt>
    <dgm:pt modelId="{F8A917AF-F37C-448F-A598-EDB442058947}" type="pres">
      <dgm:prSet presAssocID="{7890A6DA-704D-466A-8716-85D39B8E2A30}" presName="parentLeftMargin" presStyleLbl="node1" presStyleIdx="2" presStyleCnt="5"/>
      <dgm:spPr/>
      <dgm:t>
        <a:bodyPr/>
        <a:lstStyle/>
        <a:p>
          <a:endParaRPr lang="es-MX"/>
        </a:p>
      </dgm:t>
    </dgm:pt>
    <dgm:pt modelId="{692A6AEA-D429-474C-A8B2-92991A4BDE50}" type="pres">
      <dgm:prSet presAssocID="{7890A6DA-704D-466A-8716-85D39B8E2A30}" presName="parentText" presStyleLbl="node1" presStyleIdx="3" presStyleCnt="5">
        <dgm:presLayoutVars>
          <dgm:chMax val="0"/>
          <dgm:bulletEnabled val="1"/>
        </dgm:presLayoutVars>
      </dgm:prSet>
      <dgm:spPr/>
      <dgm:t>
        <a:bodyPr/>
        <a:lstStyle/>
        <a:p>
          <a:endParaRPr lang="es-MX"/>
        </a:p>
      </dgm:t>
    </dgm:pt>
    <dgm:pt modelId="{2DF8F0E6-B6C9-4E3E-8187-9A0CB18CC9E7}" type="pres">
      <dgm:prSet presAssocID="{7890A6DA-704D-466A-8716-85D39B8E2A30}" presName="negativeSpace" presStyleCnt="0"/>
      <dgm:spPr/>
    </dgm:pt>
    <dgm:pt modelId="{18B7E4CA-BB58-49B8-8A28-294374CFD398}" type="pres">
      <dgm:prSet presAssocID="{7890A6DA-704D-466A-8716-85D39B8E2A30}" presName="childText" presStyleLbl="conFgAcc1" presStyleIdx="3" presStyleCnt="5">
        <dgm:presLayoutVars>
          <dgm:bulletEnabled val="1"/>
        </dgm:presLayoutVars>
      </dgm:prSet>
      <dgm:spPr>
        <a:ln>
          <a:solidFill>
            <a:schemeClr val="accent1">
              <a:lumMod val="75000"/>
            </a:schemeClr>
          </a:solidFill>
        </a:ln>
      </dgm:spPr>
    </dgm:pt>
    <dgm:pt modelId="{969C37EF-D184-45AD-9B49-52FB8AB8AE59}" type="pres">
      <dgm:prSet presAssocID="{35E777D2-0F0D-4EEE-B4A1-302D93D73516}" presName="spaceBetweenRectangles" presStyleCnt="0"/>
      <dgm:spPr/>
    </dgm:pt>
    <dgm:pt modelId="{A68F6BBD-50AC-405C-9FE7-D27FF9B37774}" type="pres">
      <dgm:prSet presAssocID="{5635955C-A738-4CC7-A346-E7ACF499F2FE}" presName="parentLin" presStyleCnt="0"/>
      <dgm:spPr/>
    </dgm:pt>
    <dgm:pt modelId="{31BB6FE3-6F36-4D5E-A94B-54A326010B34}" type="pres">
      <dgm:prSet presAssocID="{5635955C-A738-4CC7-A346-E7ACF499F2FE}" presName="parentLeftMargin" presStyleLbl="node1" presStyleIdx="3" presStyleCnt="5"/>
      <dgm:spPr/>
      <dgm:t>
        <a:bodyPr/>
        <a:lstStyle/>
        <a:p>
          <a:endParaRPr lang="es-MX"/>
        </a:p>
      </dgm:t>
    </dgm:pt>
    <dgm:pt modelId="{0543A998-1A8E-4496-9B9A-C71FC03D49E9}" type="pres">
      <dgm:prSet presAssocID="{5635955C-A738-4CC7-A346-E7ACF499F2FE}" presName="parentText" presStyleLbl="node1" presStyleIdx="4" presStyleCnt="5">
        <dgm:presLayoutVars>
          <dgm:chMax val="0"/>
          <dgm:bulletEnabled val="1"/>
        </dgm:presLayoutVars>
      </dgm:prSet>
      <dgm:spPr/>
      <dgm:t>
        <a:bodyPr/>
        <a:lstStyle/>
        <a:p>
          <a:endParaRPr lang="es-MX"/>
        </a:p>
      </dgm:t>
    </dgm:pt>
    <dgm:pt modelId="{3757BB5A-D7FC-46D8-B5D7-D9058434C9AF}" type="pres">
      <dgm:prSet presAssocID="{5635955C-A738-4CC7-A346-E7ACF499F2FE}" presName="negativeSpace" presStyleCnt="0"/>
      <dgm:spPr/>
    </dgm:pt>
    <dgm:pt modelId="{36AF7C30-1948-4C7E-83F8-A2B5093B56F3}" type="pres">
      <dgm:prSet presAssocID="{5635955C-A738-4CC7-A346-E7ACF499F2FE}" presName="childText" presStyleLbl="conFgAcc1" presStyleIdx="4" presStyleCnt="5">
        <dgm:presLayoutVars>
          <dgm:bulletEnabled val="1"/>
        </dgm:presLayoutVars>
      </dgm:prSet>
      <dgm:spPr>
        <a:ln>
          <a:solidFill>
            <a:schemeClr val="accent1">
              <a:lumMod val="25000"/>
            </a:schemeClr>
          </a:solidFill>
        </a:ln>
      </dgm:spPr>
    </dgm:pt>
  </dgm:ptLst>
  <dgm:cxnLst>
    <dgm:cxn modelId="{4D3639A4-F181-4889-8213-65316C20758B}" type="presOf" srcId="{5635955C-A738-4CC7-A346-E7ACF499F2FE}" destId="{31BB6FE3-6F36-4D5E-A94B-54A326010B34}" srcOrd="0" destOrd="0" presId="urn:microsoft.com/office/officeart/2005/8/layout/list1"/>
    <dgm:cxn modelId="{CBA020DB-5D45-47E3-8984-E3DDF9982721}" type="presOf" srcId="{7890A6DA-704D-466A-8716-85D39B8E2A30}" destId="{F8A917AF-F37C-448F-A598-EDB442058947}" srcOrd="0" destOrd="0" presId="urn:microsoft.com/office/officeart/2005/8/layout/list1"/>
    <dgm:cxn modelId="{600B5347-F8AF-42F2-8E40-6BF33B912711}" type="presOf" srcId="{B8E50192-FD0C-4F51-A0CB-A0EC859C9D7D}" destId="{EBFEE8C8-4957-40D1-AE01-7DEBB5C633F5}" srcOrd="0" destOrd="0" presId="urn:microsoft.com/office/officeart/2005/8/layout/list1"/>
    <dgm:cxn modelId="{D0FDF746-4CDA-4B65-A720-306C117C3772}" type="presOf" srcId="{B8E50192-FD0C-4F51-A0CB-A0EC859C9D7D}" destId="{ED79EAC5-4FB0-4A3A-8A19-F75316AE278D}" srcOrd="1" destOrd="0" presId="urn:microsoft.com/office/officeart/2005/8/layout/list1"/>
    <dgm:cxn modelId="{A0A9F666-D1E7-4511-8F22-52A104B4F5DF}" type="presOf" srcId="{AF577358-853A-4E24-B9D0-FBED66ED588A}" destId="{61B090F0-4B23-4A58-8408-1388DC19F79E}" srcOrd="0" destOrd="0" presId="urn:microsoft.com/office/officeart/2005/8/layout/list1"/>
    <dgm:cxn modelId="{1C558BBC-0700-4ACB-8BEF-084082AF9D46}" type="presOf" srcId="{7890A6DA-704D-466A-8716-85D39B8E2A30}" destId="{692A6AEA-D429-474C-A8B2-92991A4BDE50}" srcOrd="1" destOrd="0" presId="urn:microsoft.com/office/officeart/2005/8/layout/list1"/>
    <dgm:cxn modelId="{1559B653-D74A-4A83-92A0-1B7728C27836}" type="presOf" srcId="{62996827-96BC-4D30-8FA5-15563CA26A1F}" destId="{828F7745-7E26-4B64-AC21-9B9C150161AE}" srcOrd="1" destOrd="0" presId="urn:microsoft.com/office/officeart/2005/8/layout/list1"/>
    <dgm:cxn modelId="{0F0E4E12-8759-46D5-9C84-D16B578E2DDB}" type="presOf" srcId="{268EE4AC-B474-4912-A92F-E0DCB52AB8A0}" destId="{46B4FB0E-5927-4F8D-AA9E-9FFFF8E49B13}" srcOrd="1" destOrd="0" presId="urn:microsoft.com/office/officeart/2005/8/layout/list1"/>
    <dgm:cxn modelId="{24AAD8D1-EF21-41A7-940B-40FDD2D3FF4F}" srcId="{AF577358-853A-4E24-B9D0-FBED66ED588A}" destId="{62996827-96BC-4D30-8FA5-15563CA26A1F}" srcOrd="2" destOrd="0" parTransId="{9B6C923E-D3F6-498B-8D1A-8D73871F7DBD}" sibTransId="{61B8A874-5FFE-443B-9CAA-288088644D90}"/>
    <dgm:cxn modelId="{0BAEF800-277F-4D72-AC44-FB96E22CF70F}" type="presOf" srcId="{62996827-96BC-4D30-8FA5-15563CA26A1F}" destId="{210118BE-EC47-4259-B60C-71C8F7C36FDF}" srcOrd="0" destOrd="0" presId="urn:microsoft.com/office/officeart/2005/8/layout/list1"/>
    <dgm:cxn modelId="{82688492-4851-4DAC-8766-248AF524ADBE}" srcId="{AF577358-853A-4E24-B9D0-FBED66ED588A}" destId="{B8E50192-FD0C-4F51-A0CB-A0EC859C9D7D}" srcOrd="1" destOrd="0" parTransId="{D4527617-3201-45BC-8FAE-09B1170EBC5C}" sibTransId="{E972BC17-8A8A-4599-B78F-B1AF1315C985}"/>
    <dgm:cxn modelId="{950823AA-C7E2-4E07-8EAA-95E6766B2164}" srcId="{AF577358-853A-4E24-B9D0-FBED66ED588A}" destId="{5635955C-A738-4CC7-A346-E7ACF499F2FE}" srcOrd="4" destOrd="0" parTransId="{25F50E2D-658A-48D3-BD03-2A1AE271E8C4}" sibTransId="{572F8AD8-BFA1-4952-AED5-C5C0964DA215}"/>
    <dgm:cxn modelId="{133D66CA-9E14-4330-A785-D12811FF2D0B}" type="presOf" srcId="{5635955C-A738-4CC7-A346-E7ACF499F2FE}" destId="{0543A998-1A8E-4496-9B9A-C71FC03D49E9}" srcOrd="1" destOrd="0" presId="urn:microsoft.com/office/officeart/2005/8/layout/list1"/>
    <dgm:cxn modelId="{37477160-EC8C-42CC-A1D4-0728963AEFB8}" srcId="{AF577358-853A-4E24-B9D0-FBED66ED588A}" destId="{7890A6DA-704D-466A-8716-85D39B8E2A30}" srcOrd="3" destOrd="0" parTransId="{86D0E772-061B-40A1-9BC4-E9D92942F5D4}" sibTransId="{35E777D2-0F0D-4EEE-B4A1-302D93D73516}"/>
    <dgm:cxn modelId="{1A33CA01-A1D1-47C3-8ECA-BD8D20752F69}" srcId="{AF577358-853A-4E24-B9D0-FBED66ED588A}" destId="{268EE4AC-B474-4912-A92F-E0DCB52AB8A0}" srcOrd="0" destOrd="0" parTransId="{ED9DF8C7-5F5C-4137-98BE-7F0B50D2F529}" sibTransId="{C54E7F27-368E-4F90-8953-53B4FAC6859F}"/>
    <dgm:cxn modelId="{8DAF5DCB-056F-4E37-A6C5-D5D481ED0A45}" type="presOf" srcId="{268EE4AC-B474-4912-A92F-E0DCB52AB8A0}" destId="{B1813598-6E6E-4AA3-A887-52D36E1566D8}" srcOrd="0" destOrd="0" presId="urn:microsoft.com/office/officeart/2005/8/layout/list1"/>
    <dgm:cxn modelId="{8CC7A12C-A313-4BBF-AA13-3B4765E290F2}" type="presParOf" srcId="{61B090F0-4B23-4A58-8408-1388DC19F79E}" destId="{DADAB0C4-F195-416D-8004-FE68B0A21CE1}" srcOrd="0" destOrd="0" presId="urn:microsoft.com/office/officeart/2005/8/layout/list1"/>
    <dgm:cxn modelId="{3345F781-D41A-4AE2-AA7B-7AF740B9726E}" type="presParOf" srcId="{DADAB0C4-F195-416D-8004-FE68B0A21CE1}" destId="{B1813598-6E6E-4AA3-A887-52D36E1566D8}" srcOrd="0" destOrd="0" presId="urn:microsoft.com/office/officeart/2005/8/layout/list1"/>
    <dgm:cxn modelId="{45CA4C9D-C5C3-4947-AF81-12522DCA6C80}" type="presParOf" srcId="{DADAB0C4-F195-416D-8004-FE68B0A21CE1}" destId="{46B4FB0E-5927-4F8D-AA9E-9FFFF8E49B13}" srcOrd="1" destOrd="0" presId="urn:microsoft.com/office/officeart/2005/8/layout/list1"/>
    <dgm:cxn modelId="{1F292672-722F-4542-9A2E-A57671277A67}" type="presParOf" srcId="{61B090F0-4B23-4A58-8408-1388DC19F79E}" destId="{91433E20-C004-4B83-B49B-767762C102E8}" srcOrd="1" destOrd="0" presId="urn:microsoft.com/office/officeart/2005/8/layout/list1"/>
    <dgm:cxn modelId="{96F58106-01B0-42AD-8181-5B4CB454E06C}" type="presParOf" srcId="{61B090F0-4B23-4A58-8408-1388DC19F79E}" destId="{95881864-B679-4B3F-863F-CCA71B2DB5CB}" srcOrd="2" destOrd="0" presId="urn:microsoft.com/office/officeart/2005/8/layout/list1"/>
    <dgm:cxn modelId="{3E79CCF2-9B17-4873-9595-86A12D41A31B}" type="presParOf" srcId="{61B090F0-4B23-4A58-8408-1388DC19F79E}" destId="{F551864A-509E-4E8D-B246-DAB7A925508D}" srcOrd="3" destOrd="0" presId="urn:microsoft.com/office/officeart/2005/8/layout/list1"/>
    <dgm:cxn modelId="{E3469C4F-F4F8-460A-B7D8-3CA0F1D6ECF2}" type="presParOf" srcId="{61B090F0-4B23-4A58-8408-1388DC19F79E}" destId="{0285E856-935F-40E7-B987-C07AFA6D03C7}" srcOrd="4" destOrd="0" presId="urn:microsoft.com/office/officeart/2005/8/layout/list1"/>
    <dgm:cxn modelId="{6244F93C-0FA3-4A75-8C95-DE366B1448E8}" type="presParOf" srcId="{0285E856-935F-40E7-B987-C07AFA6D03C7}" destId="{EBFEE8C8-4957-40D1-AE01-7DEBB5C633F5}" srcOrd="0" destOrd="0" presId="urn:microsoft.com/office/officeart/2005/8/layout/list1"/>
    <dgm:cxn modelId="{F3ACE242-FA8E-4404-AA4E-FBA01E67A840}" type="presParOf" srcId="{0285E856-935F-40E7-B987-C07AFA6D03C7}" destId="{ED79EAC5-4FB0-4A3A-8A19-F75316AE278D}" srcOrd="1" destOrd="0" presId="urn:microsoft.com/office/officeart/2005/8/layout/list1"/>
    <dgm:cxn modelId="{8B666E42-BC69-4497-B9E2-12AE71406712}" type="presParOf" srcId="{61B090F0-4B23-4A58-8408-1388DC19F79E}" destId="{659E2E90-3E64-48A6-9934-19095B5D78FC}" srcOrd="5" destOrd="0" presId="urn:microsoft.com/office/officeart/2005/8/layout/list1"/>
    <dgm:cxn modelId="{DAADD9EC-C110-49B3-99EB-9DE6F2C72202}" type="presParOf" srcId="{61B090F0-4B23-4A58-8408-1388DC19F79E}" destId="{19B7D409-B28C-4CA5-BFE1-B7A12009A148}" srcOrd="6" destOrd="0" presId="urn:microsoft.com/office/officeart/2005/8/layout/list1"/>
    <dgm:cxn modelId="{C93E37E0-AA8F-4A2E-B940-A486081BC65C}" type="presParOf" srcId="{61B090F0-4B23-4A58-8408-1388DC19F79E}" destId="{56CBABE5-834F-418E-ACD1-9D63D7B65214}" srcOrd="7" destOrd="0" presId="urn:microsoft.com/office/officeart/2005/8/layout/list1"/>
    <dgm:cxn modelId="{F6941DA9-D79C-4231-9582-D2DAC94A376E}" type="presParOf" srcId="{61B090F0-4B23-4A58-8408-1388DC19F79E}" destId="{FBE75999-ADE5-4B8C-8558-E7960D1369D2}" srcOrd="8" destOrd="0" presId="urn:microsoft.com/office/officeart/2005/8/layout/list1"/>
    <dgm:cxn modelId="{BAB4DDF6-A640-41D3-ABD8-3500D946F072}" type="presParOf" srcId="{FBE75999-ADE5-4B8C-8558-E7960D1369D2}" destId="{210118BE-EC47-4259-B60C-71C8F7C36FDF}" srcOrd="0" destOrd="0" presId="urn:microsoft.com/office/officeart/2005/8/layout/list1"/>
    <dgm:cxn modelId="{9EF23B9E-2864-409B-AFBE-B74E391FA7B8}" type="presParOf" srcId="{FBE75999-ADE5-4B8C-8558-E7960D1369D2}" destId="{828F7745-7E26-4B64-AC21-9B9C150161AE}" srcOrd="1" destOrd="0" presId="urn:microsoft.com/office/officeart/2005/8/layout/list1"/>
    <dgm:cxn modelId="{AD987D87-C666-4642-9780-684EDC1EA670}" type="presParOf" srcId="{61B090F0-4B23-4A58-8408-1388DC19F79E}" destId="{575326BF-70F1-479F-B939-541D7DA9BB8E}" srcOrd="9" destOrd="0" presId="urn:microsoft.com/office/officeart/2005/8/layout/list1"/>
    <dgm:cxn modelId="{1A68ADB4-467B-4AD3-BA7A-7BD9DE164907}" type="presParOf" srcId="{61B090F0-4B23-4A58-8408-1388DC19F79E}" destId="{A6F807A1-3544-430B-B2DB-DEF10B8F8BF7}" srcOrd="10" destOrd="0" presId="urn:microsoft.com/office/officeart/2005/8/layout/list1"/>
    <dgm:cxn modelId="{B5AF45F0-4E6A-45A8-9CBB-F59445B34E8F}" type="presParOf" srcId="{61B090F0-4B23-4A58-8408-1388DC19F79E}" destId="{F2EEC465-72E4-43A7-900C-950732887E2D}" srcOrd="11" destOrd="0" presId="urn:microsoft.com/office/officeart/2005/8/layout/list1"/>
    <dgm:cxn modelId="{434D89D0-94A1-4DCD-BB3C-535A2A3F2032}" type="presParOf" srcId="{61B090F0-4B23-4A58-8408-1388DC19F79E}" destId="{21EDC31A-B25C-46CE-B770-AE998EC0CC3D}" srcOrd="12" destOrd="0" presId="urn:microsoft.com/office/officeart/2005/8/layout/list1"/>
    <dgm:cxn modelId="{B4C4716A-D18E-48F5-BCCA-C9342837F9C4}" type="presParOf" srcId="{21EDC31A-B25C-46CE-B770-AE998EC0CC3D}" destId="{F8A917AF-F37C-448F-A598-EDB442058947}" srcOrd="0" destOrd="0" presId="urn:microsoft.com/office/officeart/2005/8/layout/list1"/>
    <dgm:cxn modelId="{C708AB1A-5B0A-4FCD-B545-DFE9F51F88F4}" type="presParOf" srcId="{21EDC31A-B25C-46CE-B770-AE998EC0CC3D}" destId="{692A6AEA-D429-474C-A8B2-92991A4BDE50}" srcOrd="1" destOrd="0" presId="urn:microsoft.com/office/officeart/2005/8/layout/list1"/>
    <dgm:cxn modelId="{A8AF963D-B996-40E0-A786-A3D49A20FA85}" type="presParOf" srcId="{61B090F0-4B23-4A58-8408-1388DC19F79E}" destId="{2DF8F0E6-B6C9-4E3E-8187-9A0CB18CC9E7}" srcOrd="13" destOrd="0" presId="urn:microsoft.com/office/officeart/2005/8/layout/list1"/>
    <dgm:cxn modelId="{43E355E1-76ED-446F-8804-11ABC3DBE159}" type="presParOf" srcId="{61B090F0-4B23-4A58-8408-1388DC19F79E}" destId="{18B7E4CA-BB58-49B8-8A28-294374CFD398}" srcOrd="14" destOrd="0" presId="urn:microsoft.com/office/officeart/2005/8/layout/list1"/>
    <dgm:cxn modelId="{CF99A624-CE34-48E3-AA15-C5B543374783}" type="presParOf" srcId="{61B090F0-4B23-4A58-8408-1388DC19F79E}" destId="{969C37EF-D184-45AD-9B49-52FB8AB8AE59}" srcOrd="15" destOrd="0" presId="urn:microsoft.com/office/officeart/2005/8/layout/list1"/>
    <dgm:cxn modelId="{EFAF5CD6-6776-4F18-A89C-5AD0E63FA654}" type="presParOf" srcId="{61B090F0-4B23-4A58-8408-1388DC19F79E}" destId="{A68F6BBD-50AC-405C-9FE7-D27FF9B37774}" srcOrd="16" destOrd="0" presId="urn:microsoft.com/office/officeart/2005/8/layout/list1"/>
    <dgm:cxn modelId="{CE8FC25E-8BFF-443C-944F-A5C3A42956BB}" type="presParOf" srcId="{A68F6BBD-50AC-405C-9FE7-D27FF9B37774}" destId="{31BB6FE3-6F36-4D5E-A94B-54A326010B34}" srcOrd="0" destOrd="0" presId="urn:microsoft.com/office/officeart/2005/8/layout/list1"/>
    <dgm:cxn modelId="{02FA1981-CA86-4132-8386-51B3AA0D58FE}" type="presParOf" srcId="{A68F6BBD-50AC-405C-9FE7-D27FF9B37774}" destId="{0543A998-1A8E-4496-9B9A-C71FC03D49E9}" srcOrd="1" destOrd="0" presId="urn:microsoft.com/office/officeart/2005/8/layout/list1"/>
    <dgm:cxn modelId="{2CA2A01F-3DE2-488A-A4B8-D25619487023}" type="presParOf" srcId="{61B090F0-4B23-4A58-8408-1388DC19F79E}" destId="{3757BB5A-D7FC-46D8-B5D7-D9058434C9AF}" srcOrd="17" destOrd="0" presId="urn:microsoft.com/office/officeart/2005/8/layout/list1"/>
    <dgm:cxn modelId="{8ADC2A66-70E0-4226-B95A-390A2954E26E}" type="presParOf" srcId="{61B090F0-4B23-4A58-8408-1388DC19F79E}" destId="{36AF7C30-1948-4C7E-83F8-A2B5093B56F3}"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DBA105-659C-4AD5-91F6-16B7658BF669}">
      <dsp:nvSpPr>
        <dsp:cNvPr id="0" name=""/>
        <dsp:cNvSpPr/>
      </dsp:nvSpPr>
      <dsp:spPr>
        <a:xfrm>
          <a:off x="598" y="950399"/>
          <a:ext cx="1679636" cy="1385348"/>
        </a:xfrm>
        <a:prstGeom prst="roundRect">
          <a:avLst>
            <a:gd name="adj" fmla="val 10000"/>
          </a:avLst>
        </a:prstGeom>
        <a:solidFill>
          <a:schemeClr val="accent3">
            <a:lumMod val="85000"/>
          </a:schemeClr>
        </a:solidFill>
        <a:ln w="25400" cap="flat" cmpd="sng" algn="ctr">
          <a:solidFill>
            <a:srgbClr val="04502E"/>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23825" rIns="123825" bIns="123825" numCol="1" spcCol="1270" anchor="ctr" anchorCtr="0">
          <a:noAutofit/>
        </a:bodyPr>
        <a:lstStyle/>
        <a:p>
          <a:pPr marL="114300" lvl="1" indent="-114300" algn="just" defTabSz="622300">
            <a:lnSpc>
              <a:spcPct val="90000"/>
            </a:lnSpc>
            <a:spcBef>
              <a:spcPct val="0"/>
            </a:spcBef>
            <a:spcAft>
              <a:spcPct val="15000"/>
            </a:spcAft>
            <a:buChar char="••"/>
          </a:pPr>
          <a:r>
            <a:rPr lang="es-MX" sz="1400" b="1" kern="1200" dirty="0" smtClean="0">
              <a:latin typeface="Arial" pitchFamily="34" charset="0"/>
              <a:cs typeface="Arial" pitchFamily="34" charset="0"/>
            </a:rPr>
            <a:t>Preparación de la elección</a:t>
          </a:r>
          <a:endParaRPr lang="es-ES" sz="1400" b="1" kern="1200" dirty="0">
            <a:latin typeface="Arial" pitchFamily="34" charset="0"/>
            <a:cs typeface="Arial" pitchFamily="34" charset="0"/>
          </a:endParaRPr>
        </a:p>
      </dsp:txBody>
      <dsp:txXfrm>
        <a:off x="32479" y="982280"/>
        <a:ext cx="1615874" cy="1024726"/>
      </dsp:txXfrm>
    </dsp:sp>
    <dsp:sp modelId="{C29EE138-4594-40B8-B502-ACA3A777A0DF}">
      <dsp:nvSpPr>
        <dsp:cNvPr id="0" name=""/>
        <dsp:cNvSpPr/>
      </dsp:nvSpPr>
      <dsp:spPr>
        <a:xfrm>
          <a:off x="944949" y="1267067"/>
          <a:ext cx="1945459" cy="1945459"/>
        </a:xfrm>
        <a:prstGeom prst="leftCircularArrow">
          <a:avLst>
            <a:gd name="adj1" fmla="val 3981"/>
            <a:gd name="adj2" fmla="val 499643"/>
            <a:gd name="adj3" fmla="val 2476998"/>
            <a:gd name="adj4" fmla="val 9226334"/>
            <a:gd name="adj5" fmla="val 4644"/>
          </a:avLst>
        </a:prstGeom>
        <a:solidFill>
          <a:srgbClr val="04502E"/>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D9D3841B-D9E6-4ABC-87A1-7E0E6C78B041}">
      <dsp:nvSpPr>
        <dsp:cNvPr id="0" name=""/>
        <dsp:cNvSpPr/>
      </dsp:nvSpPr>
      <dsp:spPr>
        <a:xfrm>
          <a:off x="373850" y="2038887"/>
          <a:ext cx="1493010" cy="593720"/>
        </a:xfrm>
        <a:prstGeom prst="roundRect">
          <a:avLst>
            <a:gd name="adj" fmla="val 10000"/>
          </a:avLst>
        </a:prstGeom>
        <a:solidFill>
          <a:srgbClr val="68B679"/>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s-MX" sz="1300" kern="1200" dirty="0" smtClean="0">
              <a:solidFill>
                <a:schemeClr val="tx1"/>
              </a:solidFill>
              <a:latin typeface="Antique Olive Roman" pitchFamily="34" charset="0"/>
            </a:rPr>
            <a:t>1ª</a:t>
          </a:r>
          <a:r>
            <a:rPr lang="es-MX" sz="1400" kern="1200" dirty="0" smtClean="0">
              <a:solidFill>
                <a:schemeClr val="tx1"/>
              </a:solidFill>
              <a:latin typeface="Antique Olive Roman" pitchFamily="34" charset="0"/>
            </a:rPr>
            <a:t> etapa</a:t>
          </a:r>
        </a:p>
        <a:p>
          <a:pPr lvl="0" algn="ctr" defTabSz="577850">
            <a:lnSpc>
              <a:spcPct val="90000"/>
            </a:lnSpc>
            <a:spcBef>
              <a:spcPct val="0"/>
            </a:spcBef>
            <a:spcAft>
              <a:spcPct val="35000"/>
            </a:spcAft>
          </a:pPr>
          <a:r>
            <a:rPr lang="es-MX" sz="1400" kern="1200" dirty="0" smtClean="0">
              <a:solidFill>
                <a:schemeClr val="tx1"/>
              </a:solidFill>
              <a:latin typeface="Antique Olive Roman" pitchFamily="34" charset="0"/>
            </a:rPr>
            <a:t>octubre-junio </a:t>
          </a:r>
          <a:endParaRPr lang="es-ES" sz="1400" kern="1200" dirty="0">
            <a:solidFill>
              <a:schemeClr val="tx1"/>
            </a:solidFill>
            <a:latin typeface="Antique Olive Roman" pitchFamily="34" charset="0"/>
          </a:endParaRPr>
        </a:p>
      </dsp:txBody>
      <dsp:txXfrm>
        <a:off x="391239" y="2056276"/>
        <a:ext cx="1458232" cy="558942"/>
      </dsp:txXfrm>
    </dsp:sp>
    <dsp:sp modelId="{4B0FFF38-47DA-49A3-BF61-153914227464}">
      <dsp:nvSpPr>
        <dsp:cNvPr id="0" name=""/>
        <dsp:cNvSpPr/>
      </dsp:nvSpPr>
      <dsp:spPr>
        <a:xfrm>
          <a:off x="2187594" y="1041107"/>
          <a:ext cx="1679636" cy="1385348"/>
        </a:xfrm>
        <a:prstGeom prst="roundRect">
          <a:avLst>
            <a:gd name="adj" fmla="val 10000"/>
          </a:avLst>
        </a:prstGeom>
        <a:solidFill>
          <a:schemeClr val="accent3">
            <a:lumMod val="85000"/>
          </a:schemeClr>
        </a:solidFill>
        <a:ln w="25400" cap="flat" cmpd="sng" algn="ctr">
          <a:solidFill>
            <a:srgbClr val="04502E"/>
          </a:solidFill>
          <a:prstDash val="solid"/>
        </a:ln>
        <a:effectLst/>
      </dsp:spPr>
      <dsp:style>
        <a:lnRef idx="2">
          <a:scrgbClr r="0" g="0" b="0"/>
        </a:lnRef>
        <a:fillRef idx="1">
          <a:scrgbClr r="0" g="0" b="0"/>
        </a:fillRef>
        <a:effectRef idx="0">
          <a:scrgbClr r="0" g="0" b="0"/>
        </a:effectRef>
        <a:fontRef idx="minor"/>
      </dsp:style>
      <dsp:txBody>
        <a:bodyPr spcFirstLastPara="0" vert="horz" wrap="square" lIns="72000" tIns="123825" rIns="123825" bIns="123825" numCol="1" spcCol="1270" anchor="ctr" anchorCtr="0">
          <a:noAutofit/>
        </a:bodyPr>
        <a:lstStyle/>
        <a:p>
          <a:pPr marL="114300" lvl="1" indent="-114300" algn="ctr" defTabSz="622300">
            <a:lnSpc>
              <a:spcPct val="90000"/>
            </a:lnSpc>
            <a:spcBef>
              <a:spcPct val="0"/>
            </a:spcBef>
            <a:spcAft>
              <a:spcPct val="15000"/>
            </a:spcAft>
            <a:buChar char="••"/>
          </a:pPr>
          <a:r>
            <a:rPr lang="es-MX" sz="1400" b="1" kern="1200" dirty="0" smtClean="0">
              <a:latin typeface="Arial" pitchFamily="34" charset="0"/>
              <a:cs typeface="Arial" pitchFamily="34" charset="0"/>
            </a:rPr>
            <a:t>Jornada electoral</a:t>
          </a:r>
          <a:endParaRPr lang="es-ES" sz="1400" b="1" kern="1200" dirty="0">
            <a:latin typeface="Arial" pitchFamily="34" charset="0"/>
            <a:cs typeface="Arial" pitchFamily="34" charset="0"/>
          </a:endParaRPr>
        </a:p>
      </dsp:txBody>
      <dsp:txXfrm>
        <a:off x="2219475" y="1369849"/>
        <a:ext cx="1615874" cy="1024726"/>
      </dsp:txXfrm>
    </dsp:sp>
    <dsp:sp modelId="{AEB964CB-68FD-4AE3-B9FC-7B02E25832C6}">
      <dsp:nvSpPr>
        <dsp:cNvPr id="0" name=""/>
        <dsp:cNvSpPr/>
      </dsp:nvSpPr>
      <dsp:spPr>
        <a:xfrm>
          <a:off x="3127386" y="18114"/>
          <a:ext cx="2213282" cy="2213282"/>
        </a:xfrm>
        <a:prstGeom prst="circularArrow">
          <a:avLst>
            <a:gd name="adj1" fmla="val 3499"/>
            <a:gd name="adj2" fmla="val 434129"/>
            <a:gd name="adj3" fmla="val 19461927"/>
            <a:gd name="adj4" fmla="val 12647077"/>
            <a:gd name="adj5" fmla="val 4082"/>
          </a:avLst>
        </a:prstGeom>
        <a:solidFill>
          <a:srgbClr val="04502E"/>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992DC460-5844-47EB-AF97-B62A6FDE9FB5}">
      <dsp:nvSpPr>
        <dsp:cNvPr id="0" name=""/>
        <dsp:cNvSpPr/>
      </dsp:nvSpPr>
      <dsp:spPr>
        <a:xfrm>
          <a:off x="2608884" y="601302"/>
          <a:ext cx="1493010" cy="802669"/>
        </a:xfrm>
        <a:prstGeom prst="roundRect">
          <a:avLst>
            <a:gd name="adj" fmla="val 10000"/>
          </a:avLst>
        </a:prstGeom>
        <a:solidFill>
          <a:srgbClr val="68B679"/>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s-MX" sz="1300" kern="1200" dirty="0" smtClean="0">
              <a:solidFill>
                <a:schemeClr val="tx1"/>
              </a:solidFill>
              <a:latin typeface="Antique Olive Roman" pitchFamily="34" charset="0"/>
            </a:rPr>
            <a:t>2ª etapa</a:t>
          </a:r>
        </a:p>
        <a:p>
          <a:pPr lvl="0" algn="ctr" defTabSz="577850">
            <a:lnSpc>
              <a:spcPct val="90000"/>
            </a:lnSpc>
            <a:spcBef>
              <a:spcPct val="0"/>
            </a:spcBef>
            <a:spcAft>
              <a:spcPct val="35000"/>
            </a:spcAft>
          </a:pPr>
          <a:r>
            <a:rPr lang="es-MX" sz="1300" kern="1200" dirty="0" smtClean="0">
              <a:solidFill>
                <a:schemeClr val="tx1"/>
              </a:solidFill>
              <a:latin typeface="Antique Olive Roman" pitchFamily="34" charset="0"/>
            </a:rPr>
            <a:t>primer domingo de </a:t>
          </a:r>
          <a:r>
            <a:rPr lang="es-MX" sz="1300" b="1" kern="1200" dirty="0" smtClean="0">
              <a:solidFill>
                <a:schemeClr val="tx1"/>
              </a:solidFill>
              <a:latin typeface="Antique Olive Roman" pitchFamily="34" charset="0"/>
            </a:rPr>
            <a:t>junio </a:t>
          </a:r>
          <a:endParaRPr lang="es-ES" sz="1300" b="1" kern="1200" dirty="0">
            <a:solidFill>
              <a:schemeClr val="tx1"/>
            </a:solidFill>
            <a:latin typeface="Antique Olive Roman" pitchFamily="34" charset="0"/>
          </a:endParaRPr>
        </a:p>
      </dsp:txBody>
      <dsp:txXfrm>
        <a:off x="2632393" y="624811"/>
        <a:ext cx="1445992" cy="755651"/>
      </dsp:txXfrm>
    </dsp:sp>
    <dsp:sp modelId="{A7553641-5BA4-4159-900B-C01D4EDE8B01}">
      <dsp:nvSpPr>
        <dsp:cNvPr id="0" name=""/>
        <dsp:cNvSpPr/>
      </dsp:nvSpPr>
      <dsp:spPr>
        <a:xfrm>
          <a:off x="4471169" y="935188"/>
          <a:ext cx="1679636" cy="1385348"/>
        </a:xfrm>
        <a:prstGeom prst="roundRect">
          <a:avLst>
            <a:gd name="adj" fmla="val 10000"/>
          </a:avLst>
        </a:prstGeom>
        <a:solidFill>
          <a:schemeClr val="accent3">
            <a:lumMod val="85000"/>
          </a:schemeClr>
        </a:solidFill>
        <a:ln w="25400" cap="flat" cmpd="sng" algn="ctr">
          <a:solidFill>
            <a:srgbClr val="04502E"/>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23825" rIns="123825" bIns="123825" numCol="1" spcCol="1270" anchor="ctr" anchorCtr="0">
          <a:noAutofit/>
        </a:bodyPr>
        <a:lstStyle/>
        <a:p>
          <a:pPr marL="114300" lvl="1" indent="-114300" algn="just" defTabSz="622300">
            <a:lnSpc>
              <a:spcPct val="90000"/>
            </a:lnSpc>
            <a:spcBef>
              <a:spcPct val="0"/>
            </a:spcBef>
            <a:spcAft>
              <a:spcPct val="15000"/>
            </a:spcAft>
            <a:buChar char="••"/>
          </a:pPr>
          <a:r>
            <a:rPr lang="es-MX" sz="1400" b="1" kern="1200" dirty="0" smtClean="0">
              <a:latin typeface="Arial" pitchFamily="34" charset="0"/>
              <a:cs typeface="Arial" pitchFamily="34" charset="0"/>
            </a:rPr>
            <a:t>Resultados y declaraciones de validez de las elecciones</a:t>
          </a:r>
          <a:endParaRPr lang="es-ES" sz="1400" b="1" kern="1200" dirty="0">
            <a:latin typeface="Arial" pitchFamily="34" charset="0"/>
            <a:cs typeface="Arial" pitchFamily="34" charset="0"/>
          </a:endParaRPr>
        </a:p>
      </dsp:txBody>
      <dsp:txXfrm>
        <a:off x="4503050" y="967069"/>
        <a:ext cx="1615874" cy="1024726"/>
      </dsp:txXfrm>
    </dsp:sp>
    <dsp:sp modelId="{413E4F3C-FA06-4A25-A20D-998FB7FAD303}">
      <dsp:nvSpPr>
        <dsp:cNvPr id="0" name=""/>
        <dsp:cNvSpPr/>
      </dsp:nvSpPr>
      <dsp:spPr>
        <a:xfrm>
          <a:off x="5424207" y="1248931"/>
          <a:ext cx="2006799" cy="2006799"/>
        </a:xfrm>
        <a:prstGeom prst="leftCircularArrow">
          <a:avLst>
            <a:gd name="adj1" fmla="val 3859"/>
            <a:gd name="adj2" fmla="val 482950"/>
            <a:gd name="adj3" fmla="val 2568221"/>
            <a:gd name="adj4" fmla="val 9334250"/>
            <a:gd name="adj5" fmla="val 4502"/>
          </a:avLst>
        </a:prstGeom>
        <a:solidFill>
          <a:srgbClr val="04502E"/>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46E33DA9-CB45-4C6C-9DED-54024BDBA50B}">
      <dsp:nvSpPr>
        <dsp:cNvPr id="0" name=""/>
        <dsp:cNvSpPr/>
      </dsp:nvSpPr>
      <dsp:spPr>
        <a:xfrm>
          <a:off x="4843917" y="2038887"/>
          <a:ext cx="1493010" cy="593720"/>
        </a:xfrm>
        <a:prstGeom prst="roundRect">
          <a:avLst>
            <a:gd name="adj" fmla="val 10000"/>
          </a:avLst>
        </a:prstGeom>
        <a:solidFill>
          <a:srgbClr val="68B679"/>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MX" sz="1400" kern="1200" dirty="0" smtClean="0">
              <a:solidFill>
                <a:schemeClr val="tx1"/>
              </a:solidFill>
              <a:latin typeface="Antique Olive Roman" pitchFamily="34" charset="0"/>
            </a:rPr>
            <a:t>3ª etapa</a:t>
          </a:r>
        </a:p>
        <a:p>
          <a:pPr lvl="0" algn="ctr" defTabSz="622300">
            <a:lnSpc>
              <a:spcPct val="90000"/>
            </a:lnSpc>
            <a:spcBef>
              <a:spcPct val="0"/>
            </a:spcBef>
            <a:spcAft>
              <a:spcPct val="35000"/>
            </a:spcAft>
          </a:pPr>
          <a:r>
            <a:rPr lang="es-MX" sz="1400" kern="1200" dirty="0" smtClean="0">
              <a:solidFill>
                <a:schemeClr val="tx1"/>
              </a:solidFill>
              <a:latin typeface="Antique Olive Roman" pitchFamily="34" charset="0"/>
            </a:rPr>
            <a:t>junio - julio</a:t>
          </a:r>
          <a:endParaRPr lang="es-ES" sz="1400" kern="1200" dirty="0">
            <a:solidFill>
              <a:schemeClr val="tx1"/>
            </a:solidFill>
            <a:latin typeface="Antique Olive Roman" pitchFamily="34" charset="0"/>
          </a:endParaRPr>
        </a:p>
      </dsp:txBody>
      <dsp:txXfrm>
        <a:off x="4861306" y="2056276"/>
        <a:ext cx="1458232" cy="558942"/>
      </dsp:txXfrm>
    </dsp:sp>
    <dsp:sp modelId="{091254FE-F7B0-4E5C-82FA-9890BABD44B6}">
      <dsp:nvSpPr>
        <dsp:cNvPr id="0" name=""/>
        <dsp:cNvSpPr/>
      </dsp:nvSpPr>
      <dsp:spPr>
        <a:xfrm>
          <a:off x="6707177" y="1094296"/>
          <a:ext cx="1679636" cy="1385348"/>
        </a:xfrm>
        <a:prstGeom prst="roundRect">
          <a:avLst>
            <a:gd name="adj" fmla="val 10000"/>
          </a:avLst>
        </a:prstGeom>
        <a:solidFill>
          <a:schemeClr val="accent3">
            <a:lumMod val="85000"/>
          </a:schemeClr>
        </a:solidFill>
        <a:ln w="25400" cap="flat" cmpd="sng" algn="ctr">
          <a:solidFill>
            <a:srgbClr val="04502E"/>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123825" bIns="123825" numCol="1" spcCol="1270" anchor="ctr" anchorCtr="0">
          <a:noAutofit/>
        </a:bodyPr>
        <a:lstStyle/>
        <a:p>
          <a:pPr marL="114300" lvl="1" indent="-114300" algn="just" defTabSz="622300">
            <a:lnSpc>
              <a:spcPct val="90000"/>
            </a:lnSpc>
            <a:spcBef>
              <a:spcPct val="0"/>
            </a:spcBef>
            <a:spcAft>
              <a:spcPct val="15000"/>
            </a:spcAft>
            <a:buChar char="••"/>
          </a:pPr>
          <a:r>
            <a:rPr lang="es-MX" sz="1400" b="1" kern="1200" dirty="0" smtClean="0">
              <a:latin typeface="Arial" pitchFamily="34" charset="0"/>
              <a:cs typeface="Arial" pitchFamily="34" charset="0"/>
            </a:rPr>
            <a:t>Dictamen y declaración de validez de la elección de presidente electo</a:t>
          </a:r>
          <a:endParaRPr lang="es-ES" sz="1400" b="1" kern="1200" dirty="0">
            <a:latin typeface="Arial" pitchFamily="34" charset="0"/>
            <a:cs typeface="Arial" pitchFamily="34" charset="0"/>
          </a:endParaRPr>
        </a:p>
      </dsp:txBody>
      <dsp:txXfrm>
        <a:off x="6739058" y="1423037"/>
        <a:ext cx="1615874" cy="1024726"/>
      </dsp:txXfrm>
    </dsp:sp>
    <dsp:sp modelId="{8A9648E1-21DC-4380-8A3D-0F7B76CB1B07}">
      <dsp:nvSpPr>
        <dsp:cNvPr id="0" name=""/>
        <dsp:cNvSpPr/>
      </dsp:nvSpPr>
      <dsp:spPr>
        <a:xfrm>
          <a:off x="7078951" y="549063"/>
          <a:ext cx="1493010" cy="673962"/>
        </a:xfrm>
        <a:prstGeom prst="roundRect">
          <a:avLst>
            <a:gd name="adj" fmla="val 10000"/>
          </a:avLst>
        </a:prstGeom>
        <a:solidFill>
          <a:srgbClr val="68B679"/>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s-MX" sz="1300" kern="1200" dirty="0" smtClean="0">
              <a:latin typeface="Antique Olive Roman" pitchFamily="34" charset="0"/>
            </a:rPr>
            <a:t>4ª etapa</a:t>
          </a:r>
        </a:p>
        <a:p>
          <a:pPr lvl="0" algn="ctr" defTabSz="577850">
            <a:lnSpc>
              <a:spcPct val="90000"/>
            </a:lnSpc>
            <a:spcBef>
              <a:spcPct val="0"/>
            </a:spcBef>
            <a:spcAft>
              <a:spcPct val="35000"/>
            </a:spcAft>
          </a:pPr>
          <a:r>
            <a:rPr lang="es-MX" sz="1300" kern="1200" dirty="0" smtClean="0">
              <a:latin typeface="Antique Olive Roman" pitchFamily="34" charset="0"/>
            </a:rPr>
            <a:t> julio – septiembre</a:t>
          </a:r>
        </a:p>
        <a:p>
          <a:pPr lvl="0" algn="ctr" defTabSz="577850">
            <a:lnSpc>
              <a:spcPct val="90000"/>
            </a:lnSpc>
            <a:spcBef>
              <a:spcPct val="0"/>
            </a:spcBef>
            <a:spcAft>
              <a:spcPct val="35000"/>
            </a:spcAft>
          </a:pPr>
          <a:r>
            <a:rPr lang="es-MX" sz="1300" kern="1200" dirty="0" smtClean="0">
              <a:latin typeface="Antique Olive Roman" pitchFamily="34" charset="0"/>
            </a:rPr>
            <a:t>2018</a:t>
          </a:r>
          <a:endParaRPr lang="es-ES" sz="1300" kern="1200" dirty="0">
            <a:latin typeface="Antique Olive Roman" pitchFamily="34" charset="0"/>
          </a:endParaRPr>
        </a:p>
      </dsp:txBody>
      <dsp:txXfrm>
        <a:off x="7098691" y="568803"/>
        <a:ext cx="1453530" cy="634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81864-B679-4B3F-863F-CCA71B2DB5CB}">
      <dsp:nvSpPr>
        <dsp:cNvPr id="0" name=""/>
        <dsp:cNvSpPr/>
      </dsp:nvSpPr>
      <dsp:spPr>
        <a:xfrm>
          <a:off x="0" y="305079"/>
          <a:ext cx="6096000" cy="453600"/>
        </a:xfrm>
        <a:prstGeom prst="rect">
          <a:avLst/>
        </a:prstGeom>
        <a:solidFill>
          <a:schemeClr val="lt1">
            <a:alpha val="90000"/>
            <a:hueOff val="0"/>
            <a:satOff val="0"/>
            <a:lumOff val="0"/>
            <a:alphaOff val="0"/>
          </a:schemeClr>
        </a:solidFill>
        <a:ln w="254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dsp:style>
    </dsp:sp>
    <dsp:sp modelId="{46B4FB0E-5927-4F8D-AA9E-9FFFF8E49B13}">
      <dsp:nvSpPr>
        <dsp:cNvPr id="0" name=""/>
        <dsp:cNvSpPr/>
      </dsp:nvSpPr>
      <dsp:spPr>
        <a:xfrm>
          <a:off x="304800" y="39399"/>
          <a:ext cx="4267200" cy="531360"/>
        </a:xfrm>
        <a:prstGeom prst="round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800100">
            <a:lnSpc>
              <a:spcPct val="90000"/>
            </a:lnSpc>
            <a:spcBef>
              <a:spcPct val="0"/>
            </a:spcBef>
            <a:spcAft>
              <a:spcPct val="35000"/>
            </a:spcAft>
          </a:pPr>
          <a:r>
            <a:rPr lang="es-ES_tradnl" sz="1800" kern="1200" dirty="0" smtClean="0"/>
            <a:t>Instalación y apertura de casillas</a:t>
          </a:r>
          <a:endParaRPr lang="es-MX" sz="1800" kern="1200" dirty="0"/>
        </a:p>
      </dsp:txBody>
      <dsp:txXfrm>
        <a:off x="330739" y="65338"/>
        <a:ext cx="4215322" cy="479482"/>
      </dsp:txXfrm>
    </dsp:sp>
    <dsp:sp modelId="{19B7D409-B28C-4CA5-BFE1-B7A12009A148}">
      <dsp:nvSpPr>
        <dsp:cNvPr id="0" name=""/>
        <dsp:cNvSpPr/>
      </dsp:nvSpPr>
      <dsp:spPr>
        <a:xfrm>
          <a:off x="0" y="1121559"/>
          <a:ext cx="6096000" cy="453600"/>
        </a:xfrm>
        <a:prstGeom prst="rect">
          <a:avLst/>
        </a:prstGeom>
        <a:solidFill>
          <a:schemeClr val="lt1">
            <a:alpha val="90000"/>
            <a:hueOff val="0"/>
            <a:satOff val="0"/>
            <a:lumOff val="0"/>
            <a:alphaOff val="0"/>
          </a:schemeClr>
        </a:solidFill>
        <a:ln w="25400" cap="flat" cmpd="sng" algn="ctr">
          <a:solidFill>
            <a:srgbClr val="77C0A1"/>
          </a:solidFill>
          <a:prstDash val="solid"/>
        </a:ln>
        <a:effectLst/>
      </dsp:spPr>
      <dsp:style>
        <a:lnRef idx="2">
          <a:scrgbClr r="0" g="0" b="0"/>
        </a:lnRef>
        <a:fillRef idx="1">
          <a:scrgbClr r="0" g="0" b="0"/>
        </a:fillRef>
        <a:effectRef idx="0">
          <a:scrgbClr r="0" g="0" b="0"/>
        </a:effectRef>
        <a:fontRef idx="minor"/>
      </dsp:style>
    </dsp:sp>
    <dsp:sp modelId="{ED79EAC5-4FB0-4A3A-8A19-F75316AE278D}">
      <dsp:nvSpPr>
        <dsp:cNvPr id="0" name=""/>
        <dsp:cNvSpPr/>
      </dsp:nvSpPr>
      <dsp:spPr>
        <a:xfrm>
          <a:off x="304800" y="855879"/>
          <a:ext cx="4267200" cy="531360"/>
        </a:xfrm>
        <a:prstGeom prst="roundRect">
          <a:avLst/>
        </a:prstGeom>
        <a:solidFill>
          <a:srgbClr val="69B78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800100">
            <a:lnSpc>
              <a:spcPct val="90000"/>
            </a:lnSpc>
            <a:spcBef>
              <a:spcPct val="0"/>
            </a:spcBef>
            <a:spcAft>
              <a:spcPct val="35000"/>
            </a:spcAft>
          </a:pPr>
          <a:r>
            <a:rPr lang="es-MX" sz="1800" kern="1200" dirty="0" smtClean="0"/>
            <a:t>Recepción de la votación</a:t>
          </a:r>
          <a:endParaRPr lang="es-MX" sz="1800" kern="1200" dirty="0"/>
        </a:p>
      </dsp:txBody>
      <dsp:txXfrm>
        <a:off x="330739" y="881818"/>
        <a:ext cx="4215322" cy="479482"/>
      </dsp:txXfrm>
    </dsp:sp>
    <dsp:sp modelId="{A6F807A1-3544-430B-B2DB-DEF10B8F8BF7}">
      <dsp:nvSpPr>
        <dsp:cNvPr id="0" name=""/>
        <dsp:cNvSpPr/>
      </dsp:nvSpPr>
      <dsp:spPr>
        <a:xfrm>
          <a:off x="0" y="1938039"/>
          <a:ext cx="6096000" cy="453600"/>
        </a:xfrm>
        <a:prstGeom prst="rect">
          <a:avLst/>
        </a:prstGeom>
        <a:solidFill>
          <a:schemeClr val="lt1">
            <a:alpha val="90000"/>
            <a:hueOff val="0"/>
            <a:satOff val="0"/>
            <a:lumOff val="0"/>
            <a:alphaOff val="0"/>
          </a:schemeClr>
        </a:solidFill>
        <a:ln w="2540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dsp:style>
    </dsp:sp>
    <dsp:sp modelId="{828F7745-7E26-4B64-AC21-9B9C150161AE}">
      <dsp:nvSpPr>
        <dsp:cNvPr id="0" name=""/>
        <dsp:cNvSpPr/>
      </dsp:nvSpPr>
      <dsp:spPr>
        <a:xfrm>
          <a:off x="304800" y="1672359"/>
          <a:ext cx="4267200" cy="531360"/>
        </a:xfrm>
        <a:prstGeom prst="roundRect">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800100">
            <a:lnSpc>
              <a:spcPct val="90000"/>
            </a:lnSpc>
            <a:spcBef>
              <a:spcPct val="0"/>
            </a:spcBef>
            <a:spcAft>
              <a:spcPct val="35000"/>
            </a:spcAft>
          </a:pPr>
          <a:r>
            <a:rPr lang="es-MX" sz="1800" kern="1200" dirty="0" smtClean="0"/>
            <a:t>Cierre de votación</a:t>
          </a:r>
          <a:endParaRPr lang="es-MX" sz="1800" kern="1200" dirty="0"/>
        </a:p>
      </dsp:txBody>
      <dsp:txXfrm>
        <a:off x="330739" y="1698298"/>
        <a:ext cx="4215322" cy="479482"/>
      </dsp:txXfrm>
    </dsp:sp>
    <dsp:sp modelId="{18B7E4CA-BB58-49B8-8A28-294374CFD398}">
      <dsp:nvSpPr>
        <dsp:cNvPr id="0" name=""/>
        <dsp:cNvSpPr/>
      </dsp:nvSpPr>
      <dsp:spPr>
        <a:xfrm>
          <a:off x="0" y="2754520"/>
          <a:ext cx="6096000" cy="453600"/>
        </a:xfrm>
        <a:prstGeom prst="rect">
          <a:avLst/>
        </a:prstGeom>
        <a:solidFill>
          <a:schemeClr val="lt1">
            <a:alpha val="90000"/>
            <a:hueOff val="0"/>
            <a:satOff val="0"/>
            <a:lumOff val="0"/>
            <a:alphaOff val="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dsp:style>
    </dsp:sp>
    <dsp:sp modelId="{692A6AEA-D429-474C-A8B2-92991A4BDE50}">
      <dsp:nvSpPr>
        <dsp:cNvPr id="0" name=""/>
        <dsp:cNvSpPr/>
      </dsp:nvSpPr>
      <dsp:spPr>
        <a:xfrm>
          <a:off x="304800" y="2488840"/>
          <a:ext cx="4267200" cy="531360"/>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800100">
            <a:lnSpc>
              <a:spcPct val="90000"/>
            </a:lnSpc>
            <a:spcBef>
              <a:spcPct val="0"/>
            </a:spcBef>
            <a:spcAft>
              <a:spcPct val="35000"/>
            </a:spcAft>
          </a:pPr>
          <a:r>
            <a:rPr lang="es-ES_tradnl" sz="1800" kern="1200" dirty="0" smtClean="0"/>
            <a:t>Escrutinio y cómputo</a:t>
          </a:r>
          <a:endParaRPr lang="es-MX" sz="1800" kern="1200" dirty="0"/>
        </a:p>
      </dsp:txBody>
      <dsp:txXfrm>
        <a:off x="330739" y="2514779"/>
        <a:ext cx="4215322" cy="479482"/>
      </dsp:txXfrm>
    </dsp:sp>
    <dsp:sp modelId="{36AF7C30-1948-4C7E-83F8-A2B5093B56F3}">
      <dsp:nvSpPr>
        <dsp:cNvPr id="0" name=""/>
        <dsp:cNvSpPr/>
      </dsp:nvSpPr>
      <dsp:spPr>
        <a:xfrm>
          <a:off x="0" y="3571000"/>
          <a:ext cx="6096000" cy="453600"/>
        </a:xfrm>
        <a:prstGeom prst="rect">
          <a:avLst/>
        </a:prstGeom>
        <a:solidFill>
          <a:schemeClr val="lt1">
            <a:alpha val="90000"/>
            <a:hueOff val="0"/>
            <a:satOff val="0"/>
            <a:lumOff val="0"/>
            <a:alphaOff val="0"/>
          </a:schemeClr>
        </a:solidFill>
        <a:ln w="25400" cap="flat" cmpd="sng" algn="ctr">
          <a:solidFill>
            <a:schemeClr val="accent1">
              <a:lumMod val="25000"/>
            </a:schemeClr>
          </a:solidFill>
          <a:prstDash val="solid"/>
        </a:ln>
        <a:effectLst/>
      </dsp:spPr>
      <dsp:style>
        <a:lnRef idx="2">
          <a:scrgbClr r="0" g="0" b="0"/>
        </a:lnRef>
        <a:fillRef idx="1">
          <a:scrgbClr r="0" g="0" b="0"/>
        </a:fillRef>
        <a:effectRef idx="0">
          <a:scrgbClr r="0" g="0" b="0"/>
        </a:effectRef>
        <a:fontRef idx="minor"/>
      </dsp:style>
    </dsp:sp>
    <dsp:sp modelId="{0543A998-1A8E-4496-9B9A-C71FC03D49E9}">
      <dsp:nvSpPr>
        <dsp:cNvPr id="0" name=""/>
        <dsp:cNvSpPr/>
      </dsp:nvSpPr>
      <dsp:spPr>
        <a:xfrm>
          <a:off x="304800" y="3305320"/>
          <a:ext cx="4267200" cy="531360"/>
        </a:xfrm>
        <a:prstGeom prst="roundRect">
          <a:avLst/>
        </a:prstGeom>
        <a:solidFill>
          <a:schemeClr val="accent1">
            <a:lumMod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800100">
            <a:lnSpc>
              <a:spcPct val="90000"/>
            </a:lnSpc>
            <a:spcBef>
              <a:spcPct val="0"/>
            </a:spcBef>
            <a:spcAft>
              <a:spcPct val="35000"/>
            </a:spcAft>
          </a:pPr>
          <a:r>
            <a:rPr lang="es-ES_tradnl" sz="1800" kern="1200" dirty="0" smtClean="0"/>
            <a:t>Clausura de casilla y remisión del expediente electoral</a:t>
          </a:r>
          <a:endParaRPr lang="es-MX" sz="1800" kern="1200" dirty="0"/>
        </a:p>
      </dsp:txBody>
      <dsp:txXfrm>
        <a:off x="330739" y="3331259"/>
        <a:ext cx="4215322"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0"/>
                <a:cs typeface="ＭＳ Ｐゴシック" charset="0"/>
              </a:defRPr>
            </a:lvl1pPr>
          </a:lstStyle>
          <a:p>
            <a:pPr>
              <a:defRPr/>
            </a:pPr>
            <a:endParaRPr lang="es-ES"/>
          </a:p>
        </p:txBody>
      </p:sp>
      <p:sp>
        <p:nvSpPr>
          <p:cNvPr id="3" name="Marcador de fecha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pitchFamily="-16" charset="-128"/>
                <a:cs typeface="+mn-cs"/>
              </a:defRPr>
            </a:lvl1pPr>
          </a:lstStyle>
          <a:p>
            <a:pPr>
              <a:defRPr/>
            </a:pPr>
            <a:fld id="{C6172103-0812-4BDE-B612-62BFECDB8674}" type="datetimeFigureOut">
              <a:rPr lang="es-ES"/>
              <a:pPr>
                <a:defRPr/>
              </a:pPr>
              <a:t>13/06/2018</a:t>
            </a:fld>
            <a:endParaRPr lang="es-E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0"/>
                <a:cs typeface="ＭＳ Ｐゴシック" charset="0"/>
              </a:defRPr>
            </a:lvl1pPr>
          </a:lstStyle>
          <a:p>
            <a:pPr>
              <a:defRPr/>
            </a:pPr>
            <a:endParaRPr lang="es-ES"/>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1BECF24-927D-4797-88BF-C4787CB15D28}" type="slidenum">
              <a:rPr lang="es-ES" altLang="es-MX"/>
              <a:pPr>
                <a:defRPr/>
              </a:pPr>
              <a:t>‹Nº›</a:t>
            </a:fld>
            <a:endParaRPr lang="es-ES" altLang="es-MX"/>
          </a:p>
        </p:txBody>
      </p:sp>
    </p:spTree>
    <p:extLst>
      <p:ext uri="{BB962C8B-B14F-4D97-AF65-F5344CB8AC3E}">
        <p14:creationId xmlns:p14="http://schemas.microsoft.com/office/powerpoint/2010/main" val="4259494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pitchFamily="-16" charset="-128"/>
                <a:cs typeface="+mn-cs"/>
              </a:defRPr>
            </a:lvl1pPr>
          </a:lstStyle>
          <a:p>
            <a:pPr>
              <a:defRPr/>
            </a:pPr>
            <a:endParaRPr lang="es-ES"/>
          </a:p>
        </p:txBody>
      </p:sp>
      <p:sp>
        <p:nvSpPr>
          <p:cNvPr id="102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pitchFamily="-16" charset="-128"/>
                <a:cs typeface="+mn-cs"/>
              </a:defRPr>
            </a:lvl1pPr>
          </a:lstStyle>
          <a:p>
            <a:pPr>
              <a:defRPr/>
            </a:pPr>
            <a:fld id="{8DE02DCE-792A-4973-B7A5-69FB3546B88A}" type="datetimeFigureOut">
              <a:rPr lang="es-ES"/>
              <a:pPr>
                <a:defRPr/>
              </a:pPr>
              <a:t>13/06/2018</a:t>
            </a:fld>
            <a:endParaRPr lang="es-ES"/>
          </a:p>
        </p:txBody>
      </p:sp>
      <p:sp>
        <p:nvSpPr>
          <p:cNvPr id="205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ea typeface="ＭＳ Ｐゴシック" pitchFamily="-16" charset="-128"/>
                <a:cs typeface="+mn-cs"/>
              </a:defRPr>
            </a:lvl1pPr>
          </a:lstStyle>
          <a:p>
            <a:pPr>
              <a:defRPr/>
            </a:pPr>
            <a:endParaRPr lang="es-ES"/>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B4AA73A4-5FBF-44F7-9E01-4A5B21F8C6AF}" type="slidenum">
              <a:rPr lang="es-ES" altLang="es-MX"/>
              <a:pPr>
                <a:defRPr/>
              </a:pPr>
              <a:t>‹Nº›</a:t>
            </a:fld>
            <a:endParaRPr lang="es-ES" altLang="es-MX"/>
          </a:p>
        </p:txBody>
      </p:sp>
    </p:spTree>
    <p:extLst>
      <p:ext uri="{BB962C8B-B14F-4D97-AF65-F5344CB8AC3E}">
        <p14:creationId xmlns:p14="http://schemas.microsoft.com/office/powerpoint/2010/main" val="100717439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16" charset="-128"/>
        <a:cs typeface="ＭＳ Ｐゴシック"/>
      </a:defRPr>
    </a:lvl1pPr>
    <a:lvl2pPr marL="457200"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16"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16"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16"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16"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Marcador de imagen de diapositiva"/>
          <p:cNvSpPr>
            <a:spLocks noGrp="1" noRot="1" noChangeAspect="1" noTextEdit="1"/>
          </p:cNvSpPr>
          <p:nvPr>
            <p:ph type="sldImg"/>
          </p:nvPr>
        </p:nvSpPr>
        <p:spPr>
          <a:ln/>
        </p:spPr>
      </p:sp>
      <p:sp>
        <p:nvSpPr>
          <p:cNvPr id="512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smtClean="0">
              <a:ea typeface="ＭＳ Ｐゴシック" panose="020B0600070205080204" pitchFamily="34" charset="-128"/>
            </a:endParaRPr>
          </a:p>
        </p:txBody>
      </p:sp>
      <p:sp>
        <p:nvSpPr>
          <p:cNvPr id="512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C9FFB10-D67F-4167-9B44-3BBE052B684F}" type="slidenum">
              <a:rPr lang="es-ES" altLang="es-MX" smtClean="0">
                <a:latin typeface="Arial" panose="020B0604020202020204" pitchFamily="34" charset="0"/>
              </a:rPr>
              <a:pPr>
                <a:spcBef>
                  <a:spcPct val="0"/>
                </a:spcBef>
              </a:pPr>
              <a:t>1</a:t>
            </a:fld>
            <a:endParaRPr lang="es-ES" altLang="es-MX" smtClean="0">
              <a:latin typeface="Arial" panose="020B0604020202020204" pitchFamily="34" charset="0"/>
            </a:endParaRPr>
          </a:p>
        </p:txBody>
      </p:sp>
    </p:spTree>
    <p:extLst>
      <p:ext uri="{BB962C8B-B14F-4D97-AF65-F5344CB8AC3E}">
        <p14:creationId xmlns:p14="http://schemas.microsoft.com/office/powerpoint/2010/main" val="2114168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MX" altLang="es-MX" b="1" smtClean="0">
                <a:ea typeface="ＭＳ Ｐゴシック" panose="020B0600070205080204" pitchFamily="34" charset="-128"/>
              </a:rPr>
              <a:t>PAQUETES ELECTORALES. QUÉ DEBE ENTENDERSE POR ENTREGA INMEDIATA DE LOS. </a:t>
            </a:r>
          </a:p>
          <a:p>
            <a:pPr eaLnBrk="1" hangingPunct="1"/>
            <a:r>
              <a:rPr lang="es-MX" altLang="es-MX" smtClean="0">
                <a:ea typeface="ＭＳ Ｐゴシック" panose="020B0600070205080204" pitchFamily="34" charset="-128"/>
              </a:rPr>
              <a:t>Tesis S3ELJD 02/97 . Compilación Oficial de Jurisprudencia y Tesis Relevantes 1997-2005, página 210.</a:t>
            </a:r>
          </a:p>
          <a:p>
            <a:pPr eaLnBrk="1" hangingPunct="1"/>
            <a:r>
              <a:rPr lang="es-MX" altLang="es-MX" b="1" smtClean="0">
                <a:solidFill>
                  <a:schemeClr val="tx2"/>
                </a:solidFill>
                <a:ea typeface="ＭＳ Ｐゴシック" panose="020B0600070205080204" pitchFamily="34" charset="-128"/>
                <a:cs typeface="Arial" panose="020B0604020202020204" pitchFamily="34" charset="0"/>
              </a:rPr>
              <a:t>PAQUETES ELECTORALES. PLAZO INMEDIATO PARA SU ENTREGA </a:t>
            </a:r>
            <a:r>
              <a:rPr lang="es-MX" altLang="es-MX" smtClean="0">
                <a:solidFill>
                  <a:schemeClr val="tx2"/>
                </a:solidFill>
                <a:ea typeface="ＭＳ Ｐゴシック" panose="020B0600070205080204" pitchFamily="34" charset="-128"/>
                <a:cs typeface="Arial" panose="020B0604020202020204" pitchFamily="34" charset="0"/>
              </a:rPr>
              <a:t>(Legislación de Sonora). </a:t>
            </a:r>
          </a:p>
          <a:p>
            <a:pPr eaLnBrk="1" hangingPunct="1"/>
            <a:r>
              <a:rPr lang="es-MX" altLang="es-MX" smtClean="0">
                <a:solidFill>
                  <a:schemeClr val="tx2"/>
                </a:solidFill>
                <a:ea typeface="ＭＳ Ｐゴシック" panose="020B0600070205080204" pitchFamily="34" charset="-128"/>
                <a:cs typeface="Arial" panose="020B0604020202020204" pitchFamily="34" charset="0"/>
              </a:rPr>
              <a:t>Tesis S3EL 039/97 . Compilación Oficial de Jurisprudencia y Tesis Relevantes 1997-2005, páginas 741-742. </a:t>
            </a:r>
          </a:p>
          <a:p>
            <a:pPr eaLnBrk="1" hangingPunct="1"/>
            <a:r>
              <a:rPr lang="es-MX" altLang="es-MX" b="1" smtClean="0">
                <a:solidFill>
                  <a:schemeClr val="tx2"/>
                </a:solidFill>
                <a:ea typeface="ＭＳ Ｐゴシック" panose="020B0600070205080204" pitchFamily="34" charset="-128"/>
                <a:cs typeface="Arial" panose="020B0604020202020204" pitchFamily="34" charset="0"/>
              </a:rPr>
              <a:t>PAQUETES ELECTORALES. LOS PLAZOS ESTABLECIDOS PARA SU ENTREGA, DEBEN ENTENDERSE REFERIDOS AL CENTRO DE ACOPIO Y NO A LOS PROPIOS CONSEJOS</a:t>
            </a:r>
            <a:r>
              <a:rPr lang="es-MX" altLang="es-MX" smtClean="0">
                <a:solidFill>
                  <a:schemeClr val="tx2"/>
                </a:solidFill>
                <a:ea typeface="ＭＳ Ｐゴシック" panose="020B0600070205080204" pitchFamily="34" charset="-128"/>
                <a:cs typeface="Arial" panose="020B0604020202020204" pitchFamily="34" charset="0"/>
              </a:rPr>
              <a:t> (Legislación Guanajuato). </a:t>
            </a:r>
          </a:p>
          <a:p>
            <a:pPr eaLnBrk="1" hangingPunct="1"/>
            <a:r>
              <a:rPr lang="es-MX" altLang="es-MX" smtClean="0">
                <a:solidFill>
                  <a:schemeClr val="tx2"/>
                </a:solidFill>
                <a:ea typeface="ＭＳ Ｐゴシック" panose="020B0600070205080204" pitchFamily="34" charset="-128"/>
                <a:cs typeface="Arial" panose="020B0604020202020204" pitchFamily="34" charset="0"/>
              </a:rPr>
              <a:t>Tesis S3EL 106/2002 . Compilación Oficial de Jurisprudencia y Tesis Relevantes 1997-2005, páginas 740-741.</a:t>
            </a:r>
            <a:endParaRPr lang="es-ES" altLang="es-MX" smtClean="0">
              <a:ea typeface="ＭＳ Ｐゴシック" panose="020B0600070205080204" pitchFamily="34" charset="-128"/>
            </a:endParaRPr>
          </a:p>
        </p:txBody>
      </p:sp>
    </p:spTree>
    <p:extLst>
      <p:ext uri="{BB962C8B-B14F-4D97-AF65-F5344CB8AC3E}">
        <p14:creationId xmlns:p14="http://schemas.microsoft.com/office/powerpoint/2010/main" val="765641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MX" altLang="es-MX" smtClean="0">
                <a:solidFill>
                  <a:schemeClr val="tx2"/>
                </a:solidFill>
                <a:ea typeface="ＭＳ Ｐゴシック" panose="020B0600070205080204" pitchFamily="34" charset="-128"/>
                <a:cs typeface="Arial" panose="020B0604020202020204" pitchFamily="34" charset="0"/>
              </a:rPr>
              <a:t>ENTREGA EXTEMPORÁNEA DEL PAQUETE ELECTORAL. CUÁNDO CONSTITUYE CAUSA DE NULIDAD DE LA VOTACIÓN RECIBIDA EN CASILLA (Legislación de Sonora y similares). Tesis S3ELJ 07/2000 . Compilación Oficial de Jurisprudencia y Tesis Relevantes 1997-2005, páginas 112-113. </a:t>
            </a:r>
          </a:p>
          <a:p>
            <a:pPr eaLnBrk="1" hangingPunct="1"/>
            <a:r>
              <a:rPr lang="es-MX" altLang="es-MX" smtClean="0">
                <a:solidFill>
                  <a:schemeClr val="tx2"/>
                </a:solidFill>
                <a:ea typeface="ＭＳ Ｐゴシック" panose="020B0600070205080204" pitchFamily="34" charset="-128"/>
                <a:cs typeface="Arial" panose="020B0604020202020204" pitchFamily="34" charset="0"/>
              </a:rPr>
              <a:t>NULIDAD DE VOTACIÓN RECIBIDA EN CASILLA POR ENTREGA EXTEMPORÁNEA DE PAQUETES. SU IMPUGNACIÓN GENÉRICA HACE INNECESARIA LA ESPECIFICACIÓN DE LA CASILLA. </a:t>
            </a:r>
          </a:p>
          <a:p>
            <a:pPr eaLnBrk="1" hangingPunct="1"/>
            <a:r>
              <a:rPr lang="es-MX" altLang="es-MX" smtClean="0">
                <a:solidFill>
                  <a:schemeClr val="tx2"/>
                </a:solidFill>
                <a:ea typeface="ＭＳ Ｐゴシック" panose="020B0600070205080204" pitchFamily="34" charset="-128"/>
                <a:cs typeface="Arial" panose="020B0604020202020204" pitchFamily="34" charset="0"/>
              </a:rPr>
              <a:t>Sala Superior, tesis S3EL 033/2004. Compilación Oficial de Jurisprudencia y Tesis Relevantes 1997-2005, página 732. </a:t>
            </a:r>
          </a:p>
          <a:p>
            <a:pPr eaLnBrk="1" hangingPunct="1"/>
            <a:r>
              <a:rPr lang="es-MX" altLang="es-MX" smtClean="0">
                <a:solidFill>
                  <a:schemeClr val="tx2"/>
                </a:solidFill>
                <a:ea typeface="ＭＳ Ｐゴシック" panose="020B0600070205080204" pitchFamily="34" charset="-128"/>
                <a:cs typeface="Arial" panose="020B0604020202020204" pitchFamily="34" charset="0"/>
              </a:rPr>
              <a:t>PAQUETES ELECTORALES. EL PRESIDENTE DE CASILLA PUEDE REALIZAR PERSONALMENTE LA ENTREGA O AUXILIARSE DE LOS ASISTENTES ELECTORALES (Legislación de Zacatecas y Similares).</a:t>
            </a:r>
          </a:p>
          <a:p>
            <a:pPr eaLnBrk="1" hangingPunct="1"/>
            <a:r>
              <a:rPr lang="es-MX" altLang="es-MX" smtClean="0">
                <a:solidFill>
                  <a:schemeClr val="tx2"/>
                </a:solidFill>
                <a:ea typeface="ＭＳ Ｐゴシック" panose="020B0600070205080204" pitchFamily="34" charset="-128"/>
                <a:cs typeface="Arial" panose="020B0604020202020204" pitchFamily="34" charset="0"/>
              </a:rPr>
              <a:t> Tesis S3EL 82/2001 . Compilación Oficial de Jurisprudencia y Tesis Relevantes 1997-2005, página 739. </a:t>
            </a:r>
          </a:p>
          <a:p>
            <a:pPr eaLnBrk="1" hangingPunct="1"/>
            <a:r>
              <a:rPr lang="es-MX" altLang="es-MX" smtClean="0">
                <a:solidFill>
                  <a:schemeClr val="tx2"/>
                </a:solidFill>
                <a:ea typeface="ＭＳ Ｐゴシック" panose="020B0600070205080204" pitchFamily="34" charset="-128"/>
                <a:cs typeface="Arial" panose="020B0604020202020204" pitchFamily="34" charset="0"/>
              </a:rPr>
              <a:t>PAQUETES ELECTORALES. EL PRESIDENTE DE LA MESA DIRECTIVA DE CASILLA ESTÁ OBLIGADO A HACERLOS LLEGAR BAJO SU RESPONSABILIDAD A LA AUTORIDAD COMPETENTE (Legislación de Sonora). </a:t>
            </a:r>
          </a:p>
          <a:p>
            <a:pPr eaLnBrk="1" hangingPunct="1"/>
            <a:r>
              <a:rPr lang="es-MX" altLang="es-MX" smtClean="0">
                <a:solidFill>
                  <a:schemeClr val="tx2"/>
                </a:solidFill>
                <a:ea typeface="ＭＳ Ｐゴシック" panose="020B0600070205080204" pitchFamily="34" charset="-128"/>
                <a:cs typeface="Arial" panose="020B0604020202020204" pitchFamily="34" charset="0"/>
              </a:rPr>
              <a:t>Tesis S3EL 038/97 . Compilación Oficial de Jurisprudencia y Tesis Relevantes 1997-2005, páginas 739-740.</a:t>
            </a:r>
            <a:endParaRPr lang="es-ES" altLang="es-MX" smtClean="0">
              <a:ea typeface="ＭＳ Ｐゴシック" panose="020B0600070205080204" pitchFamily="34" charset="-128"/>
            </a:endParaRPr>
          </a:p>
        </p:txBody>
      </p:sp>
    </p:spTree>
    <p:extLst>
      <p:ext uri="{BB962C8B-B14F-4D97-AF65-F5344CB8AC3E}">
        <p14:creationId xmlns:p14="http://schemas.microsoft.com/office/powerpoint/2010/main" val="3794191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MX" altLang="es-MX" smtClean="0">
                <a:solidFill>
                  <a:schemeClr val="tx2"/>
                </a:solidFill>
                <a:ea typeface="Arial Unicode MS" panose="020B0604020202020204" pitchFamily="34" charset="-128"/>
                <a:cs typeface="Arial" panose="020B0604020202020204" pitchFamily="34" charset="0"/>
              </a:rPr>
              <a:t>ESCRUTINIO Y CÓMPUTO. CUÁNDO JUSTIFICA SU REALIZACIÓN EN LOCAL DIFERENTE AL AUTORIZADO. </a:t>
            </a:r>
          </a:p>
          <a:p>
            <a:pPr eaLnBrk="1" hangingPunct="1"/>
            <a:r>
              <a:rPr lang="es-MX" altLang="es-MX" smtClean="0">
                <a:solidFill>
                  <a:schemeClr val="tx2"/>
                </a:solidFill>
                <a:ea typeface="Arial Unicode MS" panose="020B0604020202020204" pitchFamily="34" charset="-128"/>
                <a:cs typeface="Arial" panose="020B0604020202020204" pitchFamily="34" charset="0"/>
              </a:rPr>
              <a:t>Tesis Relevante S3EL 022/97, Compilación Oficial de Jurisprudencia y Tesis Relevantes 1997-2005, páginas 551-553.</a:t>
            </a:r>
          </a:p>
          <a:p>
            <a:pPr eaLnBrk="1" hangingPunct="1"/>
            <a:r>
              <a:rPr lang="es-MX" altLang="es-MX" smtClean="0">
                <a:solidFill>
                  <a:schemeClr val="tx2"/>
                </a:solidFill>
                <a:ea typeface="Arial Unicode MS" panose="020B0604020202020204" pitchFamily="34" charset="-128"/>
                <a:cs typeface="Arial" panose="020B0604020202020204" pitchFamily="34" charset="0"/>
              </a:rPr>
              <a:t>ESCRUTINIO Y CÓMPUTO DE VOTOS. EN PRINCIPIO CORRESPONDE REALIZARLO EXCLUSIVAMENTE A LAS MESAS DIRECTIVAS DE CASILLA (Legislación de Guerrero). Tesis Relevante S3EL 023/99, Compilación Oficial de Jurisprudencia y Tesis Relevantes 1997-2005, página 555. </a:t>
            </a:r>
          </a:p>
          <a:p>
            <a:pPr eaLnBrk="1" hangingPunct="1"/>
            <a:r>
              <a:rPr lang="es-MX" altLang="es-MX" smtClean="0">
                <a:solidFill>
                  <a:schemeClr val="tx2"/>
                </a:solidFill>
                <a:ea typeface="Arial Unicode MS" panose="020B0604020202020204" pitchFamily="34" charset="-128"/>
                <a:cs typeface="Arial" panose="020B0604020202020204" pitchFamily="34" charset="0"/>
              </a:rPr>
              <a:t>ESCRUTINIO Y CÓMPUTO EN LUGAR DISTINTO AL AUTORIZADO. EL REALIZADO EL DÍA DE LA JORNADA ELECTORAL POR UN CONSEJO ELECTORAL, ACTUALIZA LA CAUSA DE NULIDAD (Legislación de Yucatán). </a:t>
            </a:r>
          </a:p>
          <a:p>
            <a:pPr eaLnBrk="1" hangingPunct="1"/>
            <a:r>
              <a:rPr lang="es-MX" altLang="es-MX" smtClean="0">
                <a:solidFill>
                  <a:schemeClr val="tx2"/>
                </a:solidFill>
                <a:ea typeface="Arial Unicode MS" panose="020B0604020202020204" pitchFamily="34" charset="-128"/>
                <a:cs typeface="Arial" panose="020B0604020202020204" pitchFamily="34" charset="0"/>
              </a:rPr>
              <a:t>Tesis Relevante S3EL 067/2002, Compilación Oficial de Jurisprudencia y Tesis Relevantes 1997-2005, página 556. </a:t>
            </a:r>
            <a:endParaRPr lang="es-ES" altLang="es-MX" smtClean="0">
              <a:ea typeface="Arial Unicode MS" panose="020B0604020202020204" pitchFamily="34" charset="-128"/>
              <a:cs typeface="Arial" panose="020B0604020202020204" pitchFamily="34" charset="0"/>
            </a:endParaRPr>
          </a:p>
        </p:txBody>
      </p:sp>
    </p:spTree>
    <p:extLst>
      <p:ext uri="{BB962C8B-B14F-4D97-AF65-F5344CB8AC3E}">
        <p14:creationId xmlns:p14="http://schemas.microsoft.com/office/powerpoint/2010/main" val="115228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MX" altLang="es-MX" b="1" smtClean="0">
                <a:solidFill>
                  <a:schemeClr val="tx2"/>
                </a:solidFill>
                <a:ea typeface="Arial Unicode MS" panose="020B0604020202020204" pitchFamily="34" charset="-128"/>
                <a:cs typeface="Arial" panose="020B0604020202020204" pitchFamily="34" charset="0"/>
              </a:rPr>
              <a:t>RECEPCIÓN DE LA VOTACIÓN. LOS ACTOS DE INSTALACIÓN DE LA CASILLA PUEDEN JUSTIFICAR, EN PRINCIPIO, EL RETRASO EN SU INICIO. </a:t>
            </a:r>
            <a:r>
              <a:rPr lang="es-MX" altLang="es-MX" smtClean="0">
                <a:solidFill>
                  <a:schemeClr val="tx2"/>
                </a:solidFill>
                <a:ea typeface="Arial Unicode MS" panose="020B0604020202020204" pitchFamily="34" charset="-128"/>
                <a:cs typeface="Arial" panose="020B0604020202020204" pitchFamily="34" charset="0"/>
              </a:rPr>
              <a:t>(Legislación de Durango). Tesis S3EL 124/2002. Compilación Oficial de Jurisprudencia y Tesis Relevantes 1997-2005, página 845.</a:t>
            </a:r>
          </a:p>
          <a:p>
            <a:pPr eaLnBrk="1" hangingPunct="1"/>
            <a:r>
              <a:rPr lang="es-MX" altLang="es-MX" b="1" smtClean="0">
                <a:solidFill>
                  <a:schemeClr val="tx2"/>
                </a:solidFill>
                <a:ea typeface="Arial Unicode MS" panose="020B0604020202020204" pitchFamily="34" charset="-128"/>
                <a:cs typeface="Arial" panose="020B0604020202020204" pitchFamily="34" charset="0"/>
              </a:rPr>
              <a:t>CIERRE ANTICIPADO DE CASILLA. NO NECESARIAMENTE CONSTITUYE CAUSA DE NULIDAD DE SU VOTACIÓN. </a:t>
            </a:r>
          </a:p>
          <a:p>
            <a:pPr eaLnBrk="1" hangingPunct="1"/>
            <a:r>
              <a:rPr lang="es-MX" altLang="es-MX" smtClean="0">
                <a:solidFill>
                  <a:schemeClr val="tx2"/>
                </a:solidFill>
                <a:ea typeface="Arial Unicode MS" panose="020B0604020202020204" pitchFamily="34" charset="-128"/>
                <a:cs typeface="Arial" panose="020B0604020202020204" pitchFamily="34" charset="0"/>
              </a:rPr>
              <a:t>Tesis S3ELJ 06/2001 Compilación Oficial de Jurisprudencia y Tesis Relevantes 1997-2005, páginas 45-46.</a:t>
            </a:r>
          </a:p>
          <a:p>
            <a:pPr eaLnBrk="1" hangingPunct="1"/>
            <a:r>
              <a:rPr lang="es-MX" altLang="es-MX" b="1" smtClean="0">
                <a:solidFill>
                  <a:schemeClr val="tx2"/>
                </a:solidFill>
                <a:ea typeface="Arial Unicode MS" panose="020B0604020202020204" pitchFamily="34" charset="-128"/>
                <a:cs typeface="Arial" panose="020B0604020202020204" pitchFamily="34" charset="0"/>
              </a:rPr>
              <a:t>INSTALACIÓN ANTICIPADA DE CASILLA, DEBE SER DETERMINANTE PARA PRODUCIR LA NULIDAD DE LA VOTACIÓN. </a:t>
            </a:r>
          </a:p>
          <a:p>
            <a:pPr eaLnBrk="1" hangingPunct="1"/>
            <a:r>
              <a:rPr lang="es-MX" altLang="es-MX" smtClean="0">
                <a:solidFill>
                  <a:schemeClr val="tx2"/>
                </a:solidFill>
                <a:ea typeface="Arial Unicode MS" panose="020B0604020202020204" pitchFamily="34" charset="-128"/>
                <a:cs typeface="Arial" panose="020B0604020202020204" pitchFamily="34" charset="0"/>
              </a:rPr>
              <a:t>Tesis S3EL 026/2001. Compilación Oficial de Jurisprudencia y Tesis Relevantes 1997-2005, páginas 652-653. </a:t>
            </a:r>
            <a:endParaRPr lang="es-ES" altLang="es-MX" smtClean="0">
              <a:solidFill>
                <a:schemeClr val="tx2"/>
              </a:solidFill>
              <a:ea typeface="Arial Unicode MS" panose="020B0604020202020204" pitchFamily="34" charset="-128"/>
              <a:cs typeface="Arial" panose="020B0604020202020204" pitchFamily="34" charset="0"/>
            </a:endParaRPr>
          </a:p>
        </p:txBody>
      </p:sp>
    </p:spTree>
    <p:extLst>
      <p:ext uri="{BB962C8B-B14F-4D97-AF65-F5344CB8AC3E}">
        <p14:creationId xmlns:p14="http://schemas.microsoft.com/office/powerpoint/2010/main" val="2371259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7FD99B9-09FC-49DF-80B9-50A87BBE410E}" type="slidenum">
              <a:rPr lang="es-MX" altLang="es-MX" smtClean="0">
                <a:latin typeface="Arial" panose="020B0604020202020204" pitchFamily="34" charset="0"/>
              </a:rPr>
              <a:pPr>
                <a:spcBef>
                  <a:spcPct val="0"/>
                </a:spcBef>
              </a:pPr>
              <a:t>46</a:t>
            </a:fld>
            <a:endParaRPr lang="es-MX" altLang="es-MX" smtClean="0">
              <a:latin typeface="Arial" panose="020B0604020202020204"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smtClean="0">
              <a:ea typeface="ＭＳ Ｐゴシック" panose="020B0600070205080204" pitchFamily="34" charset="-128"/>
            </a:endParaRPr>
          </a:p>
        </p:txBody>
      </p:sp>
    </p:spTree>
    <p:extLst>
      <p:ext uri="{BB962C8B-B14F-4D97-AF65-F5344CB8AC3E}">
        <p14:creationId xmlns:p14="http://schemas.microsoft.com/office/powerpoint/2010/main" val="4100085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a:ln/>
        </p:spPr>
      </p:sp>
      <p:sp>
        <p:nvSpPr>
          <p:cNvPr id="6656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smtClean="0">
              <a:ea typeface="ＭＳ Ｐゴシック" panose="020B0600070205080204" pitchFamily="34" charset="-128"/>
            </a:endParaRPr>
          </a:p>
        </p:txBody>
      </p:sp>
      <p:sp>
        <p:nvSpPr>
          <p:cNvPr id="6656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EACD1A5-7184-4F2B-9048-EA97B237852A}" type="slidenum">
              <a:rPr lang="es-ES" altLang="es-MX" smtClean="0">
                <a:latin typeface="Arial" panose="020B0604020202020204" pitchFamily="34" charset="0"/>
              </a:rPr>
              <a:pPr>
                <a:spcBef>
                  <a:spcPct val="0"/>
                </a:spcBef>
              </a:pPr>
              <a:t>47</a:t>
            </a:fld>
            <a:endParaRPr lang="es-ES" altLang="es-MX" smtClean="0">
              <a:latin typeface="Arial" panose="020B0604020202020204" pitchFamily="34" charset="0"/>
            </a:endParaRPr>
          </a:p>
        </p:txBody>
      </p:sp>
    </p:spTree>
    <p:extLst>
      <p:ext uri="{BB962C8B-B14F-4D97-AF65-F5344CB8AC3E}">
        <p14:creationId xmlns:p14="http://schemas.microsoft.com/office/powerpoint/2010/main" val="651544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8731ACF-9317-43A8-9168-EA7F0CFA2D03}" type="slidenum">
              <a:rPr lang="es-MX" altLang="es-MX" smtClean="0">
                <a:latin typeface="Arial" panose="020B0604020202020204" pitchFamily="34" charset="0"/>
              </a:rPr>
              <a:pPr>
                <a:spcBef>
                  <a:spcPct val="0"/>
                </a:spcBef>
              </a:pPr>
              <a:t>48</a:t>
            </a:fld>
            <a:endParaRPr lang="es-MX" altLang="es-MX" smtClean="0">
              <a:latin typeface="Arial" panose="020B0604020202020204"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smtClean="0">
              <a:ea typeface="ＭＳ Ｐゴシック" panose="020B0600070205080204" pitchFamily="34" charset="-128"/>
            </a:endParaRPr>
          </a:p>
        </p:txBody>
      </p:sp>
    </p:spTree>
    <p:extLst>
      <p:ext uri="{BB962C8B-B14F-4D97-AF65-F5344CB8AC3E}">
        <p14:creationId xmlns:p14="http://schemas.microsoft.com/office/powerpoint/2010/main" val="538163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s-ES_tradnl" altLang="es-MX" sz="800" smtClean="0">
                <a:solidFill>
                  <a:schemeClr val="tx2"/>
                </a:solidFill>
                <a:ea typeface="Arial Unicode MS" panose="020B0604020202020204" pitchFamily="34" charset="-128"/>
                <a:cs typeface="Arial Unicode MS" panose="020B0604020202020204" pitchFamily="34" charset="-128"/>
              </a:rPr>
              <a:t>RECEPCI</a:t>
            </a:r>
            <a:r>
              <a:rPr lang="es-ES_tradnl" altLang="es-MX" sz="800" smtClean="0">
                <a:solidFill>
                  <a:schemeClr val="tx2"/>
                </a:solidFill>
                <a:latin typeface="Verdana" panose="020B0604030504040204" pitchFamily="34" charset="0"/>
                <a:ea typeface="Arial Unicode MS" panose="020B0604020202020204" pitchFamily="34" charset="-128"/>
                <a:cs typeface="Arial Unicode MS" panose="020B0604020202020204" pitchFamily="34" charset="-128"/>
              </a:rPr>
              <a:t>Ó</a:t>
            </a:r>
            <a:r>
              <a:rPr lang="es-ES_tradnl" altLang="es-MX" sz="800" smtClean="0">
                <a:solidFill>
                  <a:schemeClr val="tx2"/>
                </a:solidFill>
                <a:ea typeface="Arial Unicode MS" panose="020B0604020202020204" pitchFamily="34" charset="-128"/>
                <a:cs typeface="Arial Unicode MS" panose="020B0604020202020204" pitchFamily="34" charset="-128"/>
              </a:rPr>
              <a:t>N DE LA VOTACI</a:t>
            </a:r>
            <a:r>
              <a:rPr lang="es-ES_tradnl" altLang="es-MX" sz="800" smtClean="0">
                <a:solidFill>
                  <a:schemeClr val="tx2"/>
                </a:solidFill>
                <a:latin typeface="Verdana" panose="020B0604030504040204" pitchFamily="34" charset="0"/>
                <a:ea typeface="Arial Unicode MS" panose="020B0604020202020204" pitchFamily="34" charset="-128"/>
                <a:cs typeface="Arial Unicode MS" panose="020B0604020202020204" pitchFamily="34" charset="-128"/>
              </a:rPr>
              <a:t>Ó</a:t>
            </a:r>
            <a:r>
              <a:rPr lang="es-ES_tradnl" altLang="es-MX" sz="800" smtClean="0">
                <a:solidFill>
                  <a:schemeClr val="tx2"/>
                </a:solidFill>
                <a:ea typeface="Arial Unicode MS" panose="020B0604020202020204" pitchFamily="34" charset="-128"/>
                <a:cs typeface="Arial Unicode MS" panose="020B0604020202020204" pitchFamily="34" charset="-128"/>
              </a:rPr>
              <a:t>N POR PERSONAS U ORGANISMOS DISTINTOS A LOS LEGALMENTE FACULTADOS. LA INTEGRACI</a:t>
            </a:r>
            <a:r>
              <a:rPr lang="es-ES_tradnl" altLang="es-MX" sz="800" smtClean="0">
                <a:solidFill>
                  <a:schemeClr val="tx2"/>
                </a:solidFill>
                <a:latin typeface="Verdana" panose="020B0604030504040204" pitchFamily="34" charset="0"/>
                <a:ea typeface="Arial Unicode MS" panose="020B0604020202020204" pitchFamily="34" charset="-128"/>
                <a:cs typeface="Arial Unicode MS" panose="020B0604020202020204" pitchFamily="34" charset="-128"/>
              </a:rPr>
              <a:t>Ó</a:t>
            </a:r>
            <a:r>
              <a:rPr lang="es-ES_tradnl" altLang="es-MX" sz="800" smtClean="0">
                <a:solidFill>
                  <a:schemeClr val="tx2"/>
                </a:solidFill>
                <a:ea typeface="Arial Unicode MS" panose="020B0604020202020204" pitchFamily="34" charset="-128"/>
                <a:cs typeface="Arial Unicode MS" panose="020B0604020202020204" pitchFamily="34" charset="-128"/>
              </a:rPr>
              <a:t>N DE LA MESA DIRECTIVA DE CON UNA PERSONA NO DESIGNADA NI PERTENECIENTE A LA SECCI</a:t>
            </a:r>
            <a:r>
              <a:rPr lang="es-ES_tradnl" altLang="es-MX" sz="800" smtClean="0">
                <a:solidFill>
                  <a:schemeClr val="tx2"/>
                </a:solidFill>
                <a:latin typeface="Verdana" panose="020B0604030504040204" pitchFamily="34" charset="0"/>
                <a:ea typeface="Arial Unicode MS" panose="020B0604020202020204" pitchFamily="34" charset="-128"/>
                <a:cs typeface="Arial Unicode MS" panose="020B0604020202020204" pitchFamily="34" charset="-128"/>
              </a:rPr>
              <a:t>Ó</a:t>
            </a:r>
            <a:r>
              <a:rPr lang="es-ES_tradnl" altLang="es-MX" sz="800" smtClean="0">
                <a:solidFill>
                  <a:schemeClr val="tx2"/>
                </a:solidFill>
                <a:ea typeface="Arial Unicode MS" panose="020B0604020202020204" pitchFamily="34" charset="-128"/>
                <a:cs typeface="Arial Unicode MS" panose="020B0604020202020204" pitchFamily="34" charset="-128"/>
              </a:rPr>
              <a:t>N ELECTORAL, ACTUALIZA LA CAUSAL DE NULIDAD DE VOTACI</a:t>
            </a:r>
            <a:r>
              <a:rPr lang="es-ES_tradnl" altLang="es-MX" sz="800" smtClean="0">
                <a:solidFill>
                  <a:schemeClr val="tx2"/>
                </a:solidFill>
                <a:latin typeface="Verdana" panose="020B0604030504040204" pitchFamily="34" charset="0"/>
                <a:ea typeface="Arial Unicode MS" panose="020B0604020202020204" pitchFamily="34" charset="-128"/>
                <a:cs typeface="Arial Unicode MS" panose="020B0604020202020204" pitchFamily="34" charset="-128"/>
              </a:rPr>
              <a:t>Ó</a:t>
            </a:r>
            <a:r>
              <a:rPr lang="es-ES_tradnl" altLang="es-MX" sz="800" smtClean="0">
                <a:solidFill>
                  <a:schemeClr val="tx2"/>
                </a:solidFill>
                <a:ea typeface="Arial Unicode MS" panose="020B0604020202020204" pitchFamily="34" charset="-128"/>
                <a:cs typeface="Arial Unicode MS" panose="020B0604020202020204" pitchFamily="34" charset="-128"/>
              </a:rPr>
              <a:t>N (Legislaci</a:t>
            </a:r>
            <a:r>
              <a:rPr lang="es-ES_tradnl" altLang="es-MX" sz="800" smtClean="0">
                <a:solidFill>
                  <a:schemeClr val="tx2"/>
                </a:solidFill>
                <a:latin typeface="Verdana" panose="020B0604030504040204" pitchFamily="34" charset="0"/>
                <a:ea typeface="Arial Unicode MS" panose="020B0604020202020204" pitchFamily="34" charset="-128"/>
                <a:cs typeface="Arial Unicode MS" panose="020B0604020202020204" pitchFamily="34" charset="-128"/>
              </a:rPr>
              <a:t>ó</a:t>
            </a:r>
            <a:r>
              <a:rPr lang="es-ES_tradnl" altLang="es-MX" sz="800" smtClean="0">
                <a:solidFill>
                  <a:schemeClr val="tx2"/>
                </a:solidFill>
                <a:ea typeface="Arial Unicode MS" panose="020B0604020202020204" pitchFamily="34" charset="-128"/>
                <a:cs typeface="Arial Unicode MS" panose="020B0604020202020204" pitchFamily="34" charset="-128"/>
              </a:rPr>
              <a:t>n de Baja California Sur y similares). </a:t>
            </a:r>
          </a:p>
          <a:p>
            <a:pPr eaLnBrk="1" hangingPunct="1">
              <a:lnSpc>
                <a:spcPct val="80000"/>
              </a:lnSpc>
            </a:pPr>
            <a:r>
              <a:rPr lang="es-ES_tradnl" altLang="es-MX" sz="800" smtClean="0">
                <a:solidFill>
                  <a:schemeClr val="tx2"/>
                </a:solidFill>
                <a:ea typeface="Arial Unicode MS" panose="020B0604020202020204" pitchFamily="34" charset="-128"/>
                <a:cs typeface="Arial Unicode MS" panose="020B0604020202020204" pitchFamily="34" charset="-128"/>
              </a:rPr>
              <a:t>Tesis S3ELJ 13/2002. Compilaci</a:t>
            </a:r>
            <a:r>
              <a:rPr lang="es-ES_tradnl" altLang="es-MX" sz="800" smtClean="0">
                <a:solidFill>
                  <a:schemeClr val="tx2"/>
                </a:solidFill>
                <a:latin typeface="Verdana" panose="020B0604030504040204" pitchFamily="34" charset="0"/>
                <a:ea typeface="Arial Unicode MS" panose="020B0604020202020204" pitchFamily="34" charset="-128"/>
                <a:cs typeface="Arial Unicode MS" panose="020B0604020202020204" pitchFamily="34" charset="-128"/>
              </a:rPr>
              <a:t>ó</a:t>
            </a:r>
            <a:r>
              <a:rPr lang="es-ES_tradnl" altLang="es-MX" sz="800" smtClean="0">
                <a:solidFill>
                  <a:schemeClr val="tx2"/>
                </a:solidFill>
                <a:ea typeface="Arial Unicode MS" panose="020B0604020202020204" pitchFamily="34" charset="-128"/>
                <a:cs typeface="Arial Unicode MS" panose="020B0604020202020204" pitchFamily="34" charset="-128"/>
              </a:rPr>
              <a:t>n Oficial de Jurisprudencia y Tesis Relevantes 1997-2005, p</a:t>
            </a:r>
            <a:r>
              <a:rPr lang="es-ES_tradnl" altLang="es-MX" sz="800" smtClean="0">
                <a:solidFill>
                  <a:schemeClr val="tx2"/>
                </a:solidFill>
                <a:latin typeface="Verdana" panose="020B0604030504040204" pitchFamily="34" charset="0"/>
                <a:ea typeface="Arial Unicode MS" panose="020B0604020202020204" pitchFamily="34" charset="-128"/>
                <a:cs typeface="Arial Unicode MS" panose="020B0604020202020204" pitchFamily="34" charset="-128"/>
              </a:rPr>
              <a:t>á</a:t>
            </a:r>
            <a:r>
              <a:rPr lang="es-ES_tradnl" altLang="es-MX" sz="800" smtClean="0">
                <a:solidFill>
                  <a:schemeClr val="tx2"/>
                </a:solidFill>
                <a:ea typeface="Arial Unicode MS" panose="020B0604020202020204" pitchFamily="34" charset="-128"/>
                <a:cs typeface="Arial Unicode MS" panose="020B0604020202020204" pitchFamily="34" charset="-128"/>
              </a:rPr>
              <a:t>ginas 259-260.</a:t>
            </a:r>
          </a:p>
          <a:p>
            <a:pPr eaLnBrk="1" hangingPunct="1">
              <a:lnSpc>
                <a:spcPct val="80000"/>
              </a:lnSpc>
            </a:pPr>
            <a:r>
              <a:rPr lang="es-ES_tradnl" altLang="es-MX" sz="800" b="1" smtClean="0">
                <a:solidFill>
                  <a:schemeClr val="tx2"/>
                </a:solidFill>
                <a:ea typeface="Arial Unicode MS" panose="020B0604020202020204" pitchFamily="34" charset="-128"/>
                <a:cs typeface="Arial Unicode MS" panose="020B0604020202020204" pitchFamily="34" charset="-128"/>
              </a:rPr>
              <a:t>PERSONAS AUTORIZADAS PARA INTEGRAR EMERGENTEMENTE LAS MESAS DIRECTIVAS DE CASILLA. DEBEN ESTAR EN LA LISTA NOMINAL DE LA SECCI</a:t>
            </a:r>
            <a:r>
              <a:rPr lang="es-ES_tradnl" altLang="es-MX" sz="800" b="1" smtClean="0">
                <a:solidFill>
                  <a:schemeClr val="tx2"/>
                </a:solidFill>
                <a:latin typeface="Verdana" panose="020B0604030504040204" pitchFamily="34" charset="0"/>
                <a:ea typeface="Arial Unicode MS" panose="020B0604020202020204" pitchFamily="34" charset="-128"/>
                <a:cs typeface="Arial Unicode MS" panose="020B0604020202020204" pitchFamily="34" charset="-128"/>
              </a:rPr>
              <a:t>Ó</a:t>
            </a:r>
            <a:r>
              <a:rPr lang="es-ES_tradnl" altLang="es-MX" sz="800" b="1" smtClean="0">
                <a:solidFill>
                  <a:schemeClr val="tx2"/>
                </a:solidFill>
                <a:ea typeface="Arial Unicode MS" panose="020B0604020202020204" pitchFamily="34" charset="-128"/>
                <a:cs typeface="Arial Unicode MS" panose="020B0604020202020204" pitchFamily="34" charset="-128"/>
              </a:rPr>
              <a:t>N Y NO S</a:t>
            </a:r>
            <a:r>
              <a:rPr lang="es-ES_tradnl" altLang="es-MX" sz="800" b="1" smtClean="0">
                <a:solidFill>
                  <a:schemeClr val="tx2"/>
                </a:solidFill>
                <a:latin typeface="Verdana" panose="020B0604030504040204" pitchFamily="34" charset="0"/>
                <a:ea typeface="Arial Unicode MS" panose="020B0604020202020204" pitchFamily="34" charset="-128"/>
                <a:cs typeface="Arial Unicode MS" panose="020B0604020202020204" pitchFamily="34" charset="-128"/>
              </a:rPr>
              <a:t>Ó</a:t>
            </a:r>
            <a:r>
              <a:rPr lang="es-ES_tradnl" altLang="es-MX" sz="800" b="1" smtClean="0">
                <a:solidFill>
                  <a:schemeClr val="tx2"/>
                </a:solidFill>
                <a:ea typeface="Arial Unicode MS" panose="020B0604020202020204" pitchFamily="34" charset="-128"/>
                <a:cs typeface="Arial Unicode MS" panose="020B0604020202020204" pitchFamily="34" charset="-128"/>
              </a:rPr>
              <a:t>LO VIVIR EN ELLA. </a:t>
            </a:r>
          </a:p>
          <a:p>
            <a:pPr eaLnBrk="1" hangingPunct="1">
              <a:lnSpc>
                <a:spcPct val="80000"/>
              </a:lnSpc>
            </a:pPr>
            <a:r>
              <a:rPr lang="es-ES_tradnl" altLang="es-MX" sz="800" smtClean="0">
                <a:solidFill>
                  <a:schemeClr val="tx2"/>
                </a:solidFill>
                <a:ea typeface="Arial Unicode MS" panose="020B0604020202020204" pitchFamily="34" charset="-128"/>
                <a:cs typeface="Arial Unicode MS" panose="020B0604020202020204" pitchFamily="34" charset="-128"/>
              </a:rPr>
              <a:t>Tesis S3ELJ 16/2000. Compilaci</a:t>
            </a:r>
            <a:r>
              <a:rPr lang="es-ES_tradnl" altLang="es-MX" sz="800" smtClean="0">
                <a:solidFill>
                  <a:schemeClr val="tx2"/>
                </a:solidFill>
                <a:latin typeface="Verdana" panose="020B0604030504040204" pitchFamily="34" charset="0"/>
                <a:ea typeface="Arial Unicode MS" panose="020B0604020202020204" pitchFamily="34" charset="-128"/>
                <a:cs typeface="Arial Unicode MS" panose="020B0604020202020204" pitchFamily="34" charset="-128"/>
              </a:rPr>
              <a:t>ó</a:t>
            </a:r>
            <a:r>
              <a:rPr lang="es-ES_tradnl" altLang="es-MX" sz="800" smtClean="0">
                <a:solidFill>
                  <a:schemeClr val="tx2"/>
                </a:solidFill>
                <a:ea typeface="Arial Unicode MS" panose="020B0604020202020204" pitchFamily="34" charset="-128"/>
                <a:cs typeface="Arial Unicode MS" panose="020B0604020202020204" pitchFamily="34" charset="-128"/>
              </a:rPr>
              <a:t>n Oficial de Jurisprudencia y Tesis Relevantes 1997-2005, p</a:t>
            </a:r>
            <a:r>
              <a:rPr lang="es-ES_tradnl" altLang="es-MX" sz="800" smtClean="0">
                <a:solidFill>
                  <a:schemeClr val="tx2"/>
                </a:solidFill>
                <a:latin typeface="Verdana" panose="020B0604030504040204" pitchFamily="34" charset="0"/>
                <a:ea typeface="Arial Unicode MS" panose="020B0604020202020204" pitchFamily="34" charset="-128"/>
                <a:cs typeface="Arial Unicode MS" panose="020B0604020202020204" pitchFamily="34" charset="-128"/>
              </a:rPr>
              <a:t>á</a:t>
            </a:r>
            <a:r>
              <a:rPr lang="es-ES_tradnl" altLang="es-MX" sz="800" smtClean="0">
                <a:solidFill>
                  <a:schemeClr val="tx2"/>
                </a:solidFill>
                <a:ea typeface="Arial Unicode MS" panose="020B0604020202020204" pitchFamily="34" charset="-128"/>
                <a:cs typeface="Arial Unicode MS" panose="020B0604020202020204" pitchFamily="34" charset="-128"/>
              </a:rPr>
              <a:t>ginas 220-221.</a:t>
            </a:r>
          </a:p>
          <a:p>
            <a:pPr eaLnBrk="1" hangingPunct="1">
              <a:lnSpc>
                <a:spcPct val="80000"/>
              </a:lnSpc>
            </a:pPr>
            <a:r>
              <a:rPr lang="es-ES_tradnl" altLang="es-MX" sz="800" b="1" smtClean="0">
                <a:solidFill>
                  <a:schemeClr val="tx2"/>
                </a:solidFill>
                <a:ea typeface="Arial Unicode MS" panose="020B0604020202020204" pitchFamily="34" charset="-128"/>
                <a:cs typeface="Arial Unicode MS" panose="020B0604020202020204" pitchFamily="34" charset="-128"/>
              </a:rPr>
              <a:t>ESCRUTADORES. SU AUSENCIA TOTAL DURANTE LA FASE DE RECEPCI</a:t>
            </a:r>
            <a:r>
              <a:rPr lang="es-ES_tradnl" altLang="es-MX" sz="800" b="1" smtClean="0">
                <a:solidFill>
                  <a:schemeClr val="tx2"/>
                </a:solidFill>
                <a:latin typeface="Verdana" panose="020B0604030504040204" pitchFamily="34" charset="0"/>
                <a:ea typeface="Arial Unicode MS" panose="020B0604020202020204" pitchFamily="34" charset="-128"/>
                <a:cs typeface="Arial Unicode MS" panose="020B0604020202020204" pitchFamily="34" charset="-128"/>
              </a:rPr>
              <a:t>Ó</a:t>
            </a:r>
            <a:r>
              <a:rPr lang="es-ES_tradnl" altLang="es-MX" sz="800" b="1" smtClean="0">
                <a:solidFill>
                  <a:schemeClr val="tx2"/>
                </a:solidFill>
                <a:ea typeface="Arial Unicode MS" panose="020B0604020202020204" pitchFamily="34" charset="-128"/>
                <a:cs typeface="Arial Unicode MS" panose="020B0604020202020204" pitchFamily="34" charset="-128"/>
              </a:rPr>
              <a:t>N DE LA VOTACI</a:t>
            </a:r>
            <a:r>
              <a:rPr lang="es-ES_tradnl" altLang="es-MX" sz="800" b="1" smtClean="0">
                <a:solidFill>
                  <a:schemeClr val="tx2"/>
                </a:solidFill>
                <a:latin typeface="Verdana" panose="020B0604030504040204" pitchFamily="34" charset="0"/>
                <a:ea typeface="Arial Unicode MS" panose="020B0604020202020204" pitchFamily="34" charset="-128"/>
                <a:cs typeface="Arial Unicode MS" panose="020B0604020202020204" pitchFamily="34" charset="-128"/>
              </a:rPr>
              <a:t>Ó</a:t>
            </a:r>
            <a:r>
              <a:rPr lang="es-ES_tradnl" altLang="es-MX" sz="800" b="1" smtClean="0">
                <a:solidFill>
                  <a:schemeClr val="tx2"/>
                </a:solidFill>
                <a:ea typeface="Arial Unicode MS" panose="020B0604020202020204" pitchFamily="34" charset="-128"/>
                <a:cs typeface="Arial Unicode MS" panose="020B0604020202020204" pitchFamily="34" charset="-128"/>
              </a:rPr>
              <a:t>N, ES MOTIVO SUFICIENTE PARA CONSIDERAR QUE LA MESA DIRECTIVA DE CASILLA SE INTEGR</a:t>
            </a:r>
            <a:r>
              <a:rPr lang="es-ES_tradnl" altLang="es-MX" sz="800" b="1" smtClean="0">
                <a:solidFill>
                  <a:schemeClr val="tx2"/>
                </a:solidFill>
                <a:latin typeface="Verdana" panose="020B0604030504040204" pitchFamily="34" charset="0"/>
                <a:ea typeface="Arial Unicode MS" panose="020B0604020202020204" pitchFamily="34" charset="-128"/>
                <a:cs typeface="Arial Unicode MS" panose="020B0604020202020204" pitchFamily="34" charset="-128"/>
              </a:rPr>
              <a:t>Ó</a:t>
            </a:r>
            <a:r>
              <a:rPr lang="es-ES_tradnl" altLang="es-MX" sz="800" b="1" smtClean="0">
                <a:solidFill>
                  <a:schemeClr val="tx2"/>
                </a:solidFill>
                <a:ea typeface="Arial Unicode MS" panose="020B0604020202020204" pitchFamily="34" charset="-128"/>
                <a:cs typeface="Arial Unicode MS" panose="020B0604020202020204" pitchFamily="34" charset="-128"/>
              </a:rPr>
              <a:t> INDEBIDAMENTE. </a:t>
            </a:r>
          </a:p>
          <a:p>
            <a:pPr eaLnBrk="1" hangingPunct="1">
              <a:lnSpc>
                <a:spcPct val="80000"/>
              </a:lnSpc>
            </a:pPr>
            <a:r>
              <a:rPr lang="es-ES_tradnl" altLang="es-MX" sz="800" smtClean="0">
                <a:solidFill>
                  <a:schemeClr val="tx2"/>
                </a:solidFill>
                <a:ea typeface="Arial Unicode MS" panose="020B0604020202020204" pitchFamily="34" charset="-128"/>
                <a:cs typeface="Arial Unicode MS" panose="020B0604020202020204" pitchFamily="34" charset="-128"/>
              </a:rPr>
              <a:t>Tesis S3ELJ 32/2002. Compilaci</a:t>
            </a:r>
            <a:r>
              <a:rPr lang="es-ES_tradnl" altLang="es-MX" sz="800" smtClean="0">
                <a:solidFill>
                  <a:schemeClr val="tx2"/>
                </a:solidFill>
                <a:latin typeface="Verdana" panose="020B0604030504040204" pitchFamily="34" charset="0"/>
                <a:ea typeface="Arial Unicode MS" panose="020B0604020202020204" pitchFamily="34" charset="-128"/>
                <a:cs typeface="Arial Unicode MS" panose="020B0604020202020204" pitchFamily="34" charset="-128"/>
              </a:rPr>
              <a:t>ó</a:t>
            </a:r>
            <a:r>
              <a:rPr lang="es-ES_tradnl" altLang="es-MX" sz="800" smtClean="0">
                <a:solidFill>
                  <a:schemeClr val="tx2"/>
                </a:solidFill>
                <a:ea typeface="Arial Unicode MS" panose="020B0604020202020204" pitchFamily="34" charset="-128"/>
                <a:cs typeface="Arial Unicode MS" panose="020B0604020202020204" pitchFamily="34" charset="-128"/>
              </a:rPr>
              <a:t>n Oficial de Jurisprudencia y Tesis Relevantes 1997-2005, p</a:t>
            </a:r>
            <a:r>
              <a:rPr lang="es-ES_tradnl" altLang="es-MX" sz="800" smtClean="0">
                <a:solidFill>
                  <a:schemeClr val="tx2"/>
                </a:solidFill>
                <a:latin typeface="Verdana" panose="020B0604030504040204" pitchFamily="34" charset="0"/>
                <a:ea typeface="Arial Unicode MS" panose="020B0604020202020204" pitchFamily="34" charset="-128"/>
                <a:cs typeface="Arial Unicode MS" panose="020B0604020202020204" pitchFamily="34" charset="-128"/>
              </a:rPr>
              <a:t>á</a:t>
            </a:r>
            <a:r>
              <a:rPr lang="es-ES_tradnl" altLang="es-MX" sz="800" smtClean="0">
                <a:solidFill>
                  <a:schemeClr val="tx2"/>
                </a:solidFill>
                <a:ea typeface="Arial Unicode MS" panose="020B0604020202020204" pitchFamily="34" charset="-128"/>
                <a:cs typeface="Arial Unicode MS" panose="020B0604020202020204" pitchFamily="34" charset="-128"/>
              </a:rPr>
              <a:t>ginas 117-118.</a:t>
            </a:r>
          </a:p>
          <a:p>
            <a:pPr eaLnBrk="1" hangingPunct="1">
              <a:lnSpc>
                <a:spcPct val="80000"/>
              </a:lnSpc>
            </a:pPr>
            <a:r>
              <a:rPr lang="es-ES_tradnl" altLang="es-MX" sz="800" b="1" smtClean="0">
                <a:solidFill>
                  <a:schemeClr val="tx2"/>
                </a:solidFill>
                <a:ea typeface="Arial Unicode MS" panose="020B0604020202020204" pitchFamily="34" charset="-128"/>
                <a:cs typeface="Arial Unicode MS" panose="020B0604020202020204" pitchFamily="34" charset="-128"/>
              </a:rPr>
              <a:t>SUSTITUCI</a:t>
            </a:r>
            <a:r>
              <a:rPr lang="es-ES_tradnl" altLang="es-MX" sz="800" b="1" smtClean="0">
                <a:solidFill>
                  <a:schemeClr val="tx2"/>
                </a:solidFill>
                <a:latin typeface="Verdana" panose="020B0604030504040204" pitchFamily="34" charset="0"/>
                <a:ea typeface="Arial Unicode MS" panose="020B0604020202020204" pitchFamily="34" charset="-128"/>
                <a:cs typeface="Arial Unicode MS" panose="020B0604020202020204" pitchFamily="34" charset="-128"/>
              </a:rPr>
              <a:t>Ó</a:t>
            </a:r>
            <a:r>
              <a:rPr lang="es-ES_tradnl" altLang="es-MX" sz="800" b="1" smtClean="0">
                <a:solidFill>
                  <a:schemeClr val="tx2"/>
                </a:solidFill>
                <a:ea typeface="Arial Unicode MS" panose="020B0604020202020204" pitchFamily="34" charset="-128"/>
                <a:cs typeface="Arial Unicode MS" panose="020B0604020202020204" pitchFamily="34" charset="-128"/>
              </a:rPr>
              <a:t>N DE FUNCIONARIOS. ES ILEGAL SI LOS CIUDADANOS PREVIAMENTE DESIGNADOS EST</a:t>
            </a:r>
            <a:r>
              <a:rPr lang="es-ES_tradnl" altLang="es-MX" sz="800" b="1" smtClean="0">
                <a:solidFill>
                  <a:schemeClr val="tx2"/>
                </a:solidFill>
                <a:latin typeface="Verdana" panose="020B0604030504040204" pitchFamily="34" charset="0"/>
                <a:ea typeface="Arial Unicode MS" panose="020B0604020202020204" pitchFamily="34" charset="-128"/>
                <a:cs typeface="Arial Unicode MS" panose="020B0604020202020204" pitchFamily="34" charset="-128"/>
              </a:rPr>
              <a:t>Á</a:t>
            </a:r>
            <a:r>
              <a:rPr lang="es-ES_tradnl" altLang="es-MX" sz="800" b="1" smtClean="0">
                <a:solidFill>
                  <a:schemeClr val="tx2"/>
                </a:solidFill>
                <a:ea typeface="Arial Unicode MS" panose="020B0604020202020204" pitchFamily="34" charset="-128"/>
                <a:cs typeface="Arial Unicode MS" panose="020B0604020202020204" pitchFamily="34" charset="-128"/>
              </a:rPr>
              <a:t>N PRESENTES EN LA INSTALACI</a:t>
            </a:r>
            <a:r>
              <a:rPr lang="es-ES_tradnl" altLang="es-MX" sz="800" b="1" smtClean="0">
                <a:solidFill>
                  <a:schemeClr val="tx2"/>
                </a:solidFill>
                <a:latin typeface="Verdana" panose="020B0604030504040204" pitchFamily="34" charset="0"/>
                <a:ea typeface="Arial Unicode MS" panose="020B0604020202020204" pitchFamily="34" charset="-128"/>
                <a:cs typeface="Arial Unicode MS" panose="020B0604020202020204" pitchFamily="34" charset="-128"/>
              </a:rPr>
              <a:t>Ó</a:t>
            </a:r>
            <a:r>
              <a:rPr lang="es-ES_tradnl" altLang="es-MX" sz="800" b="1" smtClean="0">
                <a:solidFill>
                  <a:schemeClr val="tx2"/>
                </a:solidFill>
                <a:ea typeface="Arial Unicode MS" panose="020B0604020202020204" pitchFamily="34" charset="-128"/>
                <a:cs typeface="Arial Unicode MS" panose="020B0604020202020204" pitchFamily="34" charset="-128"/>
              </a:rPr>
              <a:t>N DE LA CASILLA </a:t>
            </a:r>
            <a:r>
              <a:rPr lang="es-ES_tradnl" altLang="es-MX" sz="800" smtClean="0">
                <a:solidFill>
                  <a:schemeClr val="tx2"/>
                </a:solidFill>
                <a:ea typeface="Arial Unicode MS" panose="020B0604020202020204" pitchFamily="34" charset="-128"/>
                <a:cs typeface="Arial Unicode MS" panose="020B0604020202020204" pitchFamily="34" charset="-128"/>
              </a:rPr>
              <a:t>(Legislaci</a:t>
            </a:r>
            <a:r>
              <a:rPr lang="es-ES_tradnl" altLang="es-MX" sz="800" smtClean="0">
                <a:solidFill>
                  <a:schemeClr val="tx2"/>
                </a:solidFill>
                <a:latin typeface="Verdana" panose="020B0604030504040204" pitchFamily="34" charset="0"/>
                <a:ea typeface="Arial Unicode MS" panose="020B0604020202020204" pitchFamily="34" charset="-128"/>
                <a:cs typeface="Arial Unicode MS" panose="020B0604020202020204" pitchFamily="34" charset="-128"/>
              </a:rPr>
              <a:t>ó</a:t>
            </a:r>
            <a:r>
              <a:rPr lang="es-ES_tradnl" altLang="es-MX" sz="800" smtClean="0">
                <a:solidFill>
                  <a:schemeClr val="tx2"/>
                </a:solidFill>
                <a:ea typeface="Arial Unicode MS" panose="020B0604020202020204" pitchFamily="34" charset="-128"/>
                <a:cs typeface="Arial Unicode MS" panose="020B0604020202020204" pitchFamily="34" charset="-128"/>
              </a:rPr>
              <a:t>n de Chiapas y similares). </a:t>
            </a:r>
            <a:r>
              <a:rPr lang="es-ES_tradnl" altLang="es-MX" sz="800" smtClean="0">
                <a:solidFill>
                  <a:schemeClr val="tx2"/>
                </a:solidFill>
                <a:latin typeface="Verdana" panose="020B0604030504040204" pitchFamily="34" charset="0"/>
                <a:ea typeface="Arial Unicode MS" panose="020B0604020202020204" pitchFamily="34" charset="-128"/>
                <a:cs typeface="Arial Unicode MS" panose="020B0604020202020204" pitchFamily="34" charset="-128"/>
              </a:rPr>
              <a:t> </a:t>
            </a:r>
            <a:endParaRPr lang="es-ES_tradnl" altLang="es-MX" sz="800" smtClean="0">
              <a:solidFill>
                <a:schemeClr val="tx2"/>
              </a:solidFill>
              <a:ea typeface="Arial Unicode MS" panose="020B0604020202020204" pitchFamily="34" charset="-128"/>
              <a:cs typeface="Arial Unicode MS" panose="020B0604020202020204" pitchFamily="34" charset="-128"/>
            </a:endParaRPr>
          </a:p>
          <a:p>
            <a:pPr eaLnBrk="1" hangingPunct="1">
              <a:lnSpc>
                <a:spcPct val="80000"/>
              </a:lnSpc>
            </a:pPr>
            <a:r>
              <a:rPr lang="es-ES_tradnl" altLang="es-MX" sz="800" smtClean="0">
                <a:solidFill>
                  <a:schemeClr val="tx2"/>
                </a:solidFill>
                <a:ea typeface="Arial Unicode MS" panose="020B0604020202020204" pitchFamily="34" charset="-128"/>
                <a:cs typeface="Arial Unicode MS" panose="020B0604020202020204" pitchFamily="34" charset="-128"/>
              </a:rPr>
              <a:t>Tesis S3EL 139/2002. Compilaci</a:t>
            </a:r>
            <a:r>
              <a:rPr lang="es-ES_tradnl" altLang="es-MX" sz="800" smtClean="0">
                <a:solidFill>
                  <a:schemeClr val="tx2"/>
                </a:solidFill>
                <a:latin typeface="Verdana" panose="020B0604030504040204" pitchFamily="34" charset="0"/>
                <a:ea typeface="Arial Unicode MS" panose="020B0604020202020204" pitchFamily="34" charset="-128"/>
                <a:cs typeface="Arial Unicode MS" panose="020B0604020202020204" pitchFamily="34" charset="-128"/>
              </a:rPr>
              <a:t>ó</a:t>
            </a:r>
            <a:r>
              <a:rPr lang="es-ES_tradnl" altLang="es-MX" sz="800" smtClean="0">
                <a:solidFill>
                  <a:schemeClr val="tx2"/>
                </a:solidFill>
                <a:ea typeface="Arial Unicode MS" panose="020B0604020202020204" pitchFamily="34" charset="-128"/>
                <a:cs typeface="Arial Unicode MS" panose="020B0604020202020204" pitchFamily="34" charset="-128"/>
              </a:rPr>
              <a:t>n Oficial de Jurisprudencia y Tesis Relevantes 1997-2005, p</a:t>
            </a:r>
            <a:r>
              <a:rPr lang="es-ES_tradnl" altLang="es-MX" sz="800" smtClean="0">
                <a:solidFill>
                  <a:schemeClr val="tx2"/>
                </a:solidFill>
                <a:latin typeface="Verdana" panose="020B0604030504040204" pitchFamily="34" charset="0"/>
                <a:ea typeface="Arial Unicode MS" panose="020B0604020202020204" pitchFamily="34" charset="-128"/>
                <a:cs typeface="Arial Unicode MS" panose="020B0604020202020204" pitchFamily="34" charset="-128"/>
              </a:rPr>
              <a:t>á</a:t>
            </a:r>
            <a:r>
              <a:rPr lang="es-ES_tradnl" altLang="es-MX" sz="800" smtClean="0">
                <a:solidFill>
                  <a:schemeClr val="tx2"/>
                </a:solidFill>
                <a:ea typeface="Arial Unicode MS" panose="020B0604020202020204" pitchFamily="34" charset="-128"/>
                <a:cs typeface="Arial Unicode MS" panose="020B0604020202020204" pitchFamily="34" charset="-128"/>
              </a:rPr>
              <a:t>ginas 944-945.</a:t>
            </a:r>
          </a:p>
          <a:p>
            <a:pPr eaLnBrk="1" hangingPunct="1">
              <a:lnSpc>
                <a:spcPct val="80000"/>
              </a:lnSpc>
            </a:pPr>
            <a:r>
              <a:rPr lang="es-ES_tradnl" altLang="es-MX" sz="800" b="1" smtClean="0">
                <a:solidFill>
                  <a:schemeClr val="tx2"/>
                </a:solidFill>
                <a:ea typeface="Arial Unicode MS" panose="020B0604020202020204" pitchFamily="34" charset="-128"/>
                <a:cs typeface="Arial Unicode MS" panose="020B0604020202020204" pitchFamily="34" charset="-128"/>
              </a:rPr>
              <a:t>FUNCIONARIOS DE CASILLA. LA FALTA DEL PRESIDENTE, DE UNO O DOS ESCRUTADORES, PROVOCA SITUACIONES DISTINTAS RESPECTO A LA VALIDEZ DE LA VOTACI</a:t>
            </a:r>
            <a:r>
              <a:rPr lang="es-ES_tradnl" altLang="es-MX" sz="800" b="1" smtClean="0">
                <a:solidFill>
                  <a:schemeClr val="tx2"/>
                </a:solidFill>
                <a:latin typeface="Verdana" panose="020B0604030504040204" pitchFamily="34" charset="0"/>
                <a:ea typeface="Arial Unicode MS" panose="020B0604020202020204" pitchFamily="34" charset="-128"/>
                <a:cs typeface="Arial Unicode MS" panose="020B0604020202020204" pitchFamily="34" charset="-128"/>
              </a:rPr>
              <a:t>Ó</a:t>
            </a:r>
            <a:r>
              <a:rPr lang="es-ES_tradnl" altLang="es-MX" sz="800" b="1" smtClean="0">
                <a:solidFill>
                  <a:schemeClr val="tx2"/>
                </a:solidFill>
                <a:ea typeface="Arial Unicode MS" panose="020B0604020202020204" pitchFamily="34" charset="-128"/>
                <a:cs typeface="Arial Unicode MS" panose="020B0604020202020204" pitchFamily="34" charset="-128"/>
              </a:rPr>
              <a:t>N.</a:t>
            </a:r>
            <a:r>
              <a:rPr lang="es-ES_tradnl" altLang="es-MX" sz="800" b="1" smtClean="0">
                <a:solidFill>
                  <a:schemeClr val="tx2"/>
                </a:solidFill>
                <a:latin typeface="Verdana" panose="020B0604030504040204" pitchFamily="34" charset="0"/>
                <a:ea typeface="Arial Unicode MS" panose="020B0604020202020204" pitchFamily="34" charset="-128"/>
                <a:cs typeface="Arial Unicode MS" panose="020B0604020202020204" pitchFamily="34" charset="-128"/>
              </a:rPr>
              <a:t> </a:t>
            </a:r>
            <a:r>
              <a:rPr lang="es-ES_tradnl" altLang="es-MX" sz="800" b="1" smtClean="0">
                <a:solidFill>
                  <a:schemeClr val="tx2"/>
                </a:solidFill>
                <a:ea typeface="Arial Unicode MS" panose="020B0604020202020204" pitchFamily="34" charset="-128"/>
                <a:cs typeface="Arial Unicode MS" panose="020B0604020202020204" pitchFamily="34" charset="-128"/>
              </a:rPr>
              <a:t> </a:t>
            </a:r>
          </a:p>
          <a:p>
            <a:pPr eaLnBrk="1" hangingPunct="1">
              <a:lnSpc>
                <a:spcPct val="80000"/>
              </a:lnSpc>
            </a:pPr>
            <a:r>
              <a:rPr lang="es-ES_tradnl" altLang="es-MX" sz="800" smtClean="0">
                <a:solidFill>
                  <a:schemeClr val="tx2"/>
                </a:solidFill>
                <a:ea typeface="Arial Unicode MS" panose="020B0604020202020204" pitchFamily="34" charset="-128"/>
                <a:cs typeface="Arial Unicode MS" panose="020B0604020202020204" pitchFamily="34" charset="-128"/>
              </a:rPr>
              <a:t>Tesis S3EL 023/2001. Compilaci</a:t>
            </a:r>
            <a:r>
              <a:rPr lang="es-ES_tradnl" altLang="es-MX" sz="800" smtClean="0">
                <a:solidFill>
                  <a:schemeClr val="tx2"/>
                </a:solidFill>
                <a:latin typeface="Verdana" panose="020B0604030504040204" pitchFamily="34" charset="0"/>
                <a:ea typeface="Arial Unicode MS" panose="020B0604020202020204" pitchFamily="34" charset="-128"/>
                <a:cs typeface="Arial Unicode MS" panose="020B0604020202020204" pitchFamily="34" charset="-128"/>
              </a:rPr>
              <a:t>ó</a:t>
            </a:r>
            <a:r>
              <a:rPr lang="es-ES_tradnl" altLang="es-MX" sz="800" smtClean="0">
                <a:solidFill>
                  <a:schemeClr val="tx2"/>
                </a:solidFill>
                <a:ea typeface="Arial Unicode MS" panose="020B0604020202020204" pitchFamily="34" charset="-128"/>
                <a:cs typeface="Arial Unicode MS" panose="020B0604020202020204" pitchFamily="34" charset="-128"/>
              </a:rPr>
              <a:t>n Oficial de Jurisprudencia y Tesis Relevantes 1997-2005, p</a:t>
            </a:r>
            <a:r>
              <a:rPr lang="es-ES_tradnl" altLang="es-MX" sz="800" smtClean="0">
                <a:solidFill>
                  <a:schemeClr val="tx2"/>
                </a:solidFill>
                <a:latin typeface="Verdana" panose="020B0604030504040204" pitchFamily="34" charset="0"/>
                <a:ea typeface="Arial Unicode MS" panose="020B0604020202020204" pitchFamily="34" charset="-128"/>
                <a:cs typeface="Arial Unicode MS" panose="020B0604020202020204" pitchFamily="34" charset="-128"/>
              </a:rPr>
              <a:t>á</a:t>
            </a:r>
            <a:r>
              <a:rPr lang="es-ES_tradnl" altLang="es-MX" sz="800" smtClean="0">
                <a:solidFill>
                  <a:schemeClr val="tx2"/>
                </a:solidFill>
                <a:ea typeface="Arial Unicode MS" panose="020B0604020202020204" pitchFamily="34" charset="-128"/>
                <a:cs typeface="Arial Unicode MS" panose="020B0604020202020204" pitchFamily="34" charset="-128"/>
              </a:rPr>
              <a:t>ginas 593-594.</a:t>
            </a:r>
          </a:p>
          <a:p>
            <a:pPr eaLnBrk="1" hangingPunct="1">
              <a:lnSpc>
                <a:spcPct val="80000"/>
              </a:lnSpc>
            </a:pPr>
            <a:r>
              <a:rPr lang="es-MX" altLang="es-MX" sz="800" b="1" smtClean="0">
                <a:solidFill>
                  <a:schemeClr val="tx2"/>
                </a:solidFill>
                <a:ea typeface="Arial Unicode MS" panose="020B0604020202020204" pitchFamily="34" charset="-128"/>
                <a:cs typeface="Arial Unicode MS" panose="020B0604020202020204" pitchFamily="34" charset="-128"/>
              </a:rPr>
              <a:t>PRESIDENTE DE CASILLA. SU AUSENCIA DURANTE LA JORNADA ELECTORAL ES UNA IRREGULARIDAD GRAVE, PERO NO NECESARIAMENTE PRODUCE LA INVALIDEZ DE LA VOTACI</a:t>
            </a:r>
            <a:r>
              <a:rPr lang="es-MX" altLang="es-MX" sz="800" b="1" smtClean="0">
                <a:solidFill>
                  <a:schemeClr val="tx2"/>
                </a:solidFill>
                <a:latin typeface="Verdana" panose="020B0604030504040204" pitchFamily="34" charset="0"/>
                <a:ea typeface="Arial Unicode MS" panose="020B0604020202020204" pitchFamily="34" charset="-128"/>
                <a:cs typeface="Arial Unicode MS" panose="020B0604020202020204" pitchFamily="34" charset="-128"/>
              </a:rPr>
              <a:t>Ó</a:t>
            </a:r>
            <a:r>
              <a:rPr lang="es-MX" altLang="es-MX" sz="800" b="1" smtClean="0">
                <a:solidFill>
                  <a:schemeClr val="tx2"/>
                </a:solidFill>
                <a:ea typeface="Arial Unicode MS" panose="020B0604020202020204" pitchFamily="34" charset="-128"/>
                <a:cs typeface="Arial Unicode MS" panose="020B0604020202020204" pitchFamily="34" charset="-128"/>
              </a:rPr>
              <a:t>N RECIBIDA. </a:t>
            </a:r>
          </a:p>
          <a:p>
            <a:pPr eaLnBrk="1" hangingPunct="1">
              <a:lnSpc>
                <a:spcPct val="80000"/>
              </a:lnSpc>
            </a:pPr>
            <a:r>
              <a:rPr lang="es-MX" altLang="es-MX" sz="800" smtClean="0">
                <a:solidFill>
                  <a:schemeClr val="tx2"/>
                </a:solidFill>
                <a:ea typeface="Arial Unicode MS" panose="020B0604020202020204" pitchFamily="34" charset="-128"/>
                <a:cs typeface="Arial Unicode MS" panose="020B0604020202020204" pitchFamily="34" charset="-128"/>
              </a:rPr>
              <a:t>Tesis S3EL 036/2001. Compilaci</a:t>
            </a:r>
            <a:r>
              <a:rPr lang="es-MX" altLang="es-MX" sz="800" smtClean="0">
                <a:solidFill>
                  <a:schemeClr val="tx2"/>
                </a:solidFill>
                <a:latin typeface="Verdana" panose="020B0604030504040204" pitchFamily="34" charset="0"/>
                <a:ea typeface="Arial Unicode MS" panose="020B0604020202020204" pitchFamily="34" charset="-128"/>
                <a:cs typeface="Arial Unicode MS" panose="020B0604020202020204" pitchFamily="34" charset="-128"/>
              </a:rPr>
              <a:t>ó</a:t>
            </a:r>
            <a:r>
              <a:rPr lang="es-MX" altLang="es-MX" sz="800" smtClean="0">
                <a:solidFill>
                  <a:schemeClr val="tx2"/>
                </a:solidFill>
                <a:ea typeface="Arial Unicode MS" panose="020B0604020202020204" pitchFamily="34" charset="-128"/>
                <a:cs typeface="Arial Unicode MS" panose="020B0604020202020204" pitchFamily="34" charset="-128"/>
              </a:rPr>
              <a:t>n Oficial de Jurisprudencia y Tesis Relevantes 1997-2005, p</a:t>
            </a:r>
            <a:r>
              <a:rPr lang="es-MX" altLang="es-MX" sz="800" smtClean="0">
                <a:solidFill>
                  <a:schemeClr val="tx2"/>
                </a:solidFill>
                <a:latin typeface="Verdana" panose="020B0604030504040204" pitchFamily="34" charset="0"/>
                <a:ea typeface="Arial Unicode MS" panose="020B0604020202020204" pitchFamily="34" charset="-128"/>
                <a:cs typeface="Arial Unicode MS" panose="020B0604020202020204" pitchFamily="34" charset="-128"/>
              </a:rPr>
              <a:t>á</a:t>
            </a:r>
            <a:r>
              <a:rPr lang="es-MX" altLang="es-MX" sz="800" smtClean="0">
                <a:solidFill>
                  <a:schemeClr val="tx2"/>
                </a:solidFill>
                <a:ea typeface="Arial Unicode MS" panose="020B0604020202020204" pitchFamily="34" charset="-128"/>
                <a:cs typeface="Arial Unicode MS" panose="020B0604020202020204" pitchFamily="34" charset="-128"/>
              </a:rPr>
              <a:t>ginas 787-788.</a:t>
            </a:r>
          </a:p>
          <a:p>
            <a:pPr eaLnBrk="1" hangingPunct="1">
              <a:lnSpc>
                <a:spcPct val="80000"/>
              </a:lnSpc>
            </a:pPr>
            <a:r>
              <a:rPr lang="es-MX" altLang="es-MX" sz="800" b="1" smtClean="0">
                <a:solidFill>
                  <a:schemeClr val="tx2"/>
                </a:solidFill>
                <a:ea typeface="Arial Unicode MS" panose="020B0604020202020204" pitchFamily="34" charset="-128"/>
                <a:cs typeface="Arial Unicode MS" panose="020B0604020202020204" pitchFamily="34" charset="-128"/>
              </a:rPr>
              <a:t>MESA DIRECTIVA DE CASILLA. REQUISITOS NECESARIOS PARA SU INTEGRACI</a:t>
            </a:r>
            <a:r>
              <a:rPr lang="es-MX" altLang="es-MX" sz="800" b="1" smtClean="0">
                <a:solidFill>
                  <a:schemeClr val="tx2"/>
                </a:solidFill>
                <a:latin typeface="Verdana" panose="020B0604030504040204" pitchFamily="34" charset="0"/>
                <a:ea typeface="Arial Unicode MS" panose="020B0604020202020204" pitchFamily="34" charset="-128"/>
                <a:cs typeface="Arial Unicode MS" panose="020B0604020202020204" pitchFamily="34" charset="-128"/>
              </a:rPr>
              <a:t>Ó</a:t>
            </a:r>
            <a:r>
              <a:rPr lang="es-MX" altLang="es-MX" sz="800" b="1" smtClean="0">
                <a:solidFill>
                  <a:schemeClr val="tx2"/>
                </a:solidFill>
                <a:ea typeface="Arial Unicode MS" panose="020B0604020202020204" pitchFamily="34" charset="-128"/>
                <a:cs typeface="Arial Unicode MS" panose="020B0604020202020204" pitchFamily="34" charset="-128"/>
              </a:rPr>
              <a:t>N EN CASOS EXTREMOS S</a:t>
            </a:r>
            <a:r>
              <a:rPr lang="es-MX" altLang="es-MX" sz="800" b="1" smtClean="0">
                <a:solidFill>
                  <a:schemeClr val="tx2"/>
                </a:solidFill>
                <a:latin typeface="Verdana" panose="020B0604030504040204" pitchFamily="34" charset="0"/>
                <a:ea typeface="Arial Unicode MS" panose="020B0604020202020204" pitchFamily="34" charset="-128"/>
                <a:cs typeface="Arial Unicode MS" panose="020B0604020202020204" pitchFamily="34" charset="-128"/>
              </a:rPr>
              <a:t>Ó</a:t>
            </a:r>
            <a:r>
              <a:rPr lang="es-MX" altLang="es-MX" sz="800" b="1" smtClean="0">
                <a:solidFill>
                  <a:schemeClr val="tx2"/>
                </a:solidFill>
                <a:ea typeface="Arial Unicode MS" panose="020B0604020202020204" pitchFamily="34" charset="-128"/>
                <a:cs typeface="Arial Unicode MS" panose="020B0604020202020204" pitchFamily="34" charset="-128"/>
              </a:rPr>
              <a:t>LO CON EL PRESIDENTE Y EL SECRETARIO </a:t>
            </a:r>
            <a:r>
              <a:rPr lang="es-MX" altLang="es-MX" sz="800" smtClean="0">
                <a:solidFill>
                  <a:schemeClr val="tx2"/>
                </a:solidFill>
                <a:ea typeface="Arial Unicode MS" panose="020B0604020202020204" pitchFamily="34" charset="-128"/>
                <a:cs typeface="Arial Unicode MS" panose="020B0604020202020204" pitchFamily="34" charset="-128"/>
              </a:rPr>
              <a:t>(Legislaci</a:t>
            </a:r>
            <a:r>
              <a:rPr lang="es-MX" altLang="es-MX" sz="800" smtClean="0">
                <a:solidFill>
                  <a:schemeClr val="tx2"/>
                </a:solidFill>
                <a:latin typeface="Verdana" panose="020B0604030504040204" pitchFamily="34" charset="0"/>
                <a:ea typeface="Arial Unicode MS" panose="020B0604020202020204" pitchFamily="34" charset="-128"/>
                <a:cs typeface="Arial Unicode MS" panose="020B0604020202020204" pitchFamily="34" charset="-128"/>
              </a:rPr>
              <a:t>ó</a:t>
            </a:r>
            <a:r>
              <a:rPr lang="es-MX" altLang="es-MX" sz="800" smtClean="0">
                <a:solidFill>
                  <a:schemeClr val="tx2"/>
                </a:solidFill>
                <a:ea typeface="Arial Unicode MS" panose="020B0604020202020204" pitchFamily="34" charset="-128"/>
                <a:cs typeface="Arial Unicode MS" panose="020B0604020202020204" pitchFamily="34" charset="-128"/>
              </a:rPr>
              <a:t>n de Baja California).</a:t>
            </a:r>
          </a:p>
          <a:p>
            <a:pPr eaLnBrk="1" hangingPunct="1">
              <a:lnSpc>
                <a:spcPct val="80000"/>
              </a:lnSpc>
            </a:pPr>
            <a:r>
              <a:rPr lang="es-MX" altLang="es-MX" sz="800" smtClean="0">
                <a:solidFill>
                  <a:schemeClr val="tx2"/>
                </a:solidFill>
                <a:ea typeface="Arial Unicode MS" panose="020B0604020202020204" pitchFamily="34" charset="-128"/>
                <a:cs typeface="Arial Unicode MS" panose="020B0604020202020204" pitchFamily="34" charset="-128"/>
              </a:rPr>
              <a:t>Tesis S3EL 014/2005. Compilaci</a:t>
            </a:r>
            <a:r>
              <a:rPr lang="es-MX" altLang="es-MX" sz="800" smtClean="0">
                <a:solidFill>
                  <a:schemeClr val="tx2"/>
                </a:solidFill>
                <a:latin typeface="Verdana" panose="020B0604030504040204" pitchFamily="34" charset="0"/>
                <a:ea typeface="Arial Unicode MS" panose="020B0604020202020204" pitchFamily="34" charset="-128"/>
                <a:cs typeface="Arial Unicode MS" panose="020B0604020202020204" pitchFamily="34" charset="-128"/>
              </a:rPr>
              <a:t>ó</a:t>
            </a:r>
            <a:r>
              <a:rPr lang="es-MX" altLang="es-MX" sz="800" smtClean="0">
                <a:solidFill>
                  <a:schemeClr val="tx2"/>
                </a:solidFill>
                <a:ea typeface="Arial Unicode MS" panose="020B0604020202020204" pitchFamily="34" charset="-128"/>
                <a:cs typeface="Arial Unicode MS" panose="020B0604020202020204" pitchFamily="34" charset="-128"/>
              </a:rPr>
              <a:t>n Oficial de Jurisprudencia y Tesis Relevantes 1997-2005, p</a:t>
            </a:r>
            <a:r>
              <a:rPr lang="es-MX" altLang="es-MX" sz="800" smtClean="0">
                <a:solidFill>
                  <a:schemeClr val="tx2"/>
                </a:solidFill>
                <a:latin typeface="Verdana" panose="020B0604030504040204" pitchFamily="34" charset="0"/>
                <a:ea typeface="Arial Unicode MS" panose="020B0604020202020204" pitchFamily="34" charset="-128"/>
                <a:cs typeface="Arial Unicode MS" panose="020B0604020202020204" pitchFamily="34" charset="-128"/>
              </a:rPr>
              <a:t>á</a:t>
            </a:r>
            <a:r>
              <a:rPr lang="es-MX" altLang="es-MX" sz="800" smtClean="0">
                <a:solidFill>
                  <a:schemeClr val="tx2"/>
                </a:solidFill>
                <a:ea typeface="Arial Unicode MS" panose="020B0604020202020204" pitchFamily="34" charset="-128"/>
                <a:cs typeface="Arial Unicode MS" panose="020B0604020202020204" pitchFamily="34" charset="-128"/>
              </a:rPr>
              <a:t>ginas 698-699.</a:t>
            </a:r>
            <a:endParaRPr lang="es-ES" altLang="es-MX" sz="800" smtClean="0">
              <a:ea typeface="ＭＳ Ｐゴシック" panose="020B0600070205080204" pitchFamily="34" charset="-128"/>
            </a:endParaRPr>
          </a:p>
        </p:txBody>
      </p:sp>
    </p:spTree>
    <p:extLst>
      <p:ext uri="{BB962C8B-B14F-4D97-AF65-F5344CB8AC3E}">
        <p14:creationId xmlns:p14="http://schemas.microsoft.com/office/powerpoint/2010/main" val="2783647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s-MX" altLang="es-MX" b="1" smtClean="0">
                <a:solidFill>
                  <a:schemeClr val="tx2"/>
                </a:solidFill>
                <a:ea typeface="Arial Unicode MS" panose="020B0604020202020204" pitchFamily="34" charset="-128"/>
                <a:cs typeface="Arial" panose="020B0604020202020204" pitchFamily="34" charset="0"/>
              </a:rPr>
              <a:t>ERROR EN LA COMPUTACIÓN DE LOS VOTOS. EL HECHO DE QUE DETERMINADOS RUBROS DEL ACTA DE ESCRUTINIO Y CÓMPUTO APAREZCAN EN BLANCO O ILEGIBLES, O EL NÚMERO CONSIGNADO EN UN APARTADO NO COINCIDA CON OTROS DE SIMILAR NATURALEZA, NO ES CAUSA SUFICIENTE PARA ANULAR LA VOTACIÓN. </a:t>
            </a:r>
          </a:p>
          <a:p>
            <a:pPr eaLnBrk="1" hangingPunct="1">
              <a:lnSpc>
                <a:spcPct val="90000"/>
              </a:lnSpc>
            </a:pPr>
            <a:r>
              <a:rPr lang="es-MX" altLang="es-MX" smtClean="0">
                <a:solidFill>
                  <a:schemeClr val="tx2"/>
                </a:solidFill>
                <a:ea typeface="Arial Unicode MS" panose="020B0604020202020204" pitchFamily="34" charset="-128"/>
                <a:cs typeface="Arial" panose="020B0604020202020204" pitchFamily="34" charset="0"/>
              </a:rPr>
              <a:t>Tesis S3ELJ 08/97. Compilación Oficial de Jurisprudencia y Tesis Relevantes 1997-2005, páginas 113-116.</a:t>
            </a:r>
          </a:p>
          <a:p>
            <a:pPr eaLnBrk="1" hangingPunct="1">
              <a:lnSpc>
                <a:spcPct val="90000"/>
              </a:lnSpc>
            </a:pPr>
            <a:r>
              <a:rPr lang="es-MX" altLang="es-MX" b="1" smtClean="0">
                <a:solidFill>
                  <a:schemeClr val="tx2"/>
                </a:solidFill>
                <a:ea typeface="Arial Unicode MS" panose="020B0604020202020204" pitchFamily="34" charset="-128"/>
                <a:cs typeface="Arial" panose="020B0604020202020204" pitchFamily="34" charset="0"/>
              </a:rPr>
              <a:t>ERROR GRAVE EN EL CÓMPUTO DE VOTOS. CUÁNDO ES DETERMINANTE PARA EL RESULTADO DE LA VOTACIÓN </a:t>
            </a:r>
            <a:r>
              <a:rPr lang="es-MX" altLang="es-MX" smtClean="0">
                <a:solidFill>
                  <a:schemeClr val="tx2"/>
                </a:solidFill>
                <a:ea typeface="Arial Unicode MS" panose="020B0604020202020204" pitchFamily="34" charset="-128"/>
                <a:cs typeface="Arial" panose="020B0604020202020204" pitchFamily="34" charset="0"/>
              </a:rPr>
              <a:t>(Legislación de Zacatecas y similares). </a:t>
            </a:r>
          </a:p>
          <a:p>
            <a:pPr eaLnBrk="1" hangingPunct="1">
              <a:lnSpc>
                <a:spcPct val="90000"/>
              </a:lnSpc>
            </a:pPr>
            <a:r>
              <a:rPr lang="es-MX" altLang="es-MX" smtClean="0">
                <a:solidFill>
                  <a:schemeClr val="tx2"/>
                </a:solidFill>
                <a:ea typeface="Arial Unicode MS" panose="020B0604020202020204" pitchFamily="34" charset="-128"/>
                <a:cs typeface="Arial" panose="020B0604020202020204" pitchFamily="34" charset="0"/>
              </a:rPr>
              <a:t>Tesis S3ELJ 10/2001. Compilación Oficial de Jurisprudencia y Tesis Relevantes 1997-2005, página 116.</a:t>
            </a:r>
          </a:p>
          <a:p>
            <a:pPr eaLnBrk="1" hangingPunct="1">
              <a:lnSpc>
                <a:spcPct val="90000"/>
              </a:lnSpc>
            </a:pPr>
            <a:r>
              <a:rPr lang="es-MX" altLang="es-MX" b="1" smtClean="0">
                <a:solidFill>
                  <a:schemeClr val="tx2"/>
                </a:solidFill>
                <a:ea typeface="Arial Unicode MS" panose="020B0604020202020204" pitchFamily="34" charset="-128"/>
                <a:cs typeface="Arial" panose="020B0604020202020204" pitchFamily="34" charset="0"/>
              </a:rPr>
              <a:t>ACTA DE ESCRUTINIO Y CÓMPUTO. SU VALOR PROBATORIO DISMINUYE EN PROPORCIÓN A LA IMPORTANCIA DE LOS DATOS DISCORDANTES O FALTANTES. </a:t>
            </a:r>
          </a:p>
          <a:p>
            <a:pPr eaLnBrk="1" hangingPunct="1">
              <a:lnSpc>
                <a:spcPct val="90000"/>
              </a:lnSpc>
            </a:pPr>
            <a:r>
              <a:rPr lang="es-MX" altLang="es-MX" smtClean="0">
                <a:solidFill>
                  <a:schemeClr val="tx2"/>
                </a:solidFill>
                <a:ea typeface="Arial Unicode MS" panose="020B0604020202020204" pitchFamily="34" charset="-128"/>
                <a:cs typeface="Arial" panose="020B0604020202020204" pitchFamily="34" charset="0"/>
              </a:rPr>
              <a:t>Tesis S3ELJ 16/2002. Compilación Oficial de Jurisprudencia y Tesis Relevantes 1997-2005, páginas 11-13 </a:t>
            </a:r>
          </a:p>
          <a:p>
            <a:pPr eaLnBrk="1" hangingPunct="1">
              <a:lnSpc>
                <a:spcPct val="90000"/>
              </a:lnSpc>
            </a:pPr>
            <a:r>
              <a:rPr lang="es-MX" altLang="es-MX" b="1" smtClean="0">
                <a:solidFill>
                  <a:schemeClr val="tx2"/>
                </a:solidFill>
                <a:ea typeface="Arial Unicode MS" panose="020B0604020202020204" pitchFamily="34" charset="-128"/>
                <a:cs typeface="Arial" panose="020B0604020202020204" pitchFamily="34" charset="0"/>
              </a:rPr>
              <a:t>PROCEDIMIENTO DE ESCRUTINIO Y CÓMPUTO. SUS FORMALIDADES DOTAN DE CERTEZA AL RESULTADO DE LA VOTACIÓN. </a:t>
            </a:r>
          </a:p>
          <a:p>
            <a:pPr eaLnBrk="1" hangingPunct="1">
              <a:lnSpc>
                <a:spcPct val="90000"/>
              </a:lnSpc>
            </a:pPr>
            <a:r>
              <a:rPr lang="es-MX" altLang="es-MX" smtClean="0">
                <a:solidFill>
                  <a:schemeClr val="tx2"/>
                </a:solidFill>
                <a:ea typeface="Arial Unicode MS" panose="020B0604020202020204" pitchFamily="34" charset="-128"/>
                <a:cs typeface="Arial" panose="020B0604020202020204" pitchFamily="34" charset="0"/>
              </a:rPr>
              <a:t>Tesis S3ELJ 44/2002. Compilación Oficial de Jurisprudencia y Tesis Relevantes 1997-2005, páginas 246-247. </a:t>
            </a:r>
            <a:endParaRPr lang="es-ES" altLang="es-MX" smtClean="0">
              <a:ea typeface="Arial Unicode MS" panose="020B0604020202020204" pitchFamily="34" charset="-128"/>
              <a:cs typeface="Arial" panose="020B0604020202020204" pitchFamily="34" charset="0"/>
            </a:endParaRPr>
          </a:p>
        </p:txBody>
      </p:sp>
    </p:spTree>
    <p:extLst>
      <p:ext uri="{BB962C8B-B14F-4D97-AF65-F5344CB8AC3E}">
        <p14:creationId xmlns:p14="http://schemas.microsoft.com/office/powerpoint/2010/main" val="1489036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1 Marcador de imagen de diapositiva"/>
          <p:cNvSpPr>
            <a:spLocks noGrp="1" noRot="1" noChangeAspect="1" noTextEdit="1"/>
          </p:cNvSpPr>
          <p:nvPr>
            <p:ph type="sldImg"/>
          </p:nvPr>
        </p:nvSpPr>
        <p:spPr>
          <a:ln/>
        </p:spPr>
      </p:sp>
      <p:sp>
        <p:nvSpPr>
          <p:cNvPr id="1208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smtClean="0">
              <a:ea typeface="ＭＳ Ｐゴシック" panose="020B0600070205080204" pitchFamily="34" charset="-128"/>
            </a:endParaRPr>
          </a:p>
        </p:txBody>
      </p:sp>
      <p:sp>
        <p:nvSpPr>
          <p:cNvPr id="12083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AC450E2-6816-47D1-BB6F-44FBF443F7E0}" type="slidenum">
              <a:rPr lang="es-ES" altLang="es-MX" smtClean="0">
                <a:latin typeface="Arial" panose="020B0604020202020204" pitchFamily="34" charset="0"/>
              </a:rPr>
              <a:pPr>
                <a:spcBef>
                  <a:spcPct val="0"/>
                </a:spcBef>
              </a:pPr>
              <a:t>96</a:t>
            </a:fld>
            <a:endParaRPr lang="es-ES" altLang="es-MX" smtClean="0">
              <a:latin typeface="Arial" panose="020B0604020202020204" pitchFamily="34" charset="0"/>
            </a:endParaRPr>
          </a:p>
        </p:txBody>
      </p:sp>
    </p:spTree>
    <p:extLst>
      <p:ext uri="{BB962C8B-B14F-4D97-AF65-F5344CB8AC3E}">
        <p14:creationId xmlns:p14="http://schemas.microsoft.com/office/powerpoint/2010/main" val="2450777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Marcador de imagen de diapositiva"/>
          <p:cNvSpPr>
            <a:spLocks noGrp="1" noRot="1" noChangeAspect="1" noTextEdit="1"/>
          </p:cNvSpPr>
          <p:nvPr>
            <p:ph type="sldImg"/>
          </p:nvPr>
        </p:nvSpPr>
        <p:spPr>
          <a:ln/>
        </p:spPr>
      </p:sp>
      <p:sp>
        <p:nvSpPr>
          <p:cNvPr id="3" name="2 Marcador de notas"/>
          <p:cNvSpPr>
            <a:spLocks noGrp="1"/>
          </p:cNvSpPr>
          <p:nvPr>
            <p:ph type="body" idx="1"/>
          </p:nvPr>
        </p:nvSpPr>
        <p:spPr/>
        <p:txBody>
          <a:bodyPr rtlCol="0">
            <a:normAutofit/>
          </a:bodyPr>
          <a:lstStyle/>
          <a:p>
            <a:pPr defTabSz="924458" eaLnBrk="1" hangingPunct="1">
              <a:defRPr/>
            </a:pPr>
            <a:endParaRPr lang="es-MX" dirty="0" smtClean="0">
              <a:latin typeface="+mn-lt"/>
              <a:ea typeface="+mn-ea"/>
              <a:cs typeface="+mn-cs"/>
            </a:endParaRPr>
          </a:p>
        </p:txBody>
      </p:sp>
      <p:sp>
        <p:nvSpPr>
          <p:cNvPr id="17412" name="3 Marcador de número de diapositiva"/>
          <p:cNvSpPr txBox="1">
            <a:spLocks noGrp="1"/>
          </p:cNvSpPr>
          <p:nvPr/>
        </p:nvSpPr>
        <p:spPr bwMode="auto">
          <a:xfrm>
            <a:off x="3897313" y="8829675"/>
            <a:ext cx="2982912"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nchor="b"/>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75AA675D-1096-44EE-8710-EE889B9F48AD}" type="slidenum">
              <a:rPr lang="es-MX" altLang="es-MX"/>
              <a:pPr algn="r" eaLnBrk="1" hangingPunct="1">
                <a:spcBef>
                  <a:spcPct val="0"/>
                </a:spcBef>
              </a:pPr>
              <a:t>12</a:t>
            </a:fld>
            <a:endParaRPr lang="es-MX" altLang="es-MX"/>
          </a:p>
        </p:txBody>
      </p:sp>
    </p:spTree>
    <p:extLst>
      <p:ext uri="{BB962C8B-B14F-4D97-AF65-F5344CB8AC3E}">
        <p14:creationId xmlns:p14="http://schemas.microsoft.com/office/powerpoint/2010/main" val="2081892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A3B16A40-8E90-47B7-8E59-B1E109DDF274}" type="slidenum">
              <a:rPr lang="es-ES_tradnl" altLang="es-MX">
                <a:latin typeface="Arial" panose="020B0604020202020204" pitchFamily="34" charset="0"/>
                <a:cs typeface="Arial" panose="020B0604020202020204" pitchFamily="34" charset="0"/>
              </a:rPr>
              <a:pPr algn="r" eaLnBrk="1" hangingPunct="1">
                <a:spcBef>
                  <a:spcPct val="0"/>
                </a:spcBef>
              </a:pPr>
              <a:t>109</a:t>
            </a:fld>
            <a:endParaRPr lang="es-ES_tradnl" altLang="es-MX">
              <a:latin typeface="Arial" panose="020B0604020202020204" pitchFamily="34" charset="0"/>
              <a:cs typeface="Arial" panose="020B0604020202020204" pitchFamily="34"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endParaRPr lang="es-MX" altLang="es-MX" smtClean="0">
              <a:ea typeface="ＭＳ Ｐゴシック" panose="020B0600070205080204" pitchFamily="34" charset="-128"/>
            </a:endParaRPr>
          </a:p>
        </p:txBody>
      </p:sp>
    </p:spTree>
    <p:extLst>
      <p:ext uri="{BB962C8B-B14F-4D97-AF65-F5344CB8AC3E}">
        <p14:creationId xmlns:p14="http://schemas.microsoft.com/office/powerpoint/2010/main" val="718043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3C05A5B9-E716-44F2-81E3-777A1143912A}" type="slidenum">
              <a:rPr lang="es-ES_tradnl" altLang="es-MX">
                <a:latin typeface="Arial" panose="020B0604020202020204" pitchFamily="34" charset="0"/>
                <a:cs typeface="Arial" panose="020B0604020202020204" pitchFamily="34" charset="0"/>
              </a:rPr>
              <a:pPr algn="r" eaLnBrk="1" hangingPunct="1">
                <a:spcBef>
                  <a:spcPct val="0"/>
                </a:spcBef>
              </a:pPr>
              <a:t>111</a:t>
            </a:fld>
            <a:endParaRPr lang="es-ES_tradnl" altLang="es-MX">
              <a:latin typeface="Arial" panose="020B0604020202020204" pitchFamily="34" charset="0"/>
              <a:cs typeface="Arial" panose="020B0604020202020204" pitchFamily="34"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endParaRPr lang="es-MX" altLang="es-MX" smtClean="0">
              <a:ea typeface="ＭＳ Ｐゴシック" panose="020B0600070205080204" pitchFamily="34" charset="-128"/>
            </a:endParaRPr>
          </a:p>
        </p:txBody>
      </p:sp>
    </p:spTree>
    <p:extLst>
      <p:ext uri="{BB962C8B-B14F-4D97-AF65-F5344CB8AC3E}">
        <p14:creationId xmlns:p14="http://schemas.microsoft.com/office/powerpoint/2010/main" val="1115703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lnSpc>
                <a:spcPct val="90000"/>
              </a:lnSpc>
            </a:pPr>
            <a:r>
              <a:rPr lang="es-MX" altLang="es-MX" sz="900" smtClean="0">
                <a:ea typeface="ＭＳ Ｐゴシック" panose="020B0600070205080204" pitchFamily="34" charset="-128"/>
              </a:rPr>
              <a:t>VIOLENCIA FÍSICA O PRESIÓN SOBRE LOS FUNCIONARIOS DE LA MESA DIRECTIVA O DE LOS ELECTORES, COMO CAUSAL DE NULIDAD DE VOTACIÓN RECIBIDA EN CASILLA (Legislación de Jalisco y similares). </a:t>
            </a:r>
          </a:p>
          <a:p>
            <a:pPr defTabSz="914400" eaLnBrk="1" hangingPunct="1">
              <a:lnSpc>
                <a:spcPct val="90000"/>
              </a:lnSpc>
            </a:pPr>
            <a:r>
              <a:rPr lang="es-MX" altLang="es-MX" sz="900" smtClean="0">
                <a:ea typeface="ＭＳ Ｐゴシック" panose="020B0600070205080204" pitchFamily="34" charset="-128"/>
              </a:rPr>
              <a:t>Tesis S3ELJ 53/2002 </a:t>
            </a:r>
            <a:r>
              <a:rPr lang="es-MX" altLang="es-MX" sz="900" i="1" smtClean="0">
                <a:ea typeface="ＭＳ Ｐゴシック" panose="020B0600070205080204" pitchFamily="34" charset="-128"/>
              </a:rPr>
              <a:t>. Compilación Oficial de Jurisprudencia y Tesis Relevantes 1997-2005, </a:t>
            </a:r>
            <a:r>
              <a:rPr lang="es-MX" altLang="es-MX" sz="900" smtClean="0">
                <a:ea typeface="ＭＳ Ｐゴシック" panose="020B0600070205080204" pitchFamily="34" charset="-128"/>
              </a:rPr>
              <a:t>página 312.</a:t>
            </a:r>
            <a:r>
              <a:rPr lang="es-MX" altLang="es-MX" sz="900" b="1" smtClean="0">
                <a:ea typeface="ＭＳ Ｐゴシック" panose="020B0600070205080204" pitchFamily="34" charset="-128"/>
              </a:rPr>
              <a:t> </a:t>
            </a:r>
          </a:p>
          <a:p>
            <a:pPr defTabSz="914400" eaLnBrk="1" hangingPunct="1">
              <a:lnSpc>
                <a:spcPct val="90000"/>
              </a:lnSpc>
            </a:pPr>
            <a:r>
              <a:rPr lang="es-MX" altLang="es-MX" sz="900" b="1" smtClean="0">
                <a:ea typeface="ＭＳ Ｐゴシック" panose="020B0600070205080204" pitchFamily="34" charset="-128"/>
              </a:rPr>
              <a:t>VIOLENCIA FÍSICA O PRESIÓN SOBRE LOS MIEMBROS DE LA MESA DIRECTIVA DE CASILLA O LOS ELECTORES COMO CAUSAL DE NULIDAD. CONCEPTO DE. </a:t>
            </a:r>
            <a:r>
              <a:rPr lang="es-MX" altLang="es-MX" sz="900" smtClean="0">
                <a:ea typeface="ＭＳ Ｐゴシック" panose="020B0600070205080204" pitchFamily="34" charset="-128"/>
              </a:rPr>
              <a:t>(Legislación de Guerrero y similares). </a:t>
            </a:r>
          </a:p>
          <a:p>
            <a:pPr defTabSz="914400" eaLnBrk="1" hangingPunct="1">
              <a:lnSpc>
                <a:spcPct val="90000"/>
              </a:lnSpc>
            </a:pPr>
            <a:r>
              <a:rPr lang="es-MX" altLang="es-MX" sz="900" smtClean="0">
                <a:ea typeface="ＭＳ Ｐゴシック" panose="020B0600070205080204" pitchFamily="34" charset="-128"/>
              </a:rPr>
              <a:t>Tesis S3ELJD 01/2000. </a:t>
            </a:r>
            <a:r>
              <a:rPr lang="es-MX" altLang="es-MX" sz="900" i="1" smtClean="0">
                <a:ea typeface="ＭＳ Ｐゴシック" panose="020B0600070205080204" pitchFamily="34" charset="-128"/>
              </a:rPr>
              <a:t>Compilación Oficial de Jurisprudencia y Tesis Relevantes 1997-2005, </a:t>
            </a:r>
            <a:r>
              <a:rPr lang="es-MX" altLang="es-MX" sz="900" smtClean="0">
                <a:ea typeface="ＭＳ Ｐゴシック" panose="020B0600070205080204" pitchFamily="34" charset="-128"/>
              </a:rPr>
              <a:t>páginas 312-313 </a:t>
            </a:r>
          </a:p>
          <a:p>
            <a:pPr defTabSz="914400" eaLnBrk="1" hangingPunct="1">
              <a:lnSpc>
                <a:spcPct val="90000"/>
              </a:lnSpc>
            </a:pPr>
            <a:r>
              <a:rPr lang="es-MX" altLang="es-MX" sz="900" b="1" smtClean="0">
                <a:ea typeface="ＭＳ Ｐゴシック" panose="020B0600070205080204" pitchFamily="34" charset="-128"/>
              </a:rPr>
              <a:t>AUTORIDADES DE MANDO SUPERIOR. SU PRESENCIA EN LA CASILLA COMO FUNCIONARIO O REPRESENTANTE GENERA PRESUNCIÓN DE PRESIÓN SOBRE LOS ELECTORES </a:t>
            </a:r>
            <a:r>
              <a:rPr lang="es-MX" altLang="es-MX" sz="900" smtClean="0">
                <a:ea typeface="ＭＳ Ｐゴシック" panose="020B0600070205080204" pitchFamily="34" charset="-128"/>
              </a:rPr>
              <a:t>(Legislación de Colima y similares). </a:t>
            </a:r>
          </a:p>
          <a:p>
            <a:pPr defTabSz="914400" eaLnBrk="1" hangingPunct="1">
              <a:lnSpc>
                <a:spcPct val="90000"/>
              </a:lnSpc>
            </a:pPr>
            <a:r>
              <a:rPr lang="es-MX" altLang="es-MX" sz="900" smtClean="0">
                <a:ea typeface="ＭＳ Ｐゴシック" panose="020B0600070205080204" pitchFamily="34" charset="-128"/>
              </a:rPr>
              <a:t>Tesis S3ELJ 03/2004. </a:t>
            </a:r>
            <a:r>
              <a:rPr lang="es-MX" altLang="es-MX" sz="900" i="1" smtClean="0">
                <a:ea typeface="ＭＳ Ｐゴシック" panose="020B0600070205080204" pitchFamily="34" charset="-128"/>
              </a:rPr>
              <a:t>Compilación Oficial de Jurisprudencia y Tesis Relevantes 1997-2005 </a:t>
            </a:r>
            <a:r>
              <a:rPr lang="es-MX" altLang="es-MX" sz="900" smtClean="0">
                <a:ea typeface="ＭＳ Ｐゴシック" panose="020B0600070205080204" pitchFamily="34" charset="-128"/>
              </a:rPr>
              <a:t>, páginas 34-36 </a:t>
            </a:r>
          </a:p>
          <a:p>
            <a:pPr defTabSz="914400" eaLnBrk="1" hangingPunct="1">
              <a:lnSpc>
                <a:spcPct val="90000"/>
              </a:lnSpc>
            </a:pPr>
            <a:r>
              <a:rPr lang="es-MX" altLang="es-MX" sz="900" b="1" smtClean="0">
                <a:ea typeface="ＭＳ Ｐゴシック" panose="020B0600070205080204" pitchFamily="34" charset="-128"/>
              </a:rPr>
              <a:t>PRESIÓN SOBRE EL ELECTORADO. LA INTERRUPCIÓN DE LA RECEPCIÓN DE LA VOTACIÓN SIN CAUSA JUSTIFICADA PODRÍA EQUIVALER </a:t>
            </a:r>
            <a:r>
              <a:rPr lang="es-MX" altLang="es-MX" sz="900" smtClean="0">
                <a:ea typeface="ＭＳ Ｐゴシック" panose="020B0600070205080204" pitchFamily="34" charset="-128"/>
              </a:rPr>
              <a:t>(LEGISLACIÓN DE QUERÉTARO). </a:t>
            </a:r>
          </a:p>
          <a:p>
            <a:pPr defTabSz="914400" eaLnBrk="1" hangingPunct="1">
              <a:lnSpc>
                <a:spcPct val="90000"/>
              </a:lnSpc>
            </a:pPr>
            <a:r>
              <a:rPr lang="es-MX" altLang="es-MX" sz="900" smtClean="0">
                <a:ea typeface="ＭＳ Ｐゴシック" panose="020B0600070205080204" pitchFamily="34" charset="-128"/>
              </a:rPr>
              <a:t>Tesis S3EL 016/97. </a:t>
            </a:r>
            <a:r>
              <a:rPr lang="es-MX" altLang="es-MX" sz="900" i="1" smtClean="0">
                <a:ea typeface="ＭＳ Ｐゴシック" panose="020B0600070205080204" pitchFamily="34" charset="-128"/>
              </a:rPr>
              <a:t>Compilación Oficial de Jurisprudencia y Tesis Relevantes 1997-2005, </a:t>
            </a:r>
            <a:r>
              <a:rPr lang="es-MX" altLang="es-MX" sz="900" smtClean="0">
                <a:ea typeface="ＭＳ Ｐゴシック" panose="020B0600070205080204" pitchFamily="34" charset="-128"/>
              </a:rPr>
              <a:t>página 789. </a:t>
            </a:r>
          </a:p>
          <a:p>
            <a:pPr defTabSz="914400" eaLnBrk="1" hangingPunct="1">
              <a:lnSpc>
                <a:spcPct val="90000"/>
              </a:lnSpc>
            </a:pPr>
            <a:r>
              <a:rPr lang="es-MX" altLang="es-MX" sz="900" b="1" smtClean="0">
                <a:ea typeface="ＭＳ Ｐゴシック" panose="020B0600070205080204" pitchFamily="34" charset="-128"/>
              </a:rPr>
              <a:t>PRESIÓN SOBRE LOS ELECTORES. HIPÓTESIS EN LA QUE SE CONSIDERA QUE ES DETERMINANTE PARA EL RESULTADO DE LA VOTACIÓN RECIBIDA EN CASILLA</a:t>
            </a:r>
            <a:r>
              <a:rPr lang="es-MX" altLang="es-MX" sz="900" smtClean="0">
                <a:ea typeface="ＭＳ Ｐゴシック" panose="020B0600070205080204" pitchFamily="34" charset="-128"/>
              </a:rPr>
              <a:t> (Legislación de Hidalgo y similares). </a:t>
            </a:r>
          </a:p>
          <a:p>
            <a:pPr defTabSz="914400" eaLnBrk="1" hangingPunct="1">
              <a:lnSpc>
                <a:spcPct val="90000"/>
              </a:lnSpc>
            </a:pPr>
            <a:r>
              <a:rPr lang="es-MX" altLang="es-MX" sz="900" smtClean="0">
                <a:ea typeface="ＭＳ Ｐゴシック" panose="020B0600070205080204" pitchFamily="34" charset="-128"/>
              </a:rPr>
              <a:t>Tesis S3EL 113/2002. </a:t>
            </a:r>
            <a:r>
              <a:rPr lang="es-MX" altLang="es-MX" sz="900" i="1" smtClean="0">
                <a:ea typeface="ＭＳ Ｐゴシック" panose="020B0600070205080204" pitchFamily="34" charset="-128"/>
              </a:rPr>
              <a:t>Compilación Oficial de Jurisprudencia y Tesis Relevantes 1997-2005, </a:t>
            </a:r>
            <a:r>
              <a:rPr lang="es-MX" altLang="es-MX" sz="900" smtClean="0">
                <a:ea typeface="ＭＳ Ｐゴシック" panose="020B0600070205080204" pitchFamily="34" charset="-128"/>
              </a:rPr>
              <a:t>página 790. </a:t>
            </a:r>
          </a:p>
          <a:p>
            <a:pPr defTabSz="914400" eaLnBrk="1" hangingPunct="1">
              <a:lnSpc>
                <a:spcPct val="90000"/>
              </a:lnSpc>
            </a:pPr>
            <a:r>
              <a:rPr lang="es-MX" altLang="es-MX" sz="900" b="1" smtClean="0">
                <a:ea typeface="ＭＳ Ｐゴシック" panose="020B0600070205080204" pitchFamily="34" charset="-128"/>
              </a:rPr>
              <a:t>PROPAGANDA ELECTORAL. PARA QUE CONSTITUYA UN ACTO DE PRESIÓN EN EL ELECTORADO, DEBE DEMOSTRARSE QUE FUE COLOCADA DURANTE EL PERÍODO PROHIBIDO POR LA LEY</a:t>
            </a:r>
            <a:r>
              <a:rPr lang="es-MX" altLang="es-MX" sz="900" smtClean="0">
                <a:ea typeface="ＭＳ Ｐゴシック" panose="020B0600070205080204" pitchFamily="34" charset="-128"/>
              </a:rPr>
              <a:t> (Legislación de Colima). </a:t>
            </a:r>
          </a:p>
          <a:p>
            <a:pPr defTabSz="914400" eaLnBrk="1" hangingPunct="1">
              <a:lnSpc>
                <a:spcPct val="90000"/>
              </a:lnSpc>
            </a:pPr>
            <a:r>
              <a:rPr lang="es-MX" altLang="es-MX" sz="900" smtClean="0">
                <a:ea typeface="ＭＳ Ｐゴシック" panose="020B0600070205080204" pitchFamily="34" charset="-128"/>
              </a:rPr>
              <a:t>Tesis S3EL 038/2001 </a:t>
            </a:r>
            <a:r>
              <a:rPr lang="es-MX" altLang="es-MX" sz="900" i="1" smtClean="0">
                <a:ea typeface="ＭＳ Ｐゴシック" panose="020B0600070205080204" pitchFamily="34" charset="-128"/>
              </a:rPr>
              <a:t>. Compilación Oficial de Jurisprudencia y Tesis Relevantes 1997-2005, </a:t>
            </a:r>
            <a:r>
              <a:rPr lang="es-MX" altLang="es-MX" sz="900" smtClean="0">
                <a:ea typeface="ＭＳ Ｐゴシック" panose="020B0600070205080204" pitchFamily="34" charset="-128"/>
              </a:rPr>
              <a:t>páginas 819-820.</a:t>
            </a:r>
            <a:endParaRPr lang="es-ES" altLang="es-MX" sz="900" smtClean="0">
              <a:ea typeface="ＭＳ Ｐゴシック" panose="020B0600070205080204" pitchFamily="34" charset="-128"/>
            </a:endParaRPr>
          </a:p>
        </p:txBody>
      </p:sp>
    </p:spTree>
    <p:extLst>
      <p:ext uri="{BB962C8B-B14F-4D97-AF65-F5344CB8AC3E}">
        <p14:creationId xmlns:p14="http://schemas.microsoft.com/office/powerpoint/2010/main" val="7179147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1 Marcador de imagen de diapositiva"/>
          <p:cNvSpPr>
            <a:spLocks noGrp="1" noRot="1" noChangeAspect="1" noTextEdit="1"/>
          </p:cNvSpPr>
          <p:nvPr>
            <p:ph type="sldImg"/>
          </p:nvPr>
        </p:nvSpPr>
        <p:spPr>
          <a:ln/>
        </p:spPr>
      </p:sp>
      <p:sp>
        <p:nvSpPr>
          <p:cNvPr id="15974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endParaRPr lang="es-MX" altLang="es-MX" smtClean="0">
              <a:ea typeface="ＭＳ Ｐゴシック" panose="020B0600070205080204" pitchFamily="34" charset="-128"/>
            </a:endParaRPr>
          </a:p>
        </p:txBody>
      </p:sp>
      <p:sp>
        <p:nvSpPr>
          <p:cNvPr id="159748"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0DC86503-B0FC-4753-8CD0-B3333CFC1CBF}" type="slidenum">
              <a:rPr lang="es-ES" altLang="es-MX"/>
              <a:pPr algn="r" eaLnBrk="1" hangingPunct="1">
                <a:spcBef>
                  <a:spcPct val="0"/>
                </a:spcBef>
              </a:pPr>
              <a:t>130</a:t>
            </a:fld>
            <a:endParaRPr lang="es-ES" altLang="es-MX"/>
          </a:p>
        </p:txBody>
      </p:sp>
    </p:spTree>
    <p:extLst>
      <p:ext uri="{BB962C8B-B14F-4D97-AF65-F5344CB8AC3E}">
        <p14:creationId xmlns:p14="http://schemas.microsoft.com/office/powerpoint/2010/main" val="17640282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defTabSz="914400" eaLnBrk="1" hangingPunct="1"/>
            <a:r>
              <a:rPr lang="es-MX" altLang="es-MX" smtClean="0">
                <a:ea typeface="ＭＳ Ｐゴシック" panose="020B0600070205080204" pitchFamily="34" charset="-128"/>
              </a:rPr>
              <a:t>NULIDAD DE VOTACIÓN RECIBIDA EN CASILLA. DIFERENCIA ENTRE LAS CAUSALES ESPECÍFICAS Y LA GENÉRICA.</a:t>
            </a:r>
          </a:p>
          <a:p>
            <a:pPr defTabSz="914400" eaLnBrk="1" hangingPunct="1"/>
            <a:r>
              <a:rPr lang="es-MX" altLang="es-MX" sz="1000" smtClean="0">
                <a:ea typeface="ＭＳ Ｐゴシック" panose="020B0600070205080204" pitchFamily="34" charset="-128"/>
              </a:rPr>
              <a:t>TESIS S3ELJ 40/2002. 	Compilación Oficial de Jurisprudencia y Tesis Relevantes 1997-2005, páginas 205-206.</a:t>
            </a:r>
          </a:p>
          <a:p>
            <a:pPr defTabSz="914400" eaLnBrk="1" hangingPunct="1"/>
            <a:r>
              <a:rPr lang="es-MX" altLang="es-MX" smtClean="0">
                <a:solidFill>
                  <a:srgbClr val="000000"/>
                </a:solidFill>
                <a:ea typeface="MS Mincho" panose="02020609040205080304" pitchFamily="49" charset="-128"/>
              </a:rPr>
              <a:t>NULIDAD DE LA VOTACIÓN RECIBIDA EN CASILLA. ELEMENTOS PARA LA ACTUALIZACIÓN DE LA CAUSA GENÉRICA (Legislación del Estado de México y similares).</a:t>
            </a:r>
          </a:p>
          <a:p>
            <a:pPr defTabSz="914400" eaLnBrk="1" hangingPunct="1"/>
            <a:r>
              <a:rPr lang="es-MX" altLang="es-MX" smtClean="0">
                <a:solidFill>
                  <a:srgbClr val="000000"/>
                </a:solidFill>
                <a:ea typeface="Arial Unicode MS" panose="020B0604020202020204" pitchFamily="34" charset="-128"/>
                <a:cs typeface="Arial Unicode MS" panose="020B0604020202020204" pitchFamily="34" charset="-128"/>
              </a:rPr>
              <a:t>Sala Superior, tesis S3EL 032/2004. </a:t>
            </a:r>
            <a:r>
              <a:rPr lang="es-MX" altLang="es-MX" i="1" smtClean="0">
                <a:solidFill>
                  <a:srgbClr val="000000"/>
                </a:solidFill>
                <a:ea typeface="MS Mincho" panose="02020609040205080304" pitchFamily="49" charset="-128"/>
              </a:rPr>
              <a:t>Compilación Oficial de Jurisprudencia y Tesis Relevantes 1997-2005, </a:t>
            </a:r>
            <a:r>
              <a:rPr lang="es-MX" altLang="es-MX" smtClean="0">
                <a:solidFill>
                  <a:srgbClr val="000000"/>
                </a:solidFill>
                <a:ea typeface="MS Mincho" panose="02020609040205080304" pitchFamily="49" charset="-128"/>
              </a:rPr>
              <a:t>páginas 730-731.</a:t>
            </a:r>
            <a:r>
              <a:rPr lang="es-ES" altLang="es-MX" smtClean="0">
                <a:solidFill>
                  <a:srgbClr val="000000"/>
                </a:solidFill>
                <a:ea typeface="MS Mincho" panose="02020609040205080304" pitchFamily="49" charset="-128"/>
              </a:rPr>
              <a:t> </a:t>
            </a:r>
          </a:p>
          <a:p>
            <a:pPr defTabSz="914400" eaLnBrk="1" hangingPunct="1"/>
            <a:r>
              <a:rPr lang="es-MX" altLang="es-MX" smtClean="0">
                <a:ea typeface="ＭＳ Ｐゴシック" panose="020B0600070205080204" pitchFamily="34" charset="-128"/>
              </a:rPr>
              <a:t>BOLETAS CON TALÓN DE FOLIO ADHERIDO. NO CONSTITUYEN, POR SÍ MISMAS, UNA IRREGULARIDAD GRAVE QUE ACTUALICE LA NULIDAD DE LA VOTACIÓN RECIBIDA EN CASILLAS.</a:t>
            </a:r>
          </a:p>
          <a:p>
            <a:pPr defTabSz="914400" eaLnBrk="1" hangingPunct="1"/>
            <a:r>
              <a:rPr lang="es-MX" altLang="es-MX" smtClean="0">
                <a:solidFill>
                  <a:srgbClr val="000000"/>
                </a:solidFill>
                <a:ea typeface="ＭＳ Ｐゴシック" panose="020B0600070205080204" pitchFamily="34" charset="-128"/>
              </a:rPr>
              <a:t>Sala Superior, tesis S3EL 023/97. </a:t>
            </a:r>
            <a:r>
              <a:rPr lang="es-MX" altLang="es-MX" i="1" smtClean="0">
                <a:solidFill>
                  <a:srgbClr val="000000"/>
                </a:solidFill>
                <a:ea typeface="MS Mincho" panose="02020609040205080304" pitchFamily="49" charset="-128"/>
              </a:rPr>
              <a:t>Compilación Oficial de Jurisprudencia y Tesis Relevantes 1997-2005, </a:t>
            </a:r>
            <a:r>
              <a:rPr lang="es-MX" altLang="es-MX" smtClean="0">
                <a:solidFill>
                  <a:srgbClr val="000000"/>
                </a:solidFill>
                <a:ea typeface="MS Mincho" panose="02020609040205080304" pitchFamily="49" charset="-128"/>
              </a:rPr>
              <a:t>páginas 370-371.</a:t>
            </a:r>
          </a:p>
          <a:p>
            <a:pPr defTabSz="914400" eaLnBrk="1" hangingPunct="1"/>
            <a:r>
              <a:rPr lang="es-MX" altLang="es-MX" smtClean="0">
                <a:solidFill>
                  <a:srgbClr val="000000"/>
                </a:solidFill>
                <a:ea typeface="MS Mincho" panose="02020609040205080304" pitchFamily="49" charset="-128"/>
                <a:cs typeface="Arial" panose="020B0604020202020204" pitchFamily="34" charset="0"/>
              </a:rPr>
              <a:t>FIRMA EN LAS COPIAS DE LAS ACTAS DE CASILLA ENTREGADAS A LOS REPRESENTANTES DE LOS PARTIDOS. LA FALTA DE DICHO REQUISITO NO DEBE CONSIDERARSE COMO UNA IRREGULARIDAD GRAVE (Legislación de Nuevo León).</a:t>
            </a:r>
          </a:p>
          <a:p>
            <a:pPr defTabSz="914400" eaLnBrk="1" hangingPunct="1"/>
            <a:r>
              <a:rPr lang="es-MX" altLang="es-MX" smtClean="0">
                <a:solidFill>
                  <a:srgbClr val="000000"/>
                </a:solidFill>
                <a:ea typeface="MS Mincho" panose="02020609040205080304" pitchFamily="49" charset="-128"/>
              </a:rPr>
              <a:t>Sala Superior, tesis S3EL 037/98. </a:t>
            </a:r>
            <a:r>
              <a:rPr lang="es-MX" altLang="es-MX" i="1" smtClean="0">
                <a:solidFill>
                  <a:srgbClr val="000000"/>
                </a:solidFill>
                <a:ea typeface="MS Mincho" panose="02020609040205080304" pitchFamily="49" charset="-128"/>
              </a:rPr>
              <a:t>Compilación Oficial de Jurisprudencia y Tesis Relevantes 1997-2005, </a:t>
            </a:r>
            <a:r>
              <a:rPr lang="es-MX" altLang="es-MX" smtClean="0">
                <a:solidFill>
                  <a:srgbClr val="000000"/>
                </a:solidFill>
                <a:ea typeface="MS Mincho" panose="02020609040205080304" pitchFamily="49" charset="-128"/>
              </a:rPr>
              <a:t>páginas 586-587.</a:t>
            </a:r>
          </a:p>
          <a:p>
            <a:pPr defTabSz="914400" eaLnBrk="1" hangingPunct="1"/>
            <a:endParaRPr lang="es-ES" altLang="es-MX" sz="1000" smtClean="0">
              <a:ea typeface="ＭＳ Ｐゴシック" panose="020B0600070205080204" pitchFamily="34" charset="-128"/>
            </a:endParaRPr>
          </a:p>
        </p:txBody>
      </p:sp>
    </p:spTree>
    <p:extLst>
      <p:ext uri="{BB962C8B-B14F-4D97-AF65-F5344CB8AC3E}">
        <p14:creationId xmlns:p14="http://schemas.microsoft.com/office/powerpoint/2010/main" val="6926426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ln/>
        </p:spPr>
        <p:txBody>
          <a:bodyPr rtlCol="0">
            <a:normAutofit/>
          </a:bodyPr>
          <a:lstStyle/>
          <a:p>
            <a:pPr defTabSz="914400" eaLnBrk="1" hangingPunct="1">
              <a:defRPr/>
            </a:pPr>
            <a:r>
              <a:rPr lang="es-ES" dirty="0" smtClean="0">
                <a:effectLst>
                  <a:outerShdw blurRad="38100" dist="38100" dir="2700000" algn="tl">
                    <a:srgbClr val="C0C0C0"/>
                  </a:outerShdw>
                </a:effectLst>
                <a:latin typeface="Agency FB" pitchFamily="34" charset="0"/>
                <a:ea typeface="+mn-ea"/>
                <a:cs typeface="Tahoma" charset="0"/>
              </a:rPr>
              <a:t>NULIDAD DE ELECCIÓN POR NO INSTALACIÓN DE CASILLAS. LOS VOTOS VÁLIDOS EMITIDOS EN CASILLAS INSTALADAS CUENTAN PARA LA ASIGNACIÓN DE DIPUTADOS POR EL PRINCIPIO DE REPRESENTACIÓN PROPORCIONAL. (Legislación del Estado de Chiapas). </a:t>
            </a:r>
          </a:p>
          <a:p>
            <a:pPr defTabSz="914400" eaLnBrk="1" hangingPunct="1">
              <a:defRPr/>
            </a:pPr>
            <a:r>
              <a:rPr lang="es-ES_tradnl" dirty="0" smtClean="0">
                <a:effectLst>
                  <a:outerShdw blurRad="38100" dist="38100" dir="2700000" algn="tl">
                    <a:srgbClr val="C0C0C0"/>
                  </a:outerShdw>
                </a:effectLst>
                <a:latin typeface="Agency FB" pitchFamily="34" charset="0"/>
                <a:ea typeface="+mn-ea"/>
                <a:cs typeface="Tahoma" charset="0"/>
              </a:rPr>
              <a:t>(</a:t>
            </a:r>
            <a:r>
              <a:rPr lang="es-ES" dirty="0" smtClean="0">
                <a:effectLst>
                  <a:outerShdw blurRad="38100" dist="38100" dir="2700000" algn="tl">
                    <a:srgbClr val="C0C0C0"/>
                  </a:outerShdw>
                </a:effectLst>
                <a:latin typeface="Agency FB" pitchFamily="34" charset="0"/>
                <a:ea typeface="+mn-ea"/>
                <a:cs typeface="Tahoma" charset="0"/>
              </a:rPr>
              <a:t>S3EL 073/98</a:t>
            </a:r>
            <a:r>
              <a:rPr lang="es-ES_tradnl" dirty="0" smtClean="0">
                <a:effectLst>
                  <a:outerShdw blurRad="38100" dist="38100" dir="2700000" algn="tl">
                    <a:srgbClr val="C0C0C0"/>
                  </a:outerShdw>
                </a:effectLst>
                <a:latin typeface="Agency FB" pitchFamily="34" charset="0"/>
                <a:ea typeface="+mn-ea"/>
                <a:cs typeface="Tahoma" charset="0"/>
              </a:rPr>
              <a:t>)</a:t>
            </a:r>
            <a:endParaRPr lang="es-ES" dirty="0" smtClean="0">
              <a:effectLst>
                <a:outerShdw blurRad="38100" dist="38100" dir="2700000" algn="tl">
                  <a:srgbClr val="C0C0C0"/>
                </a:outerShdw>
              </a:effectLst>
              <a:latin typeface="Agency FB" pitchFamily="34" charset="0"/>
              <a:ea typeface="+mn-ea"/>
              <a:cs typeface="Tahoma" charset="0"/>
            </a:endParaRPr>
          </a:p>
        </p:txBody>
      </p:sp>
    </p:spTree>
    <p:extLst>
      <p:ext uri="{BB962C8B-B14F-4D97-AF65-F5344CB8AC3E}">
        <p14:creationId xmlns:p14="http://schemas.microsoft.com/office/powerpoint/2010/main" val="31690627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1 Marcador de imagen de diapositiva"/>
          <p:cNvSpPr>
            <a:spLocks noGrp="1" noRot="1" noChangeAspect="1" noTextEdit="1"/>
          </p:cNvSpPr>
          <p:nvPr>
            <p:ph type="sldImg"/>
          </p:nvPr>
        </p:nvSpPr>
        <p:spPr>
          <a:ln/>
        </p:spPr>
      </p:sp>
      <p:sp>
        <p:nvSpPr>
          <p:cNvPr id="3" name="2 Marcador de notas"/>
          <p:cNvSpPr>
            <a:spLocks noGrp="1"/>
          </p:cNvSpPr>
          <p:nvPr>
            <p:ph type="body" idx="1"/>
          </p:nvPr>
        </p:nvSpPr>
        <p:spPr/>
        <p:txBody>
          <a:bodyPr rtlCol="0">
            <a:normAutofit/>
          </a:bodyPr>
          <a:lstStyle/>
          <a:p>
            <a:pPr defTabSz="914400" eaLnBrk="1" hangingPunct="1">
              <a:defRPr/>
            </a:pPr>
            <a:r>
              <a:rPr lang="es-ES_tradnl" dirty="0" smtClean="0">
                <a:effectLst>
                  <a:outerShdw blurRad="38100" dist="38100" dir="2700000" algn="tl">
                    <a:srgbClr val="C0C0C0"/>
                  </a:outerShdw>
                </a:effectLst>
                <a:latin typeface="Arial" pitchFamily="34" charset="0"/>
                <a:ea typeface="+mn-ea"/>
                <a:cs typeface="Arial" pitchFamily="34" charset="0"/>
              </a:rPr>
              <a:t>NULIDAD DE ELECCIÓN. VIOLACIONES SUSTANCIALES QUE SON DETERMINANTES PARA EL RESULTADO DE LA ELECCIÓN. (Legislación del Estado de San Luis Potosí). </a:t>
            </a:r>
          </a:p>
          <a:p>
            <a:pPr defTabSz="914400" eaLnBrk="1" hangingPunct="1">
              <a:defRPr/>
            </a:pPr>
            <a:r>
              <a:rPr lang="es-ES_tradnl" dirty="0" smtClean="0">
                <a:effectLst>
                  <a:outerShdw blurRad="38100" dist="38100" dir="2700000" algn="tl">
                    <a:srgbClr val="C0C0C0"/>
                  </a:outerShdw>
                </a:effectLst>
                <a:latin typeface="Agency FB" pitchFamily="34" charset="0"/>
                <a:ea typeface="+mn-ea"/>
                <a:cs typeface="Tahoma" charset="0"/>
              </a:rPr>
              <a:t>(S3EL 041/97).</a:t>
            </a:r>
            <a:endParaRPr lang="es-MX" dirty="0">
              <a:latin typeface="+mn-lt"/>
              <a:ea typeface="+mn-ea"/>
              <a:cs typeface="+mn-cs"/>
            </a:endParaRPr>
          </a:p>
        </p:txBody>
      </p:sp>
      <p:sp>
        <p:nvSpPr>
          <p:cNvPr id="169988"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0BE5566A-86B8-4698-A33B-AD275BD76737}" type="slidenum">
              <a:rPr lang="es-ES" altLang="es-MX"/>
              <a:pPr algn="r" eaLnBrk="1" hangingPunct="1">
                <a:spcBef>
                  <a:spcPct val="0"/>
                </a:spcBef>
              </a:pPr>
              <a:t>138</a:t>
            </a:fld>
            <a:endParaRPr lang="es-ES" altLang="es-MX"/>
          </a:p>
        </p:txBody>
      </p:sp>
    </p:spTree>
    <p:extLst>
      <p:ext uri="{BB962C8B-B14F-4D97-AF65-F5344CB8AC3E}">
        <p14:creationId xmlns:p14="http://schemas.microsoft.com/office/powerpoint/2010/main" val="33477583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1 Marcador de imagen de diapositiva"/>
          <p:cNvSpPr>
            <a:spLocks noGrp="1" noRot="1" noChangeAspect="1" noTextEdit="1"/>
          </p:cNvSpPr>
          <p:nvPr>
            <p:ph type="sldImg"/>
          </p:nvPr>
        </p:nvSpPr>
        <p:spPr>
          <a:ln/>
        </p:spPr>
      </p:sp>
      <p:sp>
        <p:nvSpPr>
          <p:cNvPr id="3" name="2 Marcador de notas"/>
          <p:cNvSpPr>
            <a:spLocks noGrp="1"/>
          </p:cNvSpPr>
          <p:nvPr>
            <p:ph type="body" idx="1"/>
          </p:nvPr>
        </p:nvSpPr>
        <p:spPr/>
        <p:txBody>
          <a:bodyPr rtlCol="0">
            <a:normAutofit fontScale="92500"/>
          </a:bodyPr>
          <a:lstStyle/>
          <a:p>
            <a:pPr defTabSz="914400" eaLnBrk="1" hangingPunct="1">
              <a:defRPr/>
            </a:pPr>
            <a:r>
              <a:rPr lang="es-MX" dirty="0" smtClean="0">
                <a:latin typeface="+mn-lt"/>
                <a:ea typeface="+mn-ea"/>
                <a:cs typeface="+mn-cs"/>
              </a:rPr>
              <a:t>INELEGIBILIDAD. CUANDO SE ACREDITA RESPECTO DE UN CANDIDATO, DEBE OTORGARSE UN PLAZO RAZONABLE PARA SUSTITUIRLO ANTES DE LA JORNADA ELECTORAL.—Cuando en un medio impugnativo jurisdiccional queda demostrada la inelegibilidad de un candidato con posterioridad a su registro, y el plazo para que el partido lleve a cabo sustituciones libremente ya concluyó, lo procedente es ordenar que la autoridad administrativa electoral conceda al partido o coalición postulante un plazo razonable y específico, para que sustituya al candidato que resultó inelegible, siempre y cuando sea antes de la jornada electoral. Lo anterior deriva de la interpretación analógica del artículo 181, apartado 2, del Código Federal de Instituciones y Procedimientos Electorales, que permite la sustitución en caso de fallecimiento o incapacidad total permanente, pues estas circunstancias impiden que el candidato pueda contender en el proceso electoral, sin que tal hecho sea imputable al ente político que lo postula, situación que también se presenta cuando después de registrado surge o se constata su inelegibilidad, con lo cual se actualiza el principio justificativo de la analogía, que consiste en que, cuando se presentan dos situaciones jurídicas que obedecen a la misma razón, de las cuales una se encuentra regulada por la ley y la otra no, para la solución de la segunda debe aplicarse el mismo criterio que a la primera, lo cual se enuncia como: </a:t>
            </a:r>
            <a:r>
              <a:rPr lang="es-MX" i="1" dirty="0" smtClean="0">
                <a:latin typeface="+mn-lt"/>
                <a:ea typeface="+mn-ea"/>
                <a:cs typeface="+mn-cs"/>
              </a:rPr>
              <a:t>Cuando hay la misma razón, debe haber la misma disposición</a:t>
            </a:r>
            <a:r>
              <a:rPr lang="es-MX" dirty="0" smtClean="0">
                <a:latin typeface="+mn-lt"/>
                <a:ea typeface="+mn-ea"/>
                <a:cs typeface="+mn-cs"/>
              </a:rPr>
              <a:t>.</a:t>
            </a:r>
          </a:p>
          <a:p>
            <a:pPr defTabSz="914400" eaLnBrk="1" hangingPunct="1">
              <a:defRPr/>
            </a:pPr>
            <a:r>
              <a:rPr lang="es-MX" dirty="0" smtClean="0">
                <a:latin typeface="+mn-lt"/>
                <a:ea typeface="+mn-ea"/>
                <a:cs typeface="+mn-cs"/>
              </a:rPr>
              <a:t>Recurso de apelación. SUP-RAP-018/2000.—Partido Revolucionario Institucional.—17 de mayo de 2000.—Unanimidad de votos.—Ponente: Leonel Castillo González.—Secretario: Alejandro de Jesús </a:t>
            </a:r>
            <a:r>
              <a:rPr lang="es-MX" dirty="0" err="1" smtClean="0">
                <a:latin typeface="+mn-lt"/>
                <a:ea typeface="+mn-ea"/>
                <a:cs typeface="+mn-cs"/>
              </a:rPr>
              <a:t>Baltazar</a:t>
            </a:r>
            <a:r>
              <a:rPr lang="es-MX" dirty="0" smtClean="0">
                <a:latin typeface="+mn-lt"/>
                <a:ea typeface="+mn-ea"/>
                <a:cs typeface="+mn-cs"/>
              </a:rPr>
              <a:t> Robles.</a:t>
            </a:r>
          </a:p>
          <a:p>
            <a:pPr defTabSz="914400" eaLnBrk="1" hangingPunct="1">
              <a:defRPr/>
            </a:pPr>
            <a:r>
              <a:rPr lang="es-MX" dirty="0" smtClean="0">
                <a:latin typeface="+mn-lt"/>
                <a:ea typeface="+mn-ea"/>
                <a:cs typeface="+mn-cs"/>
              </a:rPr>
              <a:t>Revista </a:t>
            </a:r>
            <a:r>
              <a:rPr lang="es-MX" i="1" dirty="0" smtClean="0">
                <a:latin typeface="+mn-lt"/>
                <a:ea typeface="+mn-ea"/>
                <a:cs typeface="+mn-cs"/>
              </a:rPr>
              <a:t>Justicia Electoral </a:t>
            </a:r>
            <a:r>
              <a:rPr lang="es-MX" dirty="0" smtClean="0">
                <a:latin typeface="+mn-lt"/>
                <a:ea typeface="+mn-ea"/>
                <a:cs typeface="+mn-cs"/>
              </a:rPr>
              <a:t>2003, Tercera Época, suplemento 6, páginas 150-151, Sala Superior, tesis S3EL 085/2002.</a:t>
            </a:r>
          </a:p>
          <a:p>
            <a:pPr defTabSz="914400" eaLnBrk="1" hangingPunct="1">
              <a:defRPr/>
            </a:pPr>
            <a:r>
              <a:rPr lang="es-MX" i="1" dirty="0" smtClean="0">
                <a:latin typeface="+mn-lt"/>
                <a:ea typeface="+mn-ea"/>
                <a:cs typeface="+mn-cs"/>
              </a:rPr>
              <a:t>Compilación Oficial de Jurisprudencia y Tesis Relevantes 1997-2005, </a:t>
            </a:r>
            <a:r>
              <a:rPr lang="es-MX" dirty="0" smtClean="0">
                <a:latin typeface="+mn-lt"/>
                <a:ea typeface="+mn-ea"/>
                <a:cs typeface="+mn-cs"/>
              </a:rPr>
              <a:t>páginas 619-620.</a:t>
            </a:r>
          </a:p>
        </p:txBody>
      </p:sp>
      <p:sp>
        <p:nvSpPr>
          <p:cNvPr id="173060"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E4B0B7AC-44AC-4AA9-8A19-5B9C33306CDE}" type="slidenum">
              <a:rPr lang="es-ES" altLang="es-MX"/>
              <a:pPr algn="r" eaLnBrk="1" hangingPunct="1">
                <a:spcBef>
                  <a:spcPct val="0"/>
                </a:spcBef>
              </a:pPr>
              <a:t>140</a:t>
            </a:fld>
            <a:endParaRPr lang="es-ES" altLang="es-MX"/>
          </a:p>
        </p:txBody>
      </p:sp>
    </p:spTree>
    <p:extLst>
      <p:ext uri="{BB962C8B-B14F-4D97-AF65-F5344CB8AC3E}">
        <p14:creationId xmlns:p14="http://schemas.microsoft.com/office/powerpoint/2010/main" val="8963014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1 Marcador de imagen de diapositiva"/>
          <p:cNvSpPr>
            <a:spLocks noGrp="1" noRot="1" noChangeAspect="1" noTextEdit="1"/>
          </p:cNvSpPr>
          <p:nvPr>
            <p:ph type="sldImg"/>
          </p:nvPr>
        </p:nvSpPr>
        <p:spPr>
          <a:ln/>
        </p:spPr>
      </p:sp>
      <p:sp>
        <p:nvSpPr>
          <p:cNvPr id="3" name="2 Marcador de notas"/>
          <p:cNvSpPr>
            <a:spLocks noGrp="1"/>
          </p:cNvSpPr>
          <p:nvPr>
            <p:ph type="body" idx="1"/>
          </p:nvPr>
        </p:nvSpPr>
        <p:spPr/>
        <p:txBody>
          <a:bodyPr rtlCol="0">
            <a:normAutofit fontScale="55000" lnSpcReduction="20000"/>
          </a:bodyPr>
          <a:lstStyle/>
          <a:p>
            <a:pPr defTabSz="914400" eaLnBrk="1" hangingPunct="1">
              <a:defRPr/>
            </a:pPr>
            <a:r>
              <a:rPr lang="es-MX" b="1" dirty="0" smtClean="0">
                <a:latin typeface="+mn-lt"/>
                <a:ea typeface="+mn-ea"/>
                <a:cs typeface="+mn-cs"/>
              </a:rPr>
              <a:t>ELEGIBILIDAD DE CANDIDATOS. OPORTUNIDAD PARA SU ANÁLISIS E IMPUGNACIÓN.—</a:t>
            </a:r>
            <a:r>
              <a:rPr lang="es-MX" dirty="0" smtClean="0">
                <a:latin typeface="+mn-lt"/>
                <a:ea typeface="+mn-ea"/>
                <a:cs typeface="+mn-cs"/>
              </a:rPr>
              <a:t>Es criterio reiterado por la Sala Superior del Tribunal Electoral del Poder Judicial de la Federación, que el análisis de la elegibilidad de los candidatos puede presentarse en dos momentos: el primero, cuando se lleva a cabo el registro de los candidatos ante la autoridad electoral; y el segundo, cuando se califica la elección. En este segundo caso pueden existir dos instancias: la primera, ante la autoridad electoral, y la segunda en forma definitiva e inatacable, ante la autoridad jurisdiccional; ya que, al referirse la elegibilidad a cuestiones inherentes a la persona de los contendientes a ocupar el cargo para los cuales fueron propuestos e incluso indispensables para el ejercicio del mismo, no basta que en el momento en que se realice el registro de una candidatura para contender en un proceso electoral se haga la calificación, sino que también resulta trascendente el examen que de nueva cuenta efectúe la autoridad electoral al momento en que se realice el cómputo final, antes de proceder a realizar la declaración de validez y otorgamiento de constancia de mayoría y validez de las cuestiones relativas a la elegibilidad de los candidatos que hayan resultado triunfadores en la contienda electoral, pues sólo de esa manera quedará garantizado que estén cumpliendo los requisitos constitucionales y legales, para que los ciudadanos que obtuvieron el mayor número de votos puedan desempeñar los cargos para los que son postulados, situación cuya salvaguarda debe mantenerse como imperativo esencial. </a:t>
            </a:r>
          </a:p>
          <a:p>
            <a:pPr defTabSz="914400" eaLnBrk="1" hangingPunct="1">
              <a:defRPr/>
            </a:pPr>
            <a:r>
              <a:rPr lang="es-MX" b="1" dirty="0" smtClean="0">
                <a:latin typeface="+mn-lt"/>
                <a:ea typeface="+mn-ea"/>
                <a:cs typeface="+mn-cs"/>
              </a:rPr>
              <a:t>Tercera Época:</a:t>
            </a:r>
            <a:r>
              <a:rPr lang="es-MX" i="1" dirty="0" smtClean="0">
                <a:latin typeface="+mn-lt"/>
                <a:ea typeface="+mn-ea"/>
                <a:cs typeface="+mn-cs"/>
              </a:rPr>
              <a:t> </a:t>
            </a:r>
            <a:endParaRPr lang="es-MX" dirty="0" smtClean="0">
              <a:latin typeface="+mn-lt"/>
              <a:ea typeface="+mn-ea"/>
              <a:cs typeface="+mn-cs"/>
            </a:endParaRPr>
          </a:p>
          <a:p>
            <a:pPr defTabSz="914400" eaLnBrk="1" hangingPunct="1">
              <a:defRPr/>
            </a:pPr>
            <a:r>
              <a:rPr lang="es-MX" dirty="0" smtClean="0">
                <a:latin typeface="+mn-lt"/>
                <a:ea typeface="+mn-ea"/>
                <a:cs typeface="+mn-cs"/>
              </a:rPr>
              <a:t>Juicio de revisión constitucional electoral. SUP-JRC-029/97.—Partido Acción Nacional.—4 de agosto de 1997.—Unanimidad de votos. </a:t>
            </a:r>
          </a:p>
          <a:p>
            <a:pPr defTabSz="914400" eaLnBrk="1" hangingPunct="1">
              <a:defRPr/>
            </a:pPr>
            <a:r>
              <a:rPr lang="es-MX" dirty="0" smtClean="0">
                <a:latin typeface="+mn-lt"/>
                <a:ea typeface="+mn-ea"/>
                <a:cs typeface="+mn-cs"/>
              </a:rPr>
              <a:t>Juicio de revisión constitucional electoral. SUP-JRC-076/97.—Partido Revolucionario Institucional.—11 de septiembre de 1997.—Unanimidad de votos. </a:t>
            </a:r>
          </a:p>
          <a:p>
            <a:pPr defTabSz="914400" eaLnBrk="1" hangingPunct="1">
              <a:defRPr/>
            </a:pPr>
            <a:r>
              <a:rPr lang="es-MX" dirty="0" smtClean="0">
                <a:latin typeface="+mn-lt"/>
                <a:ea typeface="+mn-ea"/>
                <a:cs typeface="+mn-cs"/>
              </a:rPr>
              <a:t>Juicio de revisión constitucional electoral. SUP-JRC-106/97.—Partido Acción Nacional.—25 de septiembre de 1997.—Unanimidad de votos. </a:t>
            </a:r>
          </a:p>
          <a:p>
            <a:pPr defTabSz="914400" eaLnBrk="1" hangingPunct="1">
              <a:defRPr/>
            </a:pPr>
            <a:r>
              <a:rPr lang="es-MX" b="1" dirty="0" smtClean="0">
                <a:latin typeface="+mn-lt"/>
                <a:ea typeface="+mn-ea"/>
                <a:cs typeface="+mn-cs"/>
              </a:rPr>
              <a:t>Revista </a:t>
            </a:r>
            <a:r>
              <a:rPr lang="es-MX" b="1" i="1" dirty="0" smtClean="0">
                <a:latin typeface="+mn-lt"/>
                <a:ea typeface="+mn-ea"/>
                <a:cs typeface="+mn-cs"/>
              </a:rPr>
              <a:t>Justicia Electoral </a:t>
            </a:r>
            <a:r>
              <a:rPr lang="es-MX" b="1" dirty="0" smtClean="0">
                <a:latin typeface="+mn-lt"/>
                <a:ea typeface="+mn-ea"/>
                <a:cs typeface="+mn-cs"/>
              </a:rPr>
              <a:t>1997, suplemento 1, páginas 21-22, Sala Superior, tesis S3ELJ 11/97.</a:t>
            </a:r>
            <a:r>
              <a:rPr lang="es-MX" i="1" dirty="0" smtClean="0">
                <a:latin typeface="+mn-lt"/>
                <a:ea typeface="+mn-ea"/>
                <a:cs typeface="+mn-cs"/>
              </a:rPr>
              <a:t> </a:t>
            </a:r>
            <a:endParaRPr lang="es-MX" dirty="0" smtClean="0">
              <a:latin typeface="+mn-lt"/>
              <a:ea typeface="+mn-ea"/>
              <a:cs typeface="+mn-cs"/>
            </a:endParaRPr>
          </a:p>
          <a:p>
            <a:pPr defTabSz="914400" eaLnBrk="1" hangingPunct="1">
              <a:defRPr/>
            </a:pPr>
            <a:r>
              <a:rPr lang="es-MX" b="1" i="1" dirty="0" smtClean="0">
                <a:latin typeface="+mn-lt"/>
                <a:ea typeface="+mn-ea"/>
                <a:cs typeface="+mn-cs"/>
              </a:rPr>
              <a:t>Compilación Oficial de Jurisprudencia y Tesis Relevantes 1997-2005, páginas 107-108. </a:t>
            </a:r>
          </a:p>
          <a:p>
            <a:pPr defTabSz="914400" eaLnBrk="1" hangingPunct="1">
              <a:defRPr/>
            </a:pPr>
            <a:endParaRPr lang="es-MX" dirty="0" smtClean="0">
              <a:latin typeface="+mn-lt"/>
              <a:ea typeface="+mn-ea"/>
              <a:cs typeface="+mn-cs"/>
            </a:endParaRPr>
          </a:p>
          <a:p>
            <a:pPr defTabSz="914400" eaLnBrk="1" hangingPunct="1">
              <a:defRPr/>
            </a:pPr>
            <a:r>
              <a:rPr lang="es-MX" b="1" dirty="0" smtClean="0">
                <a:latin typeface="+mn-lt"/>
                <a:ea typeface="+mn-ea"/>
                <a:cs typeface="+mn-cs"/>
              </a:rPr>
              <a:t>ELEGIBILIDAD. LOS MOMENTOS PARA SU IMPUGNACIÓN NO IMPLICAN DOBLE OPORTUNIDAD PARA CONTROVERTIRLA POR LAS MISMAS CAUSAS.—</a:t>
            </a:r>
            <a:r>
              <a:rPr lang="es-MX" dirty="0" smtClean="0">
                <a:latin typeface="+mn-lt"/>
                <a:ea typeface="+mn-ea"/>
                <a:cs typeface="+mn-cs"/>
              </a:rPr>
              <a:t>Si bien el análisis de la elegibilidad de los candidatos puede realizarse tanto en el momento de su registro ante la autoridad electoral, como en el momento en que se califica la elección respectiva, ello no implica que en ambos momentos pueda ser impugnada la elegibilidad por las mismas causas, de tal forma que si la supuesta inelegibilidad de un candidato ya fue objeto de estudio y pronunciamiento al resolver un medio de impugnación interpuesto con motivo del registro, no es admisible que las causas invocadas para sustentar la pretendida inelegibilidad vuelvan a ser planteadas en un ulterior medio de impugnación, interpuesto con motivo de la calificación de la elección, máxime si la resolución dictada en el primero ya adquirió la calidad de definitiva e inatacable. En este sentido, los dos diversos momentos para impugnar la elegibilidad de un candidato se refieren a ocasiones concretas y distintas en las que se puede plantear dicho evento por causas también distintas, mas no a dos oportunidades para combatir la elegibilidad por las mismas razones, en forma tal que la segunda constituya un mero replanteamiento de lo que antes ya fue impugnado, analizado y resuelto, pues ello atentaría en contra de la certeza y la seguridad jurídicas, así como del principio de </a:t>
            </a:r>
            <a:r>
              <a:rPr lang="es-MX" dirty="0" err="1" smtClean="0">
                <a:latin typeface="+mn-lt"/>
                <a:ea typeface="+mn-ea"/>
                <a:cs typeface="+mn-cs"/>
              </a:rPr>
              <a:t>definitividad</a:t>
            </a:r>
            <a:r>
              <a:rPr lang="es-MX" dirty="0" smtClean="0">
                <a:latin typeface="+mn-lt"/>
                <a:ea typeface="+mn-ea"/>
                <a:cs typeface="+mn-cs"/>
              </a:rPr>
              <a:t> de las etapas de los procesos electorales previsto en los artículos 41, fracción IV, y 116, fracción IV, inciso e), de la Constitución Política de los Estados Unidos Mexicanos. </a:t>
            </a:r>
          </a:p>
          <a:p>
            <a:pPr defTabSz="914400" eaLnBrk="1" hangingPunct="1">
              <a:defRPr/>
            </a:pPr>
            <a:r>
              <a:rPr lang="es-MX" b="1" dirty="0" smtClean="0">
                <a:latin typeface="+mn-lt"/>
                <a:ea typeface="+mn-ea"/>
                <a:cs typeface="+mn-cs"/>
              </a:rPr>
              <a:t>Tercera Época: </a:t>
            </a:r>
          </a:p>
          <a:p>
            <a:pPr defTabSz="914400" eaLnBrk="1" hangingPunct="1">
              <a:defRPr/>
            </a:pPr>
            <a:r>
              <a:rPr lang="es-MX" dirty="0" smtClean="0">
                <a:latin typeface="+mn-lt"/>
                <a:ea typeface="+mn-ea"/>
                <a:cs typeface="+mn-cs"/>
              </a:rPr>
              <a:t>Juicio de revisión constitucional electoral. SUP-JRC-349/2001 y acumulado.—Coalición por un Gobierno Diferente.—30 de diciembre de 2001.—Unanimidad de votos. </a:t>
            </a:r>
          </a:p>
          <a:p>
            <a:pPr defTabSz="914400" eaLnBrk="1" hangingPunct="1">
              <a:defRPr/>
            </a:pPr>
            <a:r>
              <a:rPr lang="es-MX" dirty="0" smtClean="0">
                <a:latin typeface="+mn-lt"/>
                <a:ea typeface="+mn-ea"/>
                <a:cs typeface="+mn-cs"/>
              </a:rPr>
              <a:t>Juicio de revisión constitucional electoral. SUP-JRC-130/2002.—Partido Acción Nacional.—12 de septiembre de 2002.—Unanimidad en el criterio. </a:t>
            </a:r>
          </a:p>
          <a:p>
            <a:pPr defTabSz="914400" eaLnBrk="1" hangingPunct="1">
              <a:defRPr/>
            </a:pPr>
            <a:r>
              <a:rPr lang="es-MX" dirty="0" smtClean="0">
                <a:latin typeface="+mn-lt"/>
                <a:ea typeface="+mn-ea"/>
                <a:cs typeface="+mn-cs"/>
              </a:rPr>
              <a:t>Juicio de revisión constitucional electoral. SUP-JRC-349/2003 y acumulado.—Convergencia. 11 de septiembre de 2003.—Unanimidad de votos. </a:t>
            </a:r>
          </a:p>
          <a:p>
            <a:pPr defTabSz="914400" eaLnBrk="1" hangingPunct="1">
              <a:defRPr/>
            </a:pPr>
            <a:r>
              <a:rPr lang="es-MX" b="1" dirty="0" smtClean="0">
                <a:latin typeface="+mn-lt"/>
                <a:ea typeface="+mn-ea"/>
                <a:cs typeface="+mn-cs"/>
              </a:rPr>
              <a:t>Sala Superior, tesis S3ELJ 07/2004. </a:t>
            </a:r>
            <a:r>
              <a:rPr lang="es-MX" b="1" i="1" dirty="0" smtClean="0">
                <a:latin typeface="+mn-lt"/>
                <a:ea typeface="+mn-ea"/>
                <a:cs typeface="+mn-cs"/>
              </a:rPr>
              <a:t>Compilación Oficial de Jurisprudencia y Tesis Relevantes 1997-2005, </a:t>
            </a:r>
            <a:r>
              <a:rPr lang="es-MX" b="1" dirty="0" smtClean="0">
                <a:latin typeface="+mn-lt"/>
                <a:ea typeface="+mn-ea"/>
                <a:cs typeface="+mn-cs"/>
              </a:rPr>
              <a:t>página 109.</a:t>
            </a:r>
            <a:endParaRPr lang="es-MX" dirty="0" smtClean="0">
              <a:latin typeface="+mn-lt"/>
              <a:ea typeface="+mn-ea"/>
              <a:cs typeface="+mn-cs"/>
            </a:endParaRPr>
          </a:p>
        </p:txBody>
      </p:sp>
      <p:sp>
        <p:nvSpPr>
          <p:cNvPr id="175108"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52B0D185-567F-40D7-B2A9-D0F01DC9C673}" type="slidenum">
              <a:rPr lang="es-ES" altLang="es-MX"/>
              <a:pPr algn="r" eaLnBrk="1" hangingPunct="1">
                <a:spcBef>
                  <a:spcPct val="0"/>
                </a:spcBef>
              </a:pPr>
              <a:t>141</a:t>
            </a:fld>
            <a:endParaRPr lang="es-ES" altLang="es-MX"/>
          </a:p>
        </p:txBody>
      </p:sp>
    </p:spTree>
    <p:extLst>
      <p:ext uri="{BB962C8B-B14F-4D97-AF65-F5344CB8AC3E}">
        <p14:creationId xmlns:p14="http://schemas.microsoft.com/office/powerpoint/2010/main" val="32452533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ln/>
        </p:spPr>
        <p:txBody>
          <a:bodyPr rtlCol="0">
            <a:normAutofit/>
          </a:bodyPr>
          <a:lstStyle/>
          <a:p>
            <a:pPr defTabSz="914400" eaLnBrk="1" hangingPunct="1">
              <a:lnSpc>
                <a:spcPct val="95000"/>
              </a:lnSpc>
              <a:buFont typeface="Wingdings" pitchFamily="2" charset="2"/>
              <a:buNone/>
              <a:defRPr/>
            </a:pPr>
            <a:r>
              <a:rPr lang="es-ES_tradnl" b="1" dirty="0" smtClean="0">
                <a:effectLst>
                  <a:outerShdw blurRad="38100" dist="38100" dir="2700000" algn="tl">
                    <a:srgbClr val="C0C0C0"/>
                  </a:outerShdw>
                </a:effectLst>
                <a:latin typeface="Agency FB" pitchFamily="34" charset="0"/>
                <a:ea typeface="+mn-ea"/>
                <a:cs typeface="Tahoma" charset="0"/>
              </a:rPr>
              <a:t>NULIDAD DE ELECCIÓN. PROVIDENCIAS QUE DEBEN DICTARSE  CUANDO SE DECLARA.  </a:t>
            </a:r>
          </a:p>
          <a:p>
            <a:pPr defTabSz="914400" eaLnBrk="1" hangingPunct="1">
              <a:lnSpc>
                <a:spcPct val="95000"/>
              </a:lnSpc>
              <a:buFont typeface="Wingdings" pitchFamily="2" charset="2"/>
              <a:buNone/>
              <a:defRPr/>
            </a:pPr>
            <a:r>
              <a:rPr lang="es-ES_tradnl" dirty="0" smtClean="0">
                <a:effectLst>
                  <a:outerShdw blurRad="38100" dist="38100" dir="2700000" algn="tl">
                    <a:srgbClr val="C0C0C0"/>
                  </a:outerShdw>
                </a:effectLst>
                <a:latin typeface="Agency FB" pitchFamily="34" charset="0"/>
                <a:ea typeface="+mn-ea"/>
                <a:cs typeface="Tahoma" charset="0"/>
              </a:rPr>
              <a:t>(S3EL 0042/97)</a:t>
            </a:r>
          </a:p>
          <a:p>
            <a:pPr defTabSz="914400" eaLnBrk="1" hangingPunct="1">
              <a:lnSpc>
                <a:spcPct val="95000"/>
              </a:lnSpc>
              <a:buFont typeface="Wingdings" pitchFamily="2" charset="2"/>
              <a:buNone/>
              <a:defRPr/>
            </a:pPr>
            <a:r>
              <a:rPr lang="es-ES_tradnl" b="1" dirty="0" smtClean="0">
                <a:effectLst>
                  <a:outerShdw blurRad="38100" dist="38100" dir="2700000" algn="tl">
                    <a:srgbClr val="C0C0C0"/>
                  </a:outerShdw>
                </a:effectLst>
                <a:latin typeface="Agency FB" pitchFamily="34" charset="0"/>
                <a:ea typeface="+mn-ea"/>
                <a:cs typeface="Tahoma" charset="0"/>
              </a:rPr>
              <a:t>NULIDAD DE ELECCIÓN. INTERPRETACIÓN DE LA LOCUCIÓN PREPARACIÓN Y DESARROLLO DE LA ELECCIÓN. </a:t>
            </a:r>
            <a:r>
              <a:rPr lang="es-ES_tradnl" dirty="0" smtClean="0">
                <a:effectLst>
                  <a:outerShdw blurRad="38100" dist="38100" dir="2700000" algn="tl">
                    <a:srgbClr val="C0C0C0"/>
                  </a:outerShdw>
                </a:effectLst>
                <a:latin typeface="Agency FB" pitchFamily="34" charset="0"/>
                <a:ea typeface="+mn-ea"/>
                <a:cs typeface="Tahoma" charset="0"/>
              </a:rPr>
              <a:t>(Legislación del Estado de San Luis Potosí). </a:t>
            </a:r>
          </a:p>
          <a:p>
            <a:pPr defTabSz="914400" eaLnBrk="1" hangingPunct="1">
              <a:lnSpc>
                <a:spcPct val="95000"/>
              </a:lnSpc>
              <a:buFont typeface="Wingdings" pitchFamily="2" charset="2"/>
              <a:buNone/>
              <a:defRPr/>
            </a:pPr>
            <a:r>
              <a:rPr lang="es-ES_tradnl" dirty="0" smtClean="0">
                <a:effectLst>
                  <a:outerShdw blurRad="38100" dist="38100" dir="2700000" algn="tl">
                    <a:srgbClr val="C0C0C0"/>
                  </a:outerShdw>
                </a:effectLst>
                <a:latin typeface="Agency FB" pitchFamily="34" charset="0"/>
                <a:ea typeface="+mn-ea"/>
                <a:cs typeface="Tahoma" charset="0"/>
              </a:rPr>
              <a:t>(S3EL 072/98).</a:t>
            </a:r>
            <a:endParaRPr lang="es-ES" dirty="0" smtClean="0">
              <a:effectLst>
                <a:outerShdw blurRad="38100" dist="38100" dir="2700000" algn="tl">
                  <a:srgbClr val="C0C0C0"/>
                </a:outerShdw>
              </a:effectLst>
              <a:latin typeface="Agency FB" pitchFamily="34" charset="0"/>
              <a:ea typeface="+mn-ea"/>
              <a:cs typeface="Tahoma" charset="0"/>
            </a:endParaRPr>
          </a:p>
        </p:txBody>
      </p:sp>
    </p:spTree>
    <p:extLst>
      <p:ext uri="{BB962C8B-B14F-4D97-AF65-F5344CB8AC3E}">
        <p14:creationId xmlns:p14="http://schemas.microsoft.com/office/powerpoint/2010/main" val="830698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Marcador de imagen de diapositiva"/>
          <p:cNvSpPr>
            <a:spLocks noGrp="1" noRot="1" noChangeAspect="1" noTextEdit="1"/>
          </p:cNvSpPr>
          <p:nvPr>
            <p:ph type="sldImg"/>
          </p:nvPr>
        </p:nvSpPr>
        <p:spPr>
          <a:ln/>
        </p:spPr>
      </p:sp>
      <p:sp>
        <p:nvSpPr>
          <p:cNvPr id="2048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lnSpc>
                <a:spcPct val="90000"/>
              </a:lnSpc>
              <a:spcBef>
                <a:spcPct val="0"/>
              </a:spcBef>
            </a:pPr>
            <a:r>
              <a:rPr lang="es-ES" altLang="es-MX" smtClean="0">
                <a:ea typeface="ＭＳ Ｐゴシック" panose="020B0600070205080204" pitchFamily="34" charset="-128"/>
              </a:rPr>
              <a:t>1ª etapa: preparación de la elección, inicia con la primera sesión que el CG celebre durante la primera semana de octubre del año previo al en que deban realizarse las elecciones federales ordinarias y concluye al iniciarse la jornada electoral.</a:t>
            </a:r>
          </a:p>
          <a:p>
            <a:pPr algn="just" eaLnBrk="1" hangingPunct="1">
              <a:lnSpc>
                <a:spcPct val="90000"/>
              </a:lnSpc>
              <a:spcBef>
                <a:spcPct val="0"/>
              </a:spcBef>
            </a:pPr>
            <a:r>
              <a:rPr lang="es-ES" altLang="es-MX" smtClean="0">
                <a:ea typeface="ＭＳ Ｐゴシック" panose="020B0600070205080204" pitchFamily="34" charset="-128"/>
              </a:rPr>
              <a:t>2ª etapa: de la jornada electoral, inicia a las 8:00 horas del primer domingo de junio y concluye con la clausura de casilla.</a:t>
            </a:r>
          </a:p>
          <a:p>
            <a:pPr algn="just" eaLnBrk="1" hangingPunct="1">
              <a:lnSpc>
                <a:spcPct val="90000"/>
              </a:lnSpc>
              <a:spcBef>
                <a:spcPct val="0"/>
              </a:spcBef>
            </a:pPr>
            <a:r>
              <a:rPr lang="es-ES" altLang="es-MX" smtClean="0">
                <a:ea typeface="ＭＳ Ｐゴシック" panose="020B0600070205080204" pitchFamily="34" charset="-128"/>
              </a:rPr>
              <a:t>3ª etapa: de resultados y de declaraciones de validez de las elecciones, inicia con la remisión de la documentación y expedientes electorales a los Consejos Distritales y concluye con los cómputos y declaraciones que realicen los Consejos del Instituto, o las resoluciones que, en su caso, emita en última instancia el Tribunal Electoral.</a:t>
            </a:r>
          </a:p>
          <a:p>
            <a:pPr algn="just" eaLnBrk="1" hangingPunct="1">
              <a:lnSpc>
                <a:spcPct val="90000"/>
              </a:lnSpc>
              <a:spcBef>
                <a:spcPct val="0"/>
              </a:spcBef>
            </a:pPr>
            <a:r>
              <a:rPr lang="es-ES" altLang="es-MX" smtClean="0">
                <a:ea typeface="ＭＳ Ｐゴシック" panose="020B0600070205080204" pitchFamily="34" charset="-128"/>
              </a:rPr>
              <a:t>4ª etapa: etapa de dictamen y declaraciones de validez de la elección y de presidente electo, inicia al resolverse el último de los medios de impugnación que se hubiesen interpuesto en contra de esta elección o cuando se tenga constancia de que no se presentó ninguno y concluye al aprobar la Sala Superior del TEPJF, el dictamen que contenga el cómputo final y las declaraciones de validez de la elección y de presidente electo.</a:t>
            </a:r>
          </a:p>
        </p:txBody>
      </p:sp>
      <p:sp>
        <p:nvSpPr>
          <p:cNvPr id="2048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65F4053-2E2B-4943-8247-FBF80A1C6D64}" type="slidenum">
              <a:rPr lang="es-ES" altLang="es-MX" smtClean="0"/>
              <a:pPr/>
              <a:t>14</a:t>
            </a:fld>
            <a:endParaRPr lang="es-ES" altLang="es-MX" smtClean="0"/>
          </a:p>
        </p:txBody>
      </p:sp>
    </p:spTree>
    <p:extLst>
      <p:ext uri="{BB962C8B-B14F-4D97-AF65-F5344CB8AC3E}">
        <p14:creationId xmlns:p14="http://schemas.microsoft.com/office/powerpoint/2010/main" val="29302064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1 Marcador de imagen de diapositiva"/>
          <p:cNvSpPr>
            <a:spLocks noGrp="1" noRot="1" noChangeAspect="1" noTextEdit="1"/>
          </p:cNvSpPr>
          <p:nvPr>
            <p:ph type="sldImg"/>
          </p:nvPr>
        </p:nvSpPr>
        <p:spPr>
          <a:ln/>
        </p:spPr>
      </p:sp>
      <p:sp>
        <p:nvSpPr>
          <p:cNvPr id="18227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s-MX" altLang="es-MX" smtClean="0">
              <a:ea typeface="ＭＳ Ｐゴシック" panose="020B0600070205080204" pitchFamily="34" charset="-128"/>
            </a:endParaRPr>
          </a:p>
        </p:txBody>
      </p:sp>
      <p:sp>
        <p:nvSpPr>
          <p:cNvPr id="182276"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E211241B-7081-4208-A4DF-057E47284742}" type="slidenum">
              <a:rPr lang="es-MX" altLang="es-MX"/>
              <a:pPr algn="r" eaLnBrk="1" hangingPunct="1">
                <a:spcBef>
                  <a:spcPct val="0"/>
                </a:spcBef>
              </a:pPr>
              <a:t>146</a:t>
            </a:fld>
            <a:endParaRPr lang="es-MX" altLang="es-MX"/>
          </a:p>
        </p:txBody>
      </p:sp>
    </p:spTree>
    <p:extLst>
      <p:ext uri="{BB962C8B-B14F-4D97-AF65-F5344CB8AC3E}">
        <p14:creationId xmlns:p14="http://schemas.microsoft.com/office/powerpoint/2010/main" val="19539913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lnSpc>
                <a:spcPct val="90000"/>
              </a:lnSpc>
            </a:pPr>
            <a:r>
              <a:rPr lang="es-MX" altLang="es-MX" sz="900" b="1" smtClean="0">
                <a:ea typeface="ＭＳ Ｐゴシック" panose="020B0600070205080204" pitchFamily="34" charset="-128"/>
              </a:rPr>
              <a:t>Artículo 84 CPEUM.</a:t>
            </a:r>
            <a:r>
              <a:rPr lang="es-MX" altLang="es-MX" sz="900" smtClean="0">
                <a:ea typeface="ＭＳ Ｐゴシック" panose="020B0600070205080204" pitchFamily="34" charset="-128"/>
              </a:rPr>
              <a:t> En caso de falta absoluta del Presidente de la República, ocurrida en los dos primeros años del periodo respectivo, si el Congreso estuviere en sesiones, se constituirá inmediatamente en Colegio Electoral, y concurriendo cuando menos las dos terceras partes del número total de sus miembros, nombrará en escrutinio secreto y por mayoría absoluta de votos, un presidente interino; el mismo Congreso expedirá, dentro de los diez días siguientes al de la designación de presidente interino, la convocatoria para la elección del presidente que deba concluir el periodo respectivo; debiendo mediar entre la fecha de la convocatoria y la que se señale para la verificación de las elecciones, un plazo no menor de catorce meses, ni mayor de dieciocho.</a:t>
            </a:r>
          </a:p>
          <a:p>
            <a:pPr defTabSz="914400" eaLnBrk="1" hangingPunct="1">
              <a:lnSpc>
                <a:spcPct val="90000"/>
              </a:lnSpc>
            </a:pPr>
            <a:r>
              <a:rPr lang="es-MX" altLang="es-MX" sz="900" smtClean="0">
                <a:ea typeface="ＭＳ Ｐゴシック" panose="020B0600070205080204" pitchFamily="34" charset="-128"/>
              </a:rPr>
              <a:t>Si el Congreso no estuviere en sesiones, la Comisión Permanente nombrará desde luego un presidente provisional y convocará a sesiones extraordinarias al Congreso para que éste, a su vez, designe al presidente interino y expida la convocatoria a elecciones presidenciales en los términos del artículo anterior.</a:t>
            </a:r>
            <a:endParaRPr lang="es-ES" altLang="es-MX" sz="900" smtClean="0">
              <a:ea typeface="ＭＳ Ｐゴシック" panose="020B0600070205080204" pitchFamily="34" charset="-128"/>
            </a:endParaRPr>
          </a:p>
          <a:p>
            <a:pPr defTabSz="914400" eaLnBrk="1" hangingPunct="1">
              <a:lnSpc>
                <a:spcPct val="90000"/>
              </a:lnSpc>
            </a:pPr>
            <a:r>
              <a:rPr lang="es-MX" altLang="es-MX" sz="900" smtClean="0">
                <a:ea typeface="ＭＳ Ｐゴシック" panose="020B0600070205080204" pitchFamily="34" charset="-128"/>
              </a:rPr>
              <a:t>Cuando la falta de presidente ocurriese en los cuatro últimos años del periodo respectivo, si el Congreso de la Unión se encontrase en sesiones, designará al presidente substituto que deberá concluir el periodo; si el Congreso no estuviere reunido, la Comisión Permanente nombrará un presidente provisional y convocará al Congreso de la Unión a sesiones extraordinarias para que se erija en Colegio Electoral y haga la elección del presidente substituto.</a:t>
            </a:r>
          </a:p>
          <a:p>
            <a:pPr defTabSz="914400" eaLnBrk="1" hangingPunct="1">
              <a:lnSpc>
                <a:spcPct val="90000"/>
              </a:lnSpc>
            </a:pPr>
            <a:r>
              <a:rPr lang="es-MX" altLang="es-MX" sz="900" b="1" smtClean="0">
                <a:ea typeface="ＭＳ Ｐゴシック" panose="020B0600070205080204" pitchFamily="34" charset="-128"/>
              </a:rPr>
              <a:t>Artículo 85.</a:t>
            </a:r>
            <a:r>
              <a:rPr lang="es-MX" altLang="es-MX" sz="900" smtClean="0">
                <a:ea typeface="ＭＳ Ｐゴシック" panose="020B0600070205080204" pitchFamily="34" charset="-128"/>
              </a:rPr>
              <a:t> Si al comenzar un periodo constitucional no se presentase el presidente electo, o la elección no estuviere hecha o declarada válida el 1o. de diciembre, cesará, sin embargo, el Presidente cuyo periodo haya concluido y se encargará desde luego del Poder Ejecutivo, en calidad de Presidente interino, el que designe el Congreso de la Unión, o en su falta con el carácter de provisional, el que designe la Comisión Permanente, procediéndose conforme a lo dispuesto en el artículo anterior.</a:t>
            </a:r>
          </a:p>
          <a:p>
            <a:pPr defTabSz="914400" eaLnBrk="1" hangingPunct="1">
              <a:lnSpc>
                <a:spcPct val="90000"/>
              </a:lnSpc>
            </a:pPr>
            <a:r>
              <a:rPr lang="es-MX" altLang="es-MX" sz="900" smtClean="0">
                <a:ea typeface="ＭＳ Ｐゴシック" panose="020B0600070205080204" pitchFamily="34" charset="-128"/>
              </a:rPr>
              <a:t>Cuando la falta del presidente fuese temporal, el Congreso de la Unión, si estuviese reunido, o en su defecto la Comisión Permanente, designará un presidente interino para que funcione durante el tiempo que dure dicha falta.</a:t>
            </a:r>
          </a:p>
          <a:p>
            <a:pPr defTabSz="914400" eaLnBrk="1" hangingPunct="1">
              <a:lnSpc>
                <a:spcPct val="90000"/>
              </a:lnSpc>
            </a:pPr>
            <a:r>
              <a:rPr lang="es-MX" altLang="es-MX" sz="900" smtClean="0">
                <a:ea typeface="ＭＳ Ｐゴシック" panose="020B0600070205080204" pitchFamily="34" charset="-128"/>
              </a:rPr>
              <a:t>Cuando la falta del presidente sea por más de treinta días y el Congreso de la Unión no estuviere reunido, la Comisión Permanente convocará a sesiones extraordinarias del Congreso para que éste resuelva sobre la licencia y nombre, en su caso, al presidente interino.</a:t>
            </a:r>
          </a:p>
          <a:p>
            <a:pPr defTabSz="914400" eaLnBrk="1" hangingPunct="1">
              <a:lnSpc>
                <a:spcPct val="90000"/>
              </a:lnSpc>
            </a:pPr>
            <a:r>
              <a:rPr lang="es-MX" altLang="es-MX" sz="900" smtClean="0">
                <a:ea typeface="ＭＳ Ｐゴシック" panose="020B0600070205080204" pitchFamily="34" charset="-128"/>
              </a:rPr>
              <a:t>Si la falta, de temporal se convierte en absoluta, se procederá como dispone el artículo anterior.</a:t>
            </a:r>
            <a:endParaRPr lang="es-ES" altLang="es-MX" sz="900" smtClean="0">
              <a:ea typeface="ＭＳ Ｐゴシック" panose="020B0600070205080204" pitchFamily="34" charset="-128"/>
            </a:endParaRPr>
          </a:p>
        </p:txBody>
      </p:sp>
    </p:spTree>
    <p:extLst>
      <p:ext uri="{BB962C8B-B14F-4D97-AF65-F5344CB8AC3E}">
        <p14:creationId xmlns:p14="http://schemas.microsoft.com/office/powerpoint/2010/main" val="33892738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1 Marcador de imagen de diapositiva"/>
          <p:cNvSpPr>
            <a:spLocks noGrp="1" noRot="1" noChangeAspect="1" noTextEdit="1"/>
          </p:cNvSpPr>
          <p:nvPr>
            <p:ph type="sldImg"/>
          </p:nvPr>
        </p:nvSpPr>
        <p:spPr>
          <a:ln/>
        </p:spPr>
      </p:sp>
      <p:sp>
        <p:nvSpPr>
          <p:cNvPr id="18637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n-US" smtClean="0">
              <a:ea typeface="ＭＳ Ｐゴシック" panose="020B0600070205080204" pitchFamily="34" charset="-128"/>
            </a:endParaRPr>
          </a:p>
        </p:txBody>
      </p:sp>
      <p:sp>
        <p:nvSpPr>
          <p:cNvPr id="18637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5AE9EA5-12CF-450C-B4B0-7EFEED47318C}" type="slidenum">
              <a:rPr lang="es-ES" altLang="en-US" smtClean="0">
                <a:latin typeface="Arial" panose="020B0604020202020204" pitchFamily="34" charset="0"/>
              </a:rPr>
              <a:pPr>
                <a:spcBef>
                  <a:spcPct val="0"/>
                </a:spcBef>
              </a:pPr>
              <a:t>148</a:t>
            </a:fld>
            <a:endParaRPr lang="es-ES" altLang="en-US" smtClean="0">
              <a:latin typeface="Arial" panose="020B0604020202020204" pitchFamily="34" charset="0"/>
            </a:endParaRPr>
          </a:p>
        </p:txBody>
      </p:sp>
    </p:spTree>
    <p:extLst>
      <p:ext uri="{BB962C8B-B14F-4D97-AF65-F5344CB8AC3E}">
        <p14:creationId xmlns:p14="http://schemas.microsoft.com/office/powerpoint/2010/main" val="1363542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1 Marcador de imagen de diapositiva"/>
          <p:cNvSpPr>
            <a:spLocks noGrp="1" noRot="1" noChangeAspect="1" noTextEdit="1"/>
          </p:cNvSpPr>
          <p:nvPr>
            <p:ph type="sldImg"/>
          </p:nvPr>
        </p:nvSpPr>
        <p:spPr>
          <a:ln/>
        </p:spPr>
      </p:sp>
      <p:sp>
        <p:nvSpPr>
          <p:cNvPr id="18841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n-US" smtClean="0">
              <a:ea typeface="ＭＳ Ｐゴシック" panose="020B0600070205080204" pitchFamily="34" charset="-128"/>
            </a:endParaRPr>
          </a:p>
        </p:txBody>
      </p:sp>
      <p:sp>
        <p:nvSpPr>
          <p:cNvPr id="18842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9F5C32D-927C-48A4-A92E-DE9525E9EB7D}" type="slidenum">
              <a:rPr lang="es-ES" altLang="en-US" smtClean="0">
                <a:latin typeface="Arial" panose="020B0604020202020204" pitchFamily="34" charset="0"/>
              </a:rPr>
              <a:pPr>
                <a:spcBef>
                  <a:spcPct val="0"/>
                </a:spcBef>
              </a:pPr>
              <a:t>149</a:t>
            </a:fld>
            <a:endParaRPr lang="es-ES" altLang="en-US" smtClean="0">
              <a:latin typeface="Arial" panose="020B0604020202020204" pitchFamily="34" charset="0"/>
            </a:endParaRPr>
          </a:p>
        </p:txBody>
      </p:sp>
    </p:spTree>
    <p:extLst>
      <p:ext uri="{BB962C8B-B14F-4D97-AF65-F5344CB8AC3E}">
        <p14:creationId xmlns:p14="http://schemas.microsoft.com/office/powerpoint/2010/main" val="28468870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1 Marcador de imagen de diapositiva"/>
          <p:cNvSpPr>
            <a:spLocks noGrp="1" noRot="1" noChangeAspect="1" noTextEdit="1"/>
          </p:cNvSpPr>
          <p:nvPr>
            <p:ph type="sldImg"/>
          </p:nvPr>
        </p:nvSpPr>
        <p:spPr>
          <a:ln/>
        </p:spPr>
      </p:sp>
      <p:sp>
        <p:nvSpPr>
          <p:cNvPr id="19046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n-US" smtClean="0">
              <a:ea typeface="ＭＳ Ｐゴシック" panose="020B0600070205080204" pitchFamily="34" charset="-128"/>
            </a:endParaRPr>
          </a:p>
        </p:txBody>
      </p:sp>
      <p:sp>
        <p:nvSpPr>
          <p:cNvPr id="190468"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734F494-7C45-4CF2-99BD-80B1896B7E68}" type="slidenum">
              <a:rPr lang="es-ES" altLang="en-US" smtClean="0">
                <a:latin typeface="Arial" panose="020B0604020202020204" pitchFamily="34" charset="0"/>
              </a:rPr>
              <a:pPr>
                <a:spcBef>
                  <a:spcPct val="0"/>
                </a:spcBef>
              </a:pPr>
              <a:t>150</a:t>
            </a:fld>
            <a:endParaRPr lang="es-ES" altLang="en-US" smtClean="0">
              <a:latin typeface="Arial" panose="020B0604020202020204" pitchFamily="34" charset="0"/>
            </a:endParaRPr>
          </a:p>
        </p:txBody>
      </p:sp>
    </p:spTree>
    <p:extLst>
      <p:ext uri="{BB962C8B-B14F-4D97-AF65-F5344CB8AC3E}">
        <p14:creationId xmlns:p14="http://schemas.microsoft.com/office/powerpoint/2010/main" val="1701567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1 Marcador de imagen de diapositiva"/>
          <p:cNvSpPr>
            <a:spLocks noGrp="1" noRot="1" noChangeAspect="1" noTextEdit="1"/>
          </p:cNvSpPr>
          <p:nvPr>
            <p:ph type="sldImg"/>
          </p:nvPr>
        </p:nvSpPr>
        <p:spPr>
          <a:ln/>
        </p:spPr>
      </p:sp>
      <p:sp>
        <p:nvSpPr>
          <p:cNvPr id="19251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n-US" smtClean="0">
              <a:ea typeface="ＭＳ Ｐゴシック" panose="020B0600070205080204" pitchFamily="34" charset="-128"/>
            </a:endParaRPr>
          </a:p>
        </p:txBody>
      </p:sp>
      <p:sp>
        <p:nvSpPr>
          <p:cNvPr id="19251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47D030C-BAB1-44C2-AE0F-14D8F6611C4B}" type="slidenum">
              <a:rPr lang="es-ES" altLang="en-US" smtClean="0">
                <a:latin typeface="Arial" panose="020B0604020202020204" pitchFamily="34" charset="0"/>
              </a:rPr>
              <a:pPr>
                <a:spcBef>
                  <a:spcPct val="0"/>
                </a:spcBef>
              </a:pPr>
              <a:t>151</a:t>
            </a:fld>
            <a:endParaRPr lang="es-ES" altLang="en-US" smtClean="0">
              <a:latin typeface="Arial" panose="020B0604020202020204" pitchFamily="34" charset="0"/>
            </a:endParaRPr>
          </a:p>
        </p:txBody>
      </p:sp>
    </p:spTree>
    <p:extLst>
      <p:ext uri="{BB962C8B-B14F-4D97-AF65-F5344CB8AC3E}">
        <p14:creationId xmlns:p14="http://schemas.microsoft.com/office/powerpoint/2010/main" val="4904633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r>
              <a:rPr lang="es-MX" altLang="en-US" smtClean="0">
                <a:ea typeface="ＭＳ Ｐゴシック" panose="020B0600070205080204" pitchFamily="34" charset="-128"/>
              </a:rPr>
              <a:t>ELECCIONES. PRINCIPIOS CONSTITUCIONALES Y LEGALES QUE SE DEBEN OBSERVAR PARA QUE CUALQUIER TIPO DE ELECCIÓN SEA CONSIDERADA VÁLIDA.</a:t>
            </a:r>
          </a:p>
          <a:p>
            <a:pPr defTabSz="914400" eaLnBrk="1" hangingPunct="1"/>
            <a:r>
              <a:rPr lang="es-MX" altLang="en-US" smtClean="0">
                <a:ea typeface="ＭＳ Ｐゴシック" panose="020B0600070205080204" pitchFamily="34" charset="-128"/>
              </a:rPr>
              <a:t>Sala Superior, tesis S3EL 010/2001. </a:t>
            </a:r>
            <a:r>
              <a:rPr lang="es-MX" altLang="en-US" i="1" smtClean="0">
                <a:ea typeface="ＭＳ Ｐゴシック" panose="020B0600070205080204" pitchFamily="34" charset="-128"/>
              </a:rPr>
              <a:t>Compilación Oficial de Jurisprudencia y Tesis Relevantes 1997-2005, </a:t>
            </a:r>
            <a:r>
              <a:rPr lang="es-MX" altLang="en-US" smtClean="0">
                <a:ea typeface="ＭＳ Ｐゴシック" panose="020B0600070205080204" pitchFamily="34" charset="-128"/>
              </a:rPr>
              <a:t>páginas 525-527.</a:t>
            </a:r>
          </a:p>
          <a:p>
            <a:pPr defTabSz="914400" eaLnBrk="1" hangingPunct="1"/>
            <a:r>
              <a:rPr lang="es-MX" altLang="en-US" b="1" smtClean="0">
                <a:ea typeface="ＭＳ Ｐゴシック" panose="020B0600070205080204" pitchFamily="34" charset="-128"/>
              </a:rPr>
              <a:t>NULIDAD DE ELECCIÓN. CAUSA ABSTRACTA</a:t>
            </a:r>
            <a:r>
              <a:rPr lang="es-MX" altLang="en-US" smtClean="0">
                <a:ea typeface="ＭＳ Ｐゴシック" panose="020B0600070205080204" pitchFamily="34" charset="-128"/>
              </a:rPr>
              <a:t> (Legislación de Tabasco y similares).</a:t>
            </a:r>
            <a:endParaRPr lang="es-ES" altLang="en-US" smtClean="0">
              <a:ea typeface="ＭＳ Ｐゴシック" panose="020B0600070205080204" pitchFamily="34" charset="-128"/>
            </a:endParaRPr>
          </a:p>
          <a:p>
            <a:pPr defTabSz="914400" eaLnBrk="1" hangingPunct="1"/>
            <a:r>
              <a:rPr lang="es-MX" altLang="en-US" smtClean="0">
                <a:ea typeface="ＭＳ Ｐゴシック" panose="020B0600070205080204" pitchFamily="34" charset="-128"/>
              </a:rPr>
              <a:t>Sala Superior, tesis S3ELJ 23/2004. </a:t>
            </a:r>
            <a:r>
              <a:rPr lang="es-ES" altLang="en-US" i="1" smtClean="0">
                <a:ea typeface="ＭＳ Ｐゴシック" panose="020B0600070205080204" pitchFamily="34" charset="-128"/>
              </a:rPr>
              <a:t>Compilación Oficial de Jurisprudencia y Tesis Relevantes 1997-2005, </a:t>
            </a:r>
            <a:r>
              <a:rPr lang="es-ES" altLang="en-US" smtClean="0">
                <a:ea typeface="ＭＳ Ｐゴシック" panose="020B0600070205080204" pitchFamily="34" charset="-128"/>
              </a:rPr>
              <a:t>páginas 200-201. </a:t>
            </a:r>
          </a:p>
        </p:txBody>
      </p:sp>
    </p:spTree>
    <p:extLst>
      <p:ext uri="{BB962C8B-B14F-4D97-AF65-F5344CB8AC3E}">
        <p14:creationId xmlns:p14="http://schemas.microsoft.com/office/powerpoint/2010/main" val="36596756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1 Marcador de imagen de diapositiva"/>
          <p:cNvSpPr>
            <a:spLocks noGrp="1" noRot="1" noChangeAspect="1" noTextEdit="1"/>
          </p:cNvSpPr>
          <p:nvPr>
            <p:ph type="sldImg"/>
          </p:nvPr>
        </p:nvSpPr>
        <p:spPr>
          <a:ln/>
        </p:spPr>
      </p:sp>
      <p:sp>
        <p:nvSpPr>
          <p:cNvPr id="20992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smtClean="0">
              <a:ea typeface="ＭＳ Ｐゴシック" panose="020B0600070205080204" pitchFamily="34" charset="-128"/>
            </a:endParaRPr>
          </a:p>
        </p:txBody>
      </p:sp>
      <p:sp>
        <p:nvSpPr>
          <p:cNvPr id="20992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5878D79-8B54-4F0F-9439-A774A9ACE6EC}" type="slidenum">
              <a:rPr lang="es-ES" altLang="es-MX" smtClean="0">
                <a:latin typeface="Arial" panose="020B0604020202020204" pitchFamily="34" charset="0"/>
              </a:rPr>
              <a:pPr>
                <a:spcBef>
                  <a:spcPct val="0"/>
                </a:spcBef>
              </a:pPr>
              <a:t>166</a:t>
            </a:fld>
            <a:endParaRPr lang="es-ES" altLang="es-MX" smtClean="0">
              <a:latin typeface="Arial" panose="020B0604020202020204" pitchFamily="34" charset="0"/>
            </a:endParaRPr>
          </a:p>
        </p:txBody>
      </p:sp>
    </p:spTree>
    <p:extLst>
      <p:ext uri="{BB962C8B-B14F-4D97-AF65-F5344CB8AC3E}">
        <p14:creationId xmlns:p14="http://schemas.microsoft.com/office/powerpoint/2010/main" val="10825185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1 Marcador de imagen de diapositiva"/>
          <p:cNvSpPr>
            <a:spLocks noGrp="1" noRot="1" noChangeAspect="1" noTextEdit="1"/>
          </p:cNvSpPr>
          <p:nvPr>
            <p:ph type="sldImg"/>
          </p:nvPr>
        </p:nvSpPr>
        <p:spPr>
          <a:ln/>
        </p:spPr>
      </p:sp>
      <p:sp>
        <p:nvSpPr>
          <p:cNvPr id="21197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smtClean="0">
              <a:ea typeface="ＭＳ Ｐゴシック" panose="020B0600070205080204" pitchFamily="34" charset="-128"/>
            </a:endParaRPr>
          </a:p>
        </p:txBody>
      </p:sp>
      <p:sp>
        <p:nvSpPr>
          <p:cNvPr id="21197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C0EE2CE-9D68-405B-8383-176488EA7748}" type="slidenum">
              <a:rPr lang="es-ES" altLang="es-MX" smtClean="0">
                <a:latin typeface="Arial" panose="020B0604020202020204" pitchFamily="34" charset="0"/>
              </a:rPr>
              <a:pPr>
                <a:spcBef>
                  <a:spcPct val="0"/>
                </a:spcBef>
              </a:pPr>
              <a:t>167</a:t>
            </a:fld>
            <a:endParaRPr lang="es-ES" altLang="es-MX" smtClean="0">
              <a:latin typeface="Arial" panose="020B0604020202020204" pitchFamily="34" charset="0"/>
            </a:endParaRPr>
          </a:p>
        </p:txBody>
      </p:sp>
    </p:spTree>
    <p:extLst>
      <p:ext uri="{BB962C8B-B14F-4D97-AF65-F5344CB8AC3E}">
        <p14:creationId xmlns:p14="http://schemas.microsoft.com/office/powerpoint/2010/main" val="5747696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1 Marcador de imagen de diapositiva"/>
          <p:cNvSpPr>
            <a:spLocks noGrp="1" noRot="1" noChangeAspect="1" noTextEdit="1"/>
          </p:cNvSpPr>
          <p:nvPr>
            <p:ph type="sldImg"/>
          </p:nvPr>
        </p:nvSpPr>
        <p:spPr>
          <a:ln/>
        </p:spPr>
      </p:sp>
      <p:sp>
        <p:nvSpPr>
          <p:cNvPr id="22016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smtClean="0">
              <a:ea typeface="ＭＳ Ｐゴシック" panose="020B0600070205080204" pitchFamily="34" charset="-128"/>
            </a:endParaRPr>
          </a:p>
        </p:txBody>
      </p:sp>
      <p:sp>
        <p:nvSpPr>
          <p:cNvPr id="22016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5BD4598-3991-4DD7-BA0E-DE9F458392CF}" type="slidenum">
              <a:rPr lang="es-ES" altLang="es-MX" smtClean="0">
                <a:latin typeface="Arial" panose="020B0604020202020204" pitchFamily="34" charset="0"/>
              </a:rPr>
              <a:pPr>
                <a:spcBef>
                  <a:spcPct val="0"/>
                </a:spcBef>
              </a:pPr>
              <a:t>174</a:t>
            </a:fld>
            <a:endParaRPr lang="es-ES" altLang="es-MX" smtClean="0">
              <a:latin typeface="Arial" panose="020B0604020202020204" pitchFamily="34" charset="0"/>
            </a:endParaRPr>
          </a:p>
        </p:txBody>
      </p:sp>
    </p:spTree>
    <p:extLst>
      <p:ext uri="{BB962C8B-B14F-4D97-AF65-F5344CB8AC3E}">
        <p14:creationId xmlns:p14="http://schemas.microsoft.com/office/powerpoint/2010/main" val="890641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r>
              <a:rPr lang="es-ES" altLang="es-MX" sz="900" smtClean="0">
                <a:solidFill>
                  <a:schemeClr val="tx2"/>
                </a:solidFill>
                <a:ea typeface="ＭＳ Ｐゴシック" panose="020B0600070205080204" pitchFamily="34" charset="-128"/>
              </a:rPr>
              <a:t>PRINCIPIO DE CONSERVACIÓN DE LOS ACTOS PÚBLICOS VÁLIDAMENTE CELEBRADOS. SU APLICACIÓN EN LA DETERMINACIÓN DE LA NULIDAD DE CIERTA VOTACIÓN, CÓMPUTO O ELECCIÓN. </a:t>
            </a:r>
            <a:r>
              <a:rPr lang="es-ES" altLang="es-MX" sz="900" i="1" smtClean="0">
                <a:solidFill>
                  <a:schemeClr val="tx2"/>
                </a:solidFill>
                <a:ea typeface="ＭＳ Ｐゴシック" panose="020B0600070205080204" pitchFamily="34" charset="-128"/>
              </a:rPr>
              <a:t>(S3ELJD 01/98) </a:t>
            </a:r>
          </a:p>
          <a:p>
            <a:pPr defTabSz="914400"/>
            <a:r>
              <a:rPr lang="es-ES" altLang="es-MX" sz="1000" smtClean="0">
                <a:solidFill>
                  <a:schemeClr val="tx2"/>
                </a:solidFill>
                <a:ea typeface="ＭＳ Ｐゴシック" panose="020B0600070205080204" pitchFamily="34" charset="-128"/>
                <a:cs typeface="Arial" panose="020B0604020202020204" pitchFamily="34" charset="0"/>
              </a:rPr>
              <a:t>NULIDAD DE SUFRAGIOS RECIBIDOS EN UNA CASILLA. LA IRREGULARIDAD EN QUE SE SUSTENTE SIEMPRE DEBE SER DETERMINANTE PARA EL RESULTADO DE LA VOTACIÓN, AUN CUANDO EN LA HIPÓTESIS RESPECTIVA, TAL ELEMENTO NO SE MENCIONE EXPRESAMENTE.</a:t>
            </a:r>
            <a:r>
              <a:rPr lang="es-ES" altLang="es-MX" sz="1000" i="1" smtClean="0">
                <a:solidFill>
                  <a:schemeClr val="tx2"/>
                </a:solidFill>
                <a:ea typeface="ＭＳ Ｐゴシック" panose="020B0600070205080204" pitchFamily="34" charset="-128"/>
                <a:cs typeface="Arial" panose="020B0604020202020204" pitchFamily="34" charset="0"/>
              </a:rPr>
              <a:t> (Tesis S3ELJ 13/2000)</a:t>
            </a:r>
            <a:endParaRPr lang="es-ES" altLang="es-MX" sz="2800" smtClean="0">
              <a:ea typeface="ＭＳ Ｐゴシック" panose="020B0600070205080204" pitchFamily="34" charset="-128"/>
            </a:endParaRPr>
          </a:p>
          <a:p>
            <a:pPr defTabSz="914400"/>
            <a:r>
              <a:rPr lang="es-MX" altLang="es-MX" sz="1000" smtClean="0">
                <a:solidFill>
                  <a:srgbClr val="000000"/>
                </a:solidFill>
                <a:ea typeface="ＭＳ Ｐゴシック" panose="020B0600070205080204" pitchFamily="34" charset="-128"/>
                <a:cs typeface="Arial" panose="020B0604020202020204" pitchFamily="34" charset="0"/>
              </a:rPr>
              <a:t>SISTEMA DE NULIDADES. SOLAMENTE COMPRENDE CONDUCTAS CALIFICADAS COMO GRAVES. (S3ELJ 20/2004)</a:t>
            </a:r>
            <a:endParaRPr lang="es-ES" altLang="es-MX" smtClean="0">
              <a:ea typeface="ＭＳ Ｐゴシック" panose="020B0600070205080204" pitchFamily="34" charset="-128"/>
            </a:endParaRPr>
          </a:p>
        </p:txBody>
      </p:sp>
    </p:spTree>
    <p:extLst>
      <p:ext uri="{BB962C8B-B14F-4D97-AF65-F5344CB8AC3E}">
        <p14:creationId xmlns:p14="http://schemas.microsoft.com/office/powerpoint/2010/main" val="12882411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1 Marcador de imagen de diapositiva"/>
          <p:cNvSpPr>
            <a:spLocks noGrp="1" noRot="1" noChangeAspect="1" noTextEdit="1"/>
          </p:cNvSpPr>
          <p:nvPr>
            <p:ph type="sldImg"/>
          </p:nvPr>
        </p:nvSpPr>
        <p:spPr>
          <a:ln/>
        </p:spPr>
      </p:sp>
      <p:sp>
        <p:nvSpPr>
          <p:cNvPr id="24269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smtClean="0">
              <a:ea typeface="ＭＳ Ｐゴシック" panose="020B0600070205080204" pitchFamily="34" charset="-128"/>
            </a:endParaRPr>
          </a:p>
        </p:txBody>
      </p:sp>
      <p:sp>
        <p:nvSpPr>
          <p:cNvPr id="24269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24FF5AB-03A8-4EB1-9D49-CB775310CAD9}" type="slidenum">
              <a:rPr lang="es-ES" altLang="es-MX" smtClean="0">
                <a:latin typeface="Arial" panose="020B0604020202020204" pitchFamily="34" charset="0"/>
              </a:rPr>
              <a:pPr>
                <a:spcBef>
                  <a:spcPct val="0"/>
                </a:spcBef>
              </a:pPr>
              <a:t>195</a:t>
            </a:fld>
            <a:endParaRPr lang="es-ES" altLang="es-MX" smtClean="0">
              <a:latin typeface="Arial" panose="020B0604020202020204" pitchFamily="34" charset="0"/>
            </a:endParaRPr>
          </a:p>
        </p:txBody>
      </p:sp>
    </p:spTree>
    <p:extLst>
      <p:ext uri="{BB962C8B-B14F-4D97-AF65-F5344CB8AC3E}">
        <p14:creationId xmlns:p14="http://schemas.microsoft.com/office/powerpoint/2010/main" val="20585353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BAF10A3E-62DF-45EC-9294-E2F47F4F811C}" type="slidenum">
              <a:rPr lang="es-ES" altLang="es-MX">
                <a:latin typeface="Arial" panose="020B0604020202020204" pitchFamily="34" charset="0"/>
              </a:rPr>
              <a:pPr algn="r" eaLnBrk="1" hangingPunct="1">
                <a:spcBef>
                  <a:spcPct val="0"/>
                </a:spcBef>
              </a:pPr>
              <a:t>203</a:t>
            </a:fld>
            <a:endParaRPr lang="es-ES" altLang="es-MX">
              <a:latin typeface="Arial" panose="020B0604020202020204" pitchFamily="34" charset="0"/>
            </a:endParaRPr>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spcBef>
                <a:spcPct val="0"/>
              </a:spcBef>
            </a:pPr>
            <a:endParaRPr lang="es-MX" altLang="es-MX"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73682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lnSpc>
                <a:spcPct val="95000"/>
              </a:lnSpc>
              <a:buFont typeface="Wingdings" panose="05000000000000000000" pitchFamily="2" charset="2"/>
              <a:buNone/>
            </a:pPr>
            <a:r>
              <a:rPr lang="es-ES" altLang="es-MX" smtClean="0">
                <a:latin typeface="Agency FB" panose="020B0503020202020204" pitchFamily="34" charset="0"/>
                <a:ea typeface="ＭＳ Ｐゴシック" panose="020B0600070205080204" pitchFamily="34" charset="-128"/>
                <a:cs typeface="Tahoma" panose="020B0604030504040204" pitchFamily="34" charset="0"/>
              </a:rPr>
              <a:t>NULIDAD DE ELECCIÓN. FACTORES CUALITATIVO Y CUANTITATIVO  DEL CARÁCTER DETERMINANTE DE LA VIOLACIÓN O IRREGULARIDAD. </a:t>
            </a:r>
            <a:r>
              <a:rPr lang="es-ES_tradnl" altLang="es-MX" smtClean="0">
                <a:latin typeface="Agency FB" panose="020B0503020202020204" pitchFamily="34" charset="0"/>
                <a:ea typeface="ＭＳ Ｐゴシック" panose="020B0600070205080204" pitchFamily="34" charset="-128"/>
                <a:cs typeface="Tahoma" panose="020B0604030504040204" pitchFamily="34" charset="0"/>
              </a:rPr>
              <a:t>(</a:t>
            </a:r>
            <a:r>
              <a:rPr lang="es-ES" altLang="es-MX" smtClean="0">
                <a:latin typeface="Agency FB" panose="020B0503020202020204" pitchFamily="34" charset="0"/>
                <a:ea typeface="ＭＳ Ｐゴシック" panose="020B0600070205080204" pitchFamily="34" charset="-128"/>
                <a:cs typeface="Tahoma" panose="020B0604030504040204" pitchFamily="34" charset="0"/>
              </a:rPr>
              <a:t>S3EL 031/2004</a:t>
            </a:r>
            <a:r>
              <a:rPr lang="es-ES_tradnl" altLang="es-MX" smtClean="0">
                <a:latin typeface="Agency FB" panose="020B0503020202020204" pitchFamily="34" charset="0"/>
                <a:ea typeface="ＭＳ Ｐゴシック" panose="020B0600070205080204" pitchFamily="34" charset="-128"/>
                <a:cs typeface="Tahoma" panose="020B0604030504040204" pitchFamily="34" charset="0"/>
              </a:rPr>
              <a:t>).</a:t>
            </a:r>
          </a:p>
          <a:p>
            <a:pPr defTabSz="914400" eaLnBrk="1" hangingPunct="1"/>
            <a:r>
              <a:rPr lang="es-MX" altLang="es-MX" b="1" smtClean="0">
                <a:solidFill>
                  <a:schemeClr val="tx2"/>
                </a:solidFill>
                <a:ea typeface="Arial Unicode MS" panose="020B0604020202020204" pitchFamily="34" charset="-128"/>
                <a:cs typeface="Arial" panose="020B0604020202020204" pitchFamily="34" charset="0"/>
              </a:rPr>
              <a:t>NULIDAD DE ELECCIÓN O DE LA VOTACIÓN RECIBIDA EN UNA CASILLA. CRITERIOS PARA ESTABLECER CUÁNDO UNA IRREGULARIDAD ES DETERMINANTE PARA SU RESULTADO. </a:t>
            </a:r>
            <a:r>
              <a:rPr lang="es-MX" altLang="es-MX" smtClean="0">
                <a:solidFill>
                  <a:schemeClr val="tx2"/>
                </a:solidFill>
                <a:ea typeface="Arial Unicode MS" panose="020B0604020202020204" pitchFamily="34" charset="-128"/>
                <a:cs typeface="Arial" panose="020B0604020202020204" pitchFamily="34" charset="0"/>
              </a:rPr>
              <a:t>(S3ELJ 39/2002)</a:t>
            </a:r>
            <a:endParaRPr lang="es-ES" altLang="es-MX" smtClean="0">
              <a:solidFill>
                <a:schemeClr val="tx2"/>
              </a:solidFill>
              <a:ea typeface="Arial Unicode MS" panose="020B0604020202020204" pitchFamily="34" charset="-128"/>
              <a:cs typeface="Arial" panose="020B0604020202020204" pitchFamily="34" charset="0"/>
            </a:endParaRPr>
          </a:p>
        </p:txBody>
      </p:sp>
    </p:spTree>
    <p:extLst>
      <p:ext uri="{BB962C8B-B14F-4D97-AF65-F5344CB8AC3E}">
        <p14:creationId xmlns:p14="http://schemas.microsoft.com/office/powerpoint/2010/main" val="4017360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FE2FF54D-8798-494D-8D6A-641F3D5EEF39}" type="slidenum">
              <a:rPr lang="es-ES_tradnl" altLang="es-MX">
                <a:latin typeface="Arial" panose="020B0604020202020204" pitchFamily="34" charset="0"/>
              </a:rPr>
              <a:pPr algn="r" eaLnBrk="1" hangingPunct="1">
                <a:spcBef>
                  <a:spcPct val="0"/>
                </a:spcBef>
              </a:pPr>
              <a:t>25</a:t>
            </a:fld>
            <a:endParaRPr lang="es-ES_tradnl" altLang="es-MX">
              <a:latin typeface="Arial" panose="020B0604020202020204"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smtClean="0">
              <a:ea typeface="ＭＳ Ｐゴシック" panose="020B0600070205080204" pitchFamily="34" charset="-128"/>
            </a:endParaRPr>
          </a:p>
        </p:txBody>
      </p:sp>
    </p:spTree>
    <p:extLst>
      <p:ext uri="{BB962C8B-B14F-4D97-AF65-F5344CB8AC3E}">
        <p14:creationId xmlns:p14="http://schemas.microsoft.com/office/powerpoint/2010/main" val="83643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Marcador de imagen de diapositiva"/>
          <p:cNvSpPr>
            <a:spLocks noGrp="1" noRot="1" noChangeAspect="1" noTextEdit="1"/>
          </p:cNvSpPr>
          <p:nvPr>
            <p:ph type="sldImg"/>
          </p:nvPr>
        </p:nvSpPr>
        <p:spPr>
          <a:ln/>
        </p:spPr>
      </p:sp>
      <p:sp>
        <p:nvSpPr>
          <p:cNvPr id="3891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MX" altLang="es-MX" smtClean="0">
                <a:ea typeface="ＭＳ Ｐゴシック" panose="020B0600070205080204" pitchFamily="34" charset="-128"/>
              </a:rPr>
              <a:t>INSTALACIÓN DE CASILLA EN LUGAR DISTINTO. NO BASTA QUE LA DESCRIPCIÓN EN EL ACTA NO COINCIDA CON LA DEL ENCARTE, PARA ACTUALIZAR LA CAUSA DE NULIDAD.</a:t>
            </a:r>
          </a:p>
          <a:p>
            <a:pPr eaLnBrk="1" hangingPunct="1"/>
            <a:r>
              <a:rPr lang="es-MX" altLang="es-MX" smtClean="0">
                <a:ea typeface="ＭＳ Ｐゴシック" panose="020B0600070205080204" pitchFamily="34" charset="-128"/>
              </a:rPr>
              <a:t>Revista</a:t>
            </a:r>
            <a:r>
              <a:rPr lang="es-MX" altLang="es-MX" i="1" smtClean="0">
                <a:ea typeface="ＭＳ Ｐゴシック" panose="020B0600070205080204" pitchFamily="34" charset="-128"/>
              </a:rPr>
              <a:t> Justicia Electoral </a:t>
            </a:r>
            <a:r>
              <a:rPr lang="es-MX" altLang="es-MX" smtClean="0">
                <a:ea typeface="ＭＳ Ｐゴシック" panose="020B0600070205080204" pitchFamily="34" charset="-128"/>
              </a:rPr>
              <a:t>2002, suplemento 5, páginas 18-19, Sala Superior, tesis S3ELJ 14/2001. </a:t>
            </a:r>
          </a:p>
          <a:p>
            <a:pPr eaLnBrk="1" hangingPunct="1"/>
            <a:r>
              <a:rPr lang="es-MX" altLang="es-MX" i="1" smtClean="0">
                <a:ea typeface="ＭＳ Ｐゴシック" panose="020B0600070205080204" pitchFamily="34" charset="-128"/>
              </a:rPr>
              <a:t>Compilación Oficial de Jurisprudencia y Tesis Relevantes 1997-2005, páginas 148-150</a:t>
            </a:r>
          </a:p>
        </p:txBody>
      </p:sp>
      <p:sp>
        <p:nvSpPr>
          <p:cNvPr id="3891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9B7F1F4-7248-4CAE-BAF9-7697BFB8DE66}" type="slidenum">
              <a:rPr lang="es-ES" altLang="es-MX" smtClean="0">
                <a:latin typeface="Arial" panose="020B0604020202020204" pitchFamily="34" charset="0"/>
              </a:rPr>
              <a:pPr>
                <a:spcBef>
                  <a:spcPct val="0"/>
                </a:spcBef>
              </a:pPr>
              <a:t>28</a:t>
            </a:fld>
            <a:endParaRPr lang="es-ES" altLang="es-MX" smtClean="0">
              <a:latin typeface="Arial" panose="020B0604020202020204" pitchFamily="34" charset="0"/>
            </a:endParaRPr>
          </a:p>
        </p:txBody>
      </p:sp>
    </p:spTree>
    <p:extLst>
      <p:ext uri="{BB962C8B-B14F-4D97-AF65-F5344CB8AC3E}">
        <p14:creationId xmlns:p14="http://schemas.microsoft.com/office/powerpoint/2010/main" val="2466479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smtClean="0">
              <a:ea typeface="ＭＳ Ｐゴシック" panose="020B0600070205080204" pitchFamily="34" charset="-128"/>
            </a:endParaRPr>
          </a:p>
        </p:txBody>
      </p:sp>
    </p:spTree>
    <p:extLst>
      <p:ext uri="{BB962C8B-B14F-4D97-AF65-F5344CB8AC3E}">
        <p14:creationId xmlns:p14="http://schemas.microsoft.com/office/powerpoint/2010/main" val="675662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ES" altLang="es-MX" sz="900" smtClean="0">
                <a:solidFill>
                  <a:schemeClr val="tx2"/>
                </a:solidFill>
                <a:ea typeface="ＭＳ Ｐゴシック" panose="020B0600070205080204" pitchFamily="34" charset="-128"/>
                <a:cs typeface="Arial" panose="020B0604020202020204" pitchFamily="34" charset="0"/>
              </a:rPr>
              <a:t>INSTALACIÓN DE CASILLA. QUÉ DEBE ENTENDERSE POR CONDICIONES DIFERENTES A LAS ESTABLECIDAS POR LA LEY (Legislación de Baja California Sur). </a:t>
            </a:r>
          </a:p>
          <a:p>
            <a:pPr eaLnBrk="1" hangingPunct="1">
              <a:spcBef>
                <a:spcPct val="0"/>
              </a:spcBef>
            </a:pPr>
            <a:r>
              <a:rPr lang="es-ES" altLang="es-MX" sz="900" smtClean="0">
                <a:solidFill>
                  <a:schemeClr val="tx2"/>
                </a:solidFill>
                <a:ea typeface="ＭＳ Ｐゴシック" panose="020B0600070205080204" pitchFamily="34" charset="-128"/>
                <a:cs typeface="Arial" panose="020B0604020202020204" pitchFamily="34" charset="0"/>
              </a:rPr>
              <a:t>Tesis S3EL 092/2002. Compilación Oficial de Jurisprudencia y Tesis Relevantes 1997-2005, página 653-654.</a:t>
            </a:r>
          </a:p>
          <a:p>
            <a:pPr eaLnBrk="1" hangingPunct="1"/>
            <a:r>
              <a:rPr lang="es-ES" altLang="es-MX" sz="1000" smtClean="0">
                <a:solidFill>
                  <a:schemeClr val="tx2"/>
                </a:solidFill>
                <a:ea typeface="ＭＳ Ｐゴシック" panose="020B0600070205080204" pitchFamily="34" charset="-128"/>
                <a:cs typeface="Arial" panose="020B0604020202020204" pitchFamily="34" charset="0"/>
              </a:rPr>
              <a:t>INSTALACIÓN DE CASILLA EN LUGAR DISTINTO. NO BASTA QUE LA DESCRIPCIÓN EN EL ACTA NO COINCIDA CON LA DEL ENCARTE, PARA ACTUALIZAR LA CAUSA DE NULIDAD. </a:t>
            </a:r>
          </a:p>
          <a:p>
            <a:pPr eaLnBrk="1" hangingPunct="1"/>
            <a:r>
              <a:rPr lang="es-ES" altLang="es-MX" sz="1000" smtClean="0">
                <a:solidFill>
                  <a:schemeClr val="tx2"/>
                </a:solidFill>
                <a:ea typeface="ＭＳ Ｐゴシック" panose="020B0600070205080204" pitchFamily="34" charset="-128"/>
                <a:cs typeface="Arial" panose="020B0604020202020204" pitchFamily="34" charset="0"/>
              </a:rPr>
              <a:t>Tesis S3ELJ 14/2001. Compilación Oficial de Jurisprudencia y Tesis Relevantes 1997-2005 páginas 148-150.</a:t>
            </a:r>
          </a:p>
          <a:p>
            <a:pPr eaLnBrk="1" hangingPunct="1"/>
            <a:r>
              <a:rPr lang="es-ES" altLang="es-MX" sz="1000" smtClean="0">
                <a:solidFill>
                  <a:schemeClr val="tx2"/>
                </a:solidFill>
                <a:ea typeface="ＭＳ Ｐゴシック" panose="020B0600070205080204" pitchFamily="34" charset="-128"/>
                <a:cs typeface="Arial" panose="020B0604020202020204" pitchFamily="34" charset="0"/>
              </a:rPr>
              <a:t>INSPECCIÓN JUDICIAL. ES IDÓNEA PARA ACREDITAR LA UBICACIÓN DE LAS CASILLAS. </a:t>
            </a:r>
          </a:p>
          <a:p>
            <a:pPr eaLnBrk="1" hangingPunct="1"/>
            <a:r>
              <a:rPr lang="es-ES" altLang="es-MX" sz="1000" smtClean="0">
                <a:solidFill>
                  <a:schemeClr val="tx2"/>
                </a:solidFill>
                <a:ea typeface="ＭＳ Ｐゴシック" panose="020B0600070205080204" pitchFamily="34" charset="-128"/>
                <a:cs typeface="Arial" panose="020B0604020202020204" pitchFamily="34" charset="0"/>
              </a:rPr>
              <a:t>Tesis S3EL 091/2002. Compilación Oficial de Jurisprudencia y Tesis Relevantes 1997-2005, página 651.</a:t>
            </a:r>
          </a:p>
          <a:p>
            <a:pPr eaLnBrk="1" hangingPunct="1">
              <a:spcBef>
                <a:spcPct val="0"/>
              </a:spcBef>
            </a:pPr>
            <a:endParaRPr lang="es-ES" altLang="es-MX" sz="900" smtClean="0">
              <a:solidFill>
                <a:schemeClr val="tx2"/>
              </a:solidFill>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904359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628800"/>
            <a:ext cx="7772400" cy="1470025"/>
          </a:xfrm>
          <a:prstGeom prst="rect">
            <a:avLst/>
          </a:prstGeom>
        </p:spPr>
        <p:txBody>
          <a:bodyPr vert="horz"/>
          <a:lstStyle/>
          <a:p>
            <a:r>
              <a:rPr lang="es-ES_tradnl" dirty="0" smtClean="0"/>
              <a:t>Clic para editar título</a:t>
            </a:r>
            <a:endParaRPr lang="es-ES" dirty="0"/>
          </a:p>
        </p:txBody>
      </p:sp>
      <p:sp>
        <p:nvSpPr>
          <p:cNvPr id="3" name="Subtítulo 2"/>
          <p:cNvSpPr>
            <a:spLocks noGrp="1"/>
          </p:cNvSpPr>
          <p:nvPr>
            <p:ph type="subTitle" idx="1"/>
          </p:nvPr>
        </p:nvSpPr>
        <p:spPr>
          <a:xfrm>
            <a:off x="1371600" y="3384575"/>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dirty="0" smtClean="0"/>
              <a:t>Haga clic para modificar el estilo de subtítulo del patrón</a:t>
            </a:r>
            <a:endParaRPr lang="es-ES" dirty="0"/>
          </a:p>
        </p:txBody>
      </p:sp>
    </p:spTree>
    <p:extLst>
      <p:ext uri="{BB962C8B-B14F-4D97-AF65-F5344CB8AC3E}">
        <p14:creationId xmlns:p14="http://schemas.microsoft.com/office/powerpoint/2010/main" val="3773807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759842"/>
            <a:ext cx="8229600" cy="796950"/>
          </a:xfrm>
          <a:prstGeom prst="rect">
            <a:avLst/>
          </a:prstGeom>
        </p:spPr>
        <p:txBody>
          <a:bodyPr vert="horz"/>
          <a:lstStyle/>
          <a:p>
            <a:r>
              <a:rPr lang="es-ES_tradnl" dirty="0" smtClean="0"/>
              <a:t>Clic para editar título</a:t>
            </a:r>
            <a:endParaRPr lang="es-ES" dirty="0"/>
          </a:p>
        </p:txBody>
      </p:sp>
      <p:sp>
        <p:nvSpPr>
          <p:cNvPr id="3" name="Marcador de texto vertical 2"/>
          <p:cNvSpPr>
            <a:spLocks noGrp="1"/>
          </p:cNvSpPr>
          <p:nvPr>
            <p:ph type="body" orient="vert" idx="1"/>
          </p:nvPr>
        </p:nvSpPr>
        <p:spPr>
          <a:xfrm>
            <a:off x="457200" y="1700809"/>
            <a:ext cx="8229600" cy="4104456"/>
          </a:xfrm>
          <a:prstGeom prst="rect">
            <a:avLst/>
          </a:prstGeom>
        </p:spPr>
        <p:txBody>
          <a:bodyPr vert="eaVert"/>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 dirty="0"/>
          </a:p>
        </p:txBody>
      </p:sp>
    </p:spTree>
    <p:extLst>
      <p:ext uri="{BB962C8B-B14F-4D97-AF65-F5344CB8AC3E}">
        <p14:creationId xmlns:p14="http://schemas.microsoft.com/office/powerpoint/2010/main" val="1048104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764704"/>
            <a:ext cx="2057400" cy="5040560"/>
          </a:xfrm>
          <a:prstGeom prst="rect">
            <a:avLst/>
          </a:prstGeom>
        </p:spPr>
        <p:txBody>
          <a:bodyPr vert="eaVert"/>
          <a:lstStyle/>
          <a:p>
            <a:r>
              <a:rPr lang="es-ES_tradnl" dirty="0" smtClean="0"/>
              <a:t>Clic para editar título</a:t>
            </a:r>
            <a:endParaRPr lang="es-ES" dirty="0"/>
          </a:p>
        </p:txBody>
      </p:sp>
      <p:sp>
        <p:nvSpPr>
          <p:cNvPr id="3" name="Marcador de texto vertical 2"/>
          <p:cNvSpPr>
            <a:spLocks noGrp="1"/>
          </p:cNvSpPr>
          <p:nvPr>
            <p:ph type="body" orient="vert" idx="1"/>
          </p:nvPr>
        </p:nvSpPr>
        <p:spPr>
          <a:xfrm>
            <a:off x="457200" y="764704"/>
            <a:ext cx="6019800" cy="5040560"/>
          </a:xfrm>
          <a:prstGeom prst="rect">
            <a:avLst/>
          </a:prstGeom>
        </p:spPr>
        <p:txBody>
          <a:bodyPr vert="eaVert"/>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 dirty="0"/>
          </a:p>
        </p:txBody>
      </p:sp>
    </p:spTree>
    <p:extLst>
      <p:ext uri="{BB962C8B-B14F-4D97-AF65-F5344CB8AC3E}">
        <p14:creationId xmlns:p14="http://schemas.microsoft.com/office/powerpoint/2010/main" val="1293722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67544" y="773832"/>
            <a:ext cx="8229600" cy="1143000"/>
          </a:xfrm>
          <a:prstGeom prst="rect">
            <a:avLst/>
          </a:prstGeom>
        </p:spPr>
        <p:txBody>
          <a:bodyPr vert="horz"/>
          <a:lstStyle/>
          <a:p>
            <a:r>
              <a:rPr lang="es-ES_tradnl" dirty="0" smtClean="0"/>
              <a:t>Clic para editar título</a:t>
            </a:r>
            <a:endParaRPr lang="es-ES" dirty="0"/>
          </a:p>
        </p:txBody>
      </p:sp>
      <p:sp>
        <p:nvSpPr>
          <p:cNvPr id="3" name="Marcador de contenido 2"/>
          <p:cNvSpPr>
            <a:spLocks noGrp="1"/>
          </p:cNvSpPr>
          <p:nvPr>
            <p:ph idx="1"/>
          </p:nvPr>
        </p:nvSpPr>
        <p:spPr>
          <a:xfrm>
            <a:off x="467544" y="1916832"/>
            <a:ext cx="8229600" cy="4381947"/>
          </a:xfrm>
          <a:prstGeom prst="rect">
            <a:avLst/>
          </a:prstGeom>
        </p:spPr>
        <p:txBody>
          <a:bodyPr vert="horz"/>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 dirty="0"/>
          </a:p>
        </p:txBody>
      </p:sp>
    </p:spTree>
    <p:extLst>
      <p:ext uri="{BB962C8B-B14F-4D97-AF65-F5344CB8AC3E}">
        <p14:creationId xmlns:p14="http://schemas.microsoft.com/office/powerpoint/2010/main" val="3841600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Tree>
    <p:extLst>
      <p:ext uri="{BB962C8B-B14F-4D97-AF65-F5344CB8AC3E}">
        <p14:creationId xmlns:p14="http://schemas.microsoft.com/office/powerpoint/2010/main" val="2294890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629816"/>
            <a:ext cx="8229600" cy="926976"/>
          </a:xfrm>
          <a:prstGeom prst="rect">
            <a:avLst/>
          </a:prstGeom>
        </p:spPr>
        <p:txBody>
          <a:bodyPr vert="horz"/>
          <a:lstStyle/>
          <a:p>
            <a:r>
              <a:rPr lang="es-ES_tradnl" dirty="0" smtClean="0"/>
              <a:t>Clic para editar título</a:t>
            </a:r>
            <a:endParaRPr lang="es-ES" dirty="0"/>
          </a:p>
        </p:txBody>
      </p:sp>
      <p:sp>
        <p:nvSpPr>
          <p:cNvPr id="3" name="Marcador de contenido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val="2216435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634678"/>
            <a:ext cx="8229600" cy="850106"/>
          </a:xfrm>
          <a:prstGeom prst="rect">
            <a:avLst/>
          </a:prstGeom>
        </p:spPr>
        <p:txBody>
          <a:bodyPr vert="horz"/>
          <a:lstStyle>
            <a:lvl1pPr>
              <a:defRPr/>
            </a:lvl1pPr>
          </a:lstStyle>
          <a:p>
            <a:r>
              <a:rPr lang="es-ES_tradnl" dirty="0" smtClean="0"/>
              <a:t>Clic para editar título</a:t>
            </a:r>
            <a:endParaRPr lang="es-ES" dirty="0"/>
          </a:p>
        </p:txBody>
      </p:sp>
      <p:sp>
        <p:nvSpPr>
          <p:cNvPr id="3" name="Marcador de texto 2"/>
          <p:cNvSpPr>
            <a:spLocks noGrp="1"/>
          </p:cNvSpPr>
          <p:nvPr>
            <p:ph type="body" idx="1"/>
          </p:nvPr>
        </p:nvSpPr>
        <p:spPr>
          <a:xfrm>
            <a:off x="457200" y="1853134"/>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dirty="0" smtClean="0"/>
              <a:t>Haga clic para modificar el estilo de texto del patrón</a:t>
            </a:r>
          </a:p>
        </p:txBody>
      </p:sp>
      <p:sp>
        <p:nvSpPr>
          <p:cNvPr id="4" name="Marcador de contenido 3"/>
          <p:cNvSpPr>
            <a:spLocks noGrp="1"/>
          </p:cNvSpPr>
          <p:nvPr>
            <p:ph sz="half" idx="2"/>
          </p:nvPr>
        </p:nvSpPr>
        <p:spPr>
          <a:xfrm>
            <a:off x="457200" y="2502048"/>
            <a:ext cx="4040188" cy="359124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853134"/>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dirty="0" smtClean="0"/>
              <a:t>Haga clic para modificar el estilo de texto del patrón</a:t>
            </a:r>
          </a:p>
        </p:txBody>
      </p:sp>
      <p:sp>
        <p:nvSpPr>
          <p:cNvPr id="6" name="Marcador de contenido 5"/>
          <p:cNvSpPr>
            <a:spLocks noGrp="1"/>
          </p:cNvSpPr>
          <p:nvPr>
            <p:ph sz="quarter" idx="4"/>
          </p:nvPr>
        </p:nvSpPr>
        <p:spPr>
          <a:xfrm>
            <a:off x="4645025" y="2502048"/>
            <a:ext cx="4041775" cy="359124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 dirty="0"/>
          </a:p>
        </p:txBody>
      </p:sp>
    </p:spTree>
    <p:extLst>
      <p:ext uri="{BB962C8B-B14F-4D97-AF65-F5344CB8AC3E}">
        <p14:creationId xmlns:p14="http://schemas.microsoft.com/office/powerpoint/2010/main" val="2002173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917848"/>
            <a:ext cx="8229600" cy="1143000"/>
          </a:xfrm>
          <a:prstGeom prst="rect">
            <a:avLst/>
          </a:prstGeom>
        </p:spPr>
        <p:txBody>
          <a:bodyPr vert="horz"/>
          <a:lstStyle/>
          <a:p>
            <a:r>
              <a:rPr lang="es-ES_tradnl" smtClean="0"/>
              <a:t>Clic para editar título</a:t>
            </a:r>
            <a:endParaRPr lang="es-ES"/>
          </a:p>
        </p:txBody>
      </p:sp>
    </p:spTree>
    <p:extLst>
      <p:ext uri="{BB962C8B-B14F-4D97-AF65-F5344CB8AC3E}">
        <p14:creationId xmlns:p14="http://schemas.microsoft.com/office/powerpoint/2010/main" val="1903047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960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754782"/>
            <a:ext cx="3008313" cy="1162050"/>
          </a:xfrm>
          <a:prstGeom prst="rect">
            <a:avLst/>
          </a:prstGeom>
        </p:spPr>
        <p:txBody>
          <a:bodyPr vert="horz"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744239"/>
            <a:ext cx="5111750" cy="498901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67544" y="1988840"/>
            <a:ext cx="3008313" cy="3744416"/>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p14="http://schemas.microsoft.com/office/powerpoint/2010/main" val="1796268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756791"/>
            <a:ext cx="5486400" cy="389634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dirty="0" smtClean="0"/>
          </a:p>
        </p:txBody>
      </p:sp>
      <p:sp>
        <p:nvSpPr>
          <p:cNvPr id="4" name="Marcador de texto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p14="http://schemas.microsoft.com/office/powerpoint/2010/main" val="510208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Imagen 2" descr="FONDO.ai"/>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710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Imagen 1" descr="LOGO TEPJF_OK2011.wmf"/>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027988" y="5756275"/>
            <a:ext cx="865187"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mn-ea"/>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mn-ea"/>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mn-ea"/>
          <a:cs typeface="ＭＳ Ｐゴシック"/>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cje@te.gob.mx"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slide" Target="slide45.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slide" Target="slide4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41.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6.emf"/><Relationship Id="rId4" Type="http://schemas.openxmlformats.org/officeDocument/2006/relationships/oleObject" Target="../embeddings/Documento_de_Microsoft_Word_97-20031.doc"/></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Título"/>
          <p:cNvSpPr>
            <a:spLocks noGrp="1"/>
          </p:cNvSpPr>
          <p:nvPr>
            <p:ph type="title" idx="4294967295"/>
          </p:nvPr>
        </p:nvSpPr>
        <p:spPr bwMode="auto">
          <a:xfrm>
            <a:off x="896938" y="1598613"/>
            <a:ext cx="756285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3600" b="1" smtClean="0">
                <a:solidFill>
                  <a:srgbClr val="0D0D0D"/>
                </a:solidFill>
                <a:latin typeface="Tahoma" panose="020B0604030504040204" pitchFamily="34" charset="0"/>
                <a:cs typeface="Tahoma" panose="020B0604030504040204" pitchFamily="34" charset="0"/>
              </a:rPr>
              <a:t>Control constitucional y el sistema de nulidades</a:t>
            </a:r>
          </a:p>
        </p:txBody>
      </p:sp>
      <p:sp>
        <p:nvSpPr>
          <p:cNvPr id="4099" name="Rectangle 9"/>
          <p:cNvSpPr>
            <a:spLocks noChangeArrowheads="1"/>
          </p:cNvSpPr>
          <p:nvPr/>
        </p:nvSpPr>
        <p:spPr bwMode="auto">
          <a:xfrm>
            <a:off x="2392363" y="3462338"/>
            <a:ext cx="4572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s-MX" altLang="es-MX">
                <a:solidFill>
                  <a:srgbClr val="0D0D0D"/>
                </a:solidFill>
                <a:cs typeface="Arial" panose="020B0604020202020204" pitchFamily="34" charset="0"/>
              </a:rPr>
              <a:t>www.te.gob.mx</a:t>
            </a:r>
          </a:p>
          <a:p>
            <a:pPr algn="ctr" eaLnBrk="1" hangingPunct="1"/>
            <a:r>
              <a:rPr lang="es-MX" altLang="es-MX">
                <a:solidFill>
                  <a:srgbClr val="0D0D0D"/>
                </a:solidFill>
                <a:cs typeface="Arial" panose="020B0604020202020204" pitchFamily="34" charset="0"/>
              </a:rPr>
              <a:t>www.te.gob.mx/ccje/</a:t>
            </a:r>
          </a:p>
          <a:p>
            <a:pPr algn="ctr" eaLnBrk="1" hangingPunct="1"/>
            <a:r>
              <a:rPr lang="es-MX" altLang="es-MX">
                <a:solidFill>
                  <a:srgbClr val="005C2E"/>
                </a:solidFill>
                <a:cs typeface="Arial" panose="020B0604020202020204" pitchFamily="34" charset="0"/>
                <a:hlinkClick r:id="rId3"/>
              </a:rPr>
              <a:t>ccje@te.gob.mx</a:t>
            </a:r>
            <a:endParaRPr lang="es-MX" altLang="es-MX">
              <a:solidFill>
                <a:srgbClr val="005C2E"/>
              </a:solidFill>
              <a:cs typeface="Arial" panose="020B0604020202020204" pitchFamily="34" charset="0"/>
            </a:endParaRPr>
          </a:p>
          <a:p>
            <a:pPr algn="ctr" eaLnBrk="1" hangingPunct="1"/>
            <a:r>
              <a:rPr lang="es-MX" altLang="es-MX">
                <a:solidFill>
                  <a:srgbClr val="0D0D0D"/>
                </a:solidFill>
                <a:cs typeface="Arial" panose="020B0604020202020204" pitchFamily="34" charset="0"/>
              </a:rPr>
              <a:t>dario.mora@te.gob.mx</a:t>
            </a:r>
            <a:endParaRPr lang="es-ES" altLang="es-MX">
              <a:solidFill>
                <a:srgbClr val="0D0D0D"/>
              </a:solidFill>
              <a:cs typeface="Arial" panose="020B0604020202020204" pitchFamily="34" charset="0"/>
            </a:endParaRPr>
          </a:p>
        </p:txBody>
      </p:sp>
      <p:sp>
        <p:nvSpPr>
          <p:cNvPr id="4100" name="Rectangle 9"/>
          <p:cNvSpPr>
            <a:spLocks noChangeArrowheads="1"/>
          </p:cNvSpPr>
          <p:nvPr/>
        </p:nvSpPr>
        <p:spPr bwMode="auto">
          <a:xfrm>
            <a:off x="2124075" y="6092825"/>
            <a:ext cx="7110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MX">
                <a:solidFill>
                  <a:srgbClr val="0D0D0D"/>
                </a:solidFill>
                <a:cs typeface="Arial" panose="020B0604020202020204" pitchFamily="34" charset="0"/>
              </a:rPr>
              <a:t>Villahermosa, Tabasco, 11 y 12 de junio de 2018.</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14"/>
          <p:cNvSpPr>
            <a:spLocks noChangeArrowheads="1"/>
          </p:cNvSpPr>
          <p:nvPr/>
        </p:nvSpPr>
        <p:spPr bwMode="auto">
          <a:xfrm>
            <a:off x="1187450" y="1806575"/>
            <a:ext cx="6697663" cy="431800"/>
          </a:xfrm>
          <a:prstGeom prst="roundRect">
            <a:avLst>
              <a:gd name="adj" fmla="val 16667"/>
            </a:avLst>
          </a:prstGeom>
          <a:solidFill>
            <a:srgbClr val="04502E">
              <a:alpha val="85000"/>
            </a:srgbClr>
          </a:solidFill>
          <a:ln w="22225">
            <a:solidFill>
              <a:schemeClr val="bg1">
                <a:lumMod val="65000"/>
              </a:schemeClr>
            </a:solidFill>
            <a:round/>
            <a:headEnd/>
            <a:tailEnd/>
          </a:ln>
        </p:spPr>
        <p:txBody>
          <a:bodyPr wrap="none" anchor="ctr"/>
          <a:lstStyle/>
          <a:p>
            <a:pPr algn="ctr" eaLnBrk="1" hangingPunct="1">
              <a:defRPr/>
            </a:pPr>
            <a:r>
              <a:rPr lang="es-MX" b="1" dirty="0">
                <a:ea typeface="+mn-ea"/>
                <a:cs typeface="Arial" charset="0"/>
              </a:rPr>
              <a:t>Constitución Política de los Estados Unidos Mexicanos</a:t>
            </a:r>
          </a:p>
        </p:txBody>
      </p:sp>
      <p:sp>
        <p:nvSpPr>
          <p:cNvPr id="15363" name="AutoShape 19"/>
          <p:cNvSpPr>
            <a:spLocks noChangeArrowheads="1"/>
          </p:cNvSpPr>
          <p:nvPr/>
        </p:nvSpPr>
        <p:spPr bwMode="auto">
          <a:xfrm>
            <a:off x="1187450" y="2401888"/>
            <a:ext cx="6697663" cy="450850"/>
          </a:xfrm>
          <a:prstGeom prst="roundRect">
            <a:avLst>
              <a:gd name="adj" fmla="val 16667"/>
            </a:avLst>
          </a:prstGeom>
          <a:solidFill>
            <a:srgbClr val="04502E">
              <a:alpha val="85000"/>
            </a:srgbClr>
          </a:solidFill>
          <a:ln w="22225">
            <a:solidFill>
              <a:schemeClr val="bg1">
                <a:lumMod val="65000"/>
              </a:schemeClr>
            </a:solidFill>
            <a:round/>
            <a:headEnd/>
            <a:tailEnd/>
          </a:ln>
        </p:spPr>
        <p:txBody>
          <a:bodyPr wrap="none" anchor="ctr"/>
          <a:lstStyle/>
          <a:p>
            <a:pPr algn="ctr" eaLnBrk="1" hangingPunct="1">
              <a:defRPr/>
            </a:pPr>
            <a:r>
              <a:rPr lang="es-MX" b="1">
                <a:ea typeface="+mn-ea"/>
                <a:cs typeface="Arial" charset="0"/>
              </a:rPr>
              <a:t>Tratados internacionales</a:t>
            </a:r>
          </a:p>
        </p:txBody>
      </p:sp>
      <p:sp>
        <p:nvSpPr>
          <p:cNvPr id="14340" name="AutoShape 20"/>
          <p:cNvSpPr>
            <a:spLocks noChangeArrowheads="1"/>
          </p:cNvSpPr>
          <p:nvPr/>
        </p:nvSpPr>
        <p:spPr bwMode="auto">
          <a:xfrm>
            <a:off x="1187450" y="3697288"/>
            <a:ext cx="6697663" cy="431800"/>
          </a:xfrm>
          <a:prstGeom prst="roundRect">
            <a:avLst>
              <a:gd name="adj" fmla="val 16667"/>
            </a:avLst>
          </a:prstGeom>
          <a:solidFill>
            <a:schemeClr val="bg2">
              <a:lumMod val="50000"/>
              <a:alpha val="55000"/>
            </a:schemeClr>
          </a:solidFill>
          <a:ln w="22225">
            <a:solidFill>
              <a:schemeClr val="bg1">
                <a:lumMod val="65000"/>
              </a:schemeClr>
            </a:solidFill>
            <a:round/>
            <a:headEnd/>
            <a:tailEnd/>
          </a:ln>
        </p:spPr>
        <p:txBody>
          <a:bodyPr wrap="none" anchor="ctr"/>
          <a:lstStyle/>
          <a:p>
            <a:pPr algn="ctr" eaLnBrk="1" hangingPunct="1">
              <a:defRPr/>
            </a:pPr>
            <a:r>
              <a:rPr lang="es-MX" dirty="0">
                <a:ea typeface="+mn-ea"/>
                <a:cs typeface="Arial" charset="0"/>
              </a:rPr>
              <a:t>Ley General de Partidos Políticos</a:t>
            </a:r>
          </a:p>
        </p:txBody>
      </p:sp>
      <p:sp>
        <p:nvSpPr>
          <p:cNvPr id="14341" name="AutoShape 21"/>
          <p:cNvSpPr>
            <a:spLocks noChangeArrowheads="1"/>
          </p:cNvSpPr>
          <p:nvPr/>
        </p:nvSpPr>
        <p:spPr bwMode="auto">
          <a:xfrm>
            <a:off x="1187450" y="3049588"/>
            <a:ext cx="6697663" cy="431800"/>
          </a:xfrm>
          <a:prstGeom prst="roundRect">
            <a:avLst>
              <a:gd name="adj" fmla="val 16667"/>
            </a:avLst>
          </a:prstGeom>
          <a:solidFill>
            <a:schemeClr val="bg2">
              <a:lumMod val="50000"/>
              <a:alpha val="50000"/>
            </a:schemeClr>
          </a:solidFill>
          <a:ln w="22225">
            <a:solidFill>
              <a:schemeClr val="bg1">
                <a:lumMod val="65000"/>
              </a:schemeClr>
            </a:solidFill>
            <a:round/>
            <a:headEnd/>
            <a:tailEnd/>
          </a:ln>
        </p:spPr>
        <p:txBody>
          <a:bodyPr wrap="none" anchor="ctr"/>
          <a:lstStyle/>
          <a:p>
            <a:pPr algn="ctr" eaLnBrk="1" hangingPunct="1">
              <a:defRPr/>
            </a:pPr>
            <a:r>
              <a:rPr lang="es-MX" dirty="0">
                <a:ea typeface="+mn-ea"/>
                <a:cs typeface="Arial" charset="0"/>
              </a:rPr>
              <a:t>Ley General de Instituciones y Procedimientos Electorales</a:t>
            </a:r>
          </a:p>
        </p:txBody>
      </p:sp>
      <p:sp>
        <p:nvSpPr>
          <p:cNvPr id="14342" name="AutoShape 20"/>
          <p:cNvSpPr>
            <a:spLocks noChangeArrowheads="1"/>
          </p:cNvSpPr>
          <p:nvPr/>
        </p:nvSpPr>
        <p:spPr bwMode="auto">
          <a:xfrm>
            <a:off x="1187450" y="4238625"/>
            <a:ext cx="6697663" cy="784225"/>
          </a:xfrm>
          <a:prstGeom prst="roundRect">
            <a:avLst>
              <a:gd name="adj" fmla="val 16667"/>
            </a:avLst>
          </a:prstGeom>
          <a:solidFill>
            <a:schemeClr val="bg2">
              <a:lumMod val="50000"/>
              <a:alpha val="55000"/>
            </a:schemeClr>
          </a:solidFill>
          <a:ln w="22225">
            <a:solidFill>
              <a:schemeClr val="bg1">
                <a:lumMod val="65000"/>
              </a:schemeClr>
            </a:solidFill>
            <a:round/>
            <a:headEnd/>
            <a:tailEnd/>
          </a:ln>
        </p:spPr>
        <p:txBody>
          <a:bodyPr anchor="ctr">
            <a:spAutoFit/>
          </a:bodyPr>
          <a:lstStyle/>
          <a:p>
            <a:pPr algn="ctr" eaLnBrk="1" hangingPunct="1">
              <a:defRPr/>
            </a:pPr>
            <a:r>
              <a:rPr lang="es-MX" dirty="0">
                <a:ea typeface="+mn-ea"/>
                <a:cs typeface="Arial" charset="0"/>
              </a:rPr>
              <a:t>Ley General del Sistema de Medios Impugnación en Materia Electoral</a:t>
            </a:r>
            <a:endParaRPr lang="es-ES" dirty="0">
              <a:ea typeface="+mn-ea"/>
              <a:cs typeface="Arial" charset="0"/>
            </a:endParaRPr>
          </a:p>
        </p:txBody>
      </p:sp>
      <p:sp>
        <p:nvSpPr>
          <p:cNvPr id="14343" name="AutoShape 20"/>
          <p:cNvSpPr>
            <a:spLocks noChangeArrowheads="1"/>
          </p:cNvSpPr>
          <p:nvPr/>
        </p:nvSpPr>
        <p:spPr bwMode="auto">
          <a:xfrm>
            <a:off x="1306513" y="5713413"/>
            <a:ext cx="6578600" cy="431800"/>
          </a:xfrm>
          <a:prstGeom prst="roundRect">
            <a:avLst>
              <a:gd name="adj" fmla="val 16667"/>
            </a:avLst>
          </a:prstGeom>
          <a:solidFill>
            <a:schemeClr val="bg2">
              <a:lumMod val="60000"/>
              <a:lumOff val="40000"/>
              <a:alpha val="54000"/>
            </a:schemeClr>
          </a:solidFill>
          <a:ln w="22225">
            <a:solidFill>
              <a:schemeClr val="bg1">
                <a:lumMod val="65000"/>
              </a:schemeClr>
            </a:solidFill>
            <a:round/>
            <a:headEnd/>
            <a:tailEnd/>
          </a:ln>
        </p:spPr>
        <p:txBody>
          <a:bodyPr wrap="none" anchor="ctr"/>
          <a:lstStyle/>
          <a:p>
            <a:pPr algn="ctr" eaLnBrk="1" hangingPunct="1">
              <a:defRPr/>
            </a:pPr>
            <a:r>
              <a:rPr lang="es-MX" dirty="0">
                <a:ea typeface="+mn-ea"/>
                <a:cs typeface="Arial" charset="0"/>
              </a:rPr>
              <a:t>Reglamentos, estatutos y acuerdos</a:t>
            </a:r>
          </a:p>
        </p:txBody>
      </p:sp>
      <p:sp>
        <p:nvSpPr>
          <p:cNvPr id="14344" name="AutoShape 20"/>
          <p:cNvSpPr>
            <a:spLocks noChangeArrowheads="1"/>
          </p:cNvSpPr>
          <p:nvPr/>
        </p:nvSpPr>
        <p:spPr bwMode="auto">
          <a:xfrm>
            <a:off x="1187450" y="5137150"/>
            <a:ext cx="6697663" cy="431800"/>
          </a:xfrm>
          <a:prstGeom prst="roundRect">
            <a:avLst>
              <a:gd name="adj" fmla="val 16667"/>
            </a:avLst>
          </a:prstGeom>
          <a:solidFill>
            <a:schemeClr val="bg2">
              <a:lumMod val="50000"/>
              <a:alpha val="55000"/>
            </a:schemeClr>
          </a:solidFill>
          <a:ln w="22225">
            <a:solidFill>
              <a:schemeClr val="bg1">
                <a:lumMod val="65000"/>
              </a:schemeClr>
            </a:solidFill>
            <a:round/>
            <a:headEnd/>
            <a:tailEnd/>
          </a:ln>
        </p:spPr>
        <p:txBody>
          <a:bodyPr wrap="none" anchor="ctr"/>
          <a:lstStyle/>
          <a:p>
            <a:pPr algn="ctr" eaLnBrk="1" hangingPunct="1">
              <a:defRPr/>
            </a:pPr>
            <a:r>
              <a:rPr lang="es-MX" dirty="0">
                <a:ea typeface="+mn-ea"/>
                <a:cs typeface="Arial" charset="0"/>
              </a:rPr>
              <a:t>Constituciones y leyes en los Estados </a:t>
            </a:r>
          </a:p>
        </p:txBody>
      </p:sp>
      <p:sp>
        <p:nvSpPr>
          <p:cNvPr id="14345" name="AutoShape 14"/>
          <p:cNvSpPr>
            <a:spLocks noChangeArrowheads="1"/>
          </p:cNvSpPr>
          <p:nvPr/>
        </p:nvSpPr>
        <p:spPr bwMode="auto">
          <a:xfrm>
            <a:off x="1908175" y="933450"/>
            <a:ext cx="5184775" cy="407988"/>
          </a:xfrm>
          <a:prstGeom prst="roundRect">
            <a:avLst>
              <a:gd name="adj" fmla="val 16667"/>
            </a:avLst>
          </a:prstGeom>
          <a:solidFill>
            <a:srgbClr val="DDDDDD">
              <a:alpha val="54901"/>
            </a:srgbClr>
          </a:solidFill>
          <a:ln w="15875" algn="ctr">
            <a:solidFill>
              <a:srgbClr val="969696">
                <a:alpha val="74117"/>
              </a:srgbClr>
            </a:solidFill>
            <a:round/>
            <a:headEnd/>
            <a:tailEnd/>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_tradnl" altLang="es-MX" b="1">
                <a:solidFill>
                  <a:srgbClr val="471A19"/>
                </a:solidFill>
                <a:cs typeface="Arial" panose="020B0604020202020204" pitchFamily="34" charset="0"/>
              </a:rPr>
              <a:t>Estado mexicano jerarquía normativa</a:t>
            </a:r>
            <a:endParaRPr lang="es-ES" altLang="es-MX" b="1">
              <a:solidFill>
                <a:srgbClr val="471A19"/>
              </a:solidFill>
              <a:cs typeface="Arial" panose="020B0604020202020204" pitchFamily="34" charset="0"/>
            </a:endParaRPr>
          </a:p>
        </p:txBody>
      </p:sp>
      <p:sp>
        <p:nvSpPr>
          <p:cNvPr id="15370" name="9 Rectángulo"/>
          <p:cNvSpPr>
            <a:spLocks noChangeArrowheads="1"/>
          </p:cNvSpPr>
          <p:nvPr/>
        </p:nvSpPr>
        <p:spPr bwMode="auto">
          <a:xfrm>
            <a:off x="5118100" y="6218238"/>
            <a:ext cx="2465388" cy="374650"/>
          </a:xfrm>
          <a:prstGeom prst="roundRect">
            <a:avLst/>
          </a:prstGeom>
          <a:ln>
            <a:solidFill>
              <a:schemeClr val="accent3">
                <a:lumMod val="60000"/>
                <a:lumOff val="40000"/>
              </a:schemeClr>
            </a:solidFill>
            <a:headEnd/>
            <a:tailEnd/>
          </a:ln>
        </p:spPr>
        <p:style>
          <a:lnRef idx="2">
            <a:schemeClr val="dk1"/>
          </a:lnRef>
          <a:fillRef idx="1">
            <a:schemeClr val="lt1"/>
          </a:fillRef>
          <a:effectRef idx="0">
            <a:schemeClr val="dk1"/>
          </a:effectRef>
          <a:fontRef idx="minor">
            <a:schemeClr val="dk1"/>
          </a:fontRef>
        </p:style>
        <p:txBody>
          <a:bodyPr wrap="none">
            <a:spAutoFit/>
          </a:bodyPr>
          <a:lstStyle/>
          <a:p>
            <a:pPr algn="ctr" eaLnBrk="1" hangingPunct="1">
              <a:defRPr/>
            </a:pPr>
            <a:r>
              <a:rPr lang="es-ES_tradnl" sz="1600" i="1" dirty="0"/>
              <a:t>Artículo 133 constitucional </a:t>
            </a:r>
            <a:endParaRPr lang="es-ES" sz="1600" i="1"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idx="4294967295"/>
          </p:nvPr>
        </p:nvSpPr>
        <p:spPr bwMode="auto">
          <a:xfrm>
            <a:off x="250825" y="773113"/>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MX" altLang="es-MX" sz="2800" b="1" smtClean="0">
                <a:solidFill>
                  <a:srgbClr val="006600"/>
                </a:solidFill>
                <a:latin typeface="Tahoma" panose="020B0604030504040204" pitchFamily="34" charset="0"/>
              </a:rPr>
              <a:t>Cómputo distrital</a:t>
            </a:r>
            <a:br>
              <a:rPr lang="es-MX" altLang="es-MX" sz="2800" b="1" smtClean="0">
                <a:solidFill>
                  <a:srgbClr val="006600"/>
                </a:solidFill>
                <a:latin typeface="Tahoma" panose="020B0604030504040204" pitchFamily="34" charset="0"/>
              </a:rPr>
            </a:br>
            <a:r>
              <a:rPr lang="es-MX" altLang="es-MX" sz="2000" b="1" smtClean="0">
                <a:solidFill>
                  <a:srgbClr val="000066"/>
                </a:solidFill>
                <a:latin typeface="Tahoma" panose="020B0604030504040204" pitchFamily="34" charset="0"/>
              </a:rPr>
              <a:t>Artículo 311 LEGIPE</a:t>
            </a:r>
          </a:p>
        </p:txBody>
      </p:sp>
      <p:sp>
        <p:nvSpPr>
          <p:cNvPr id="111619" name="Rectangle 3"/>
          <p:cNvSpPr>
            <a:spLocks noGrp="1" noChangeArrowheads="1"/>
          </p:cNvSpPr>
          <p:nvPr>
            <p:ph type="body" idx="4294967295"/>
          </p:nvPr>
        </p:nvSpPr>
        <p:spPr>
          <a:xfrm>
            <a:off x="500063" y="1925638"/>
            <a:ext cx="8175625" cy="3951287"/>
          </a:xfrm>
          <a:prstGeom prst="roundRect">
            <a:avLst/>
          </a:prstGeom>
          <a:solidFill>
            <a:schemeClr val="accent3">
              <a:lumMod val="60000"/>
              <a:lumOff val="40000"/>
              <a:alpha val="71000"/>
            </a:schemeClr>
          </a:solidFill>
          <a:ln>
            <a:solidFill>
              <a:srgbClr val="006600"/>
            </a:solidFill>
          </a:ln>
        </p:spPr>
        <p:style>
          <a:lnRef idx="2">
            <a:schemeClr val="dk1"/>
          </a:lnRef>
          <a:fillRef idx="1">
            <a:schemeClr val="lt1"/>
          </a:fillRef>
          <a:effectRef idx="0">
            <a:schemeClr val="dk1"/>
          </a:effectRef>
          <a:fontRef idx="minor">
            <a:schemeClr val="dk1"/>
          </a:fontRef>
        </p:style>
        <p:txBody>
          <a:bodyPr/>
          <a:lstStyle/>
          <a:p>
            <a:pPr algn="just" eaLnBrk="1" hangingPunct="1">
              <a:buFontTx/>
              <a:buNone/>
              <a:defRPr/>
            </a:pPr>
            <a:r>
              <a:rPr lang="es-MX" smtClean="0">
                <a:solidFill>
                  <a:srgbClr val="000000"/>
                </a:solidFill>
              </a:rPr>
              <a:t>   </a:t>
            </a:r>
            <a:r>
              <a:rPr lang="es-MX" sz="2400" smtClean="0">
                <a:solidFill>
                  <a:srgbClr val="000000"/>
                </a:solidFill>
              </a:rPr>
              <a:t>c) En su caso, se sumarán los votos que hayan sido emitidos a favor de dos o más partidos coaligados y que por esa causa hayan sido consignados por separado en el apartado correspondiente del acta de escrutinio y cómputo de casilla. La suma distrital de tales votos </a:t>
            </a:r>
            <a:r>
              <a:rPr lang="es-MX" sz="2400" b="1" smtClean="0">
                <a:solidFill>
                  <a:srgbClr val="00007E"/>
                </a:solidFill>
              </a:rPr>
              <a:t>se </a:t>
            </a:r>
            <a:r>
              <a:rPr lang="es-MX" sz="2400" b="1" smtClean="0">
                <a:solidFill>
                  <a:srgbClr val="FF0000"/>
                </a:solidFill>
              </a:rPr>
              <a:t>distribuirá igualitariamente</a:t>
            </a:r>
            <a:r>
              <a:rPr lang="es-MX" sz="2400" b="1" smtClean="0">
                <a:solidFill>
                  <a:srgbClr val="00007E"/>
                </a:solidFill>
              </a:rPr>
              <a:t> entre los partidos que integran la coalición; de existir fracción, los votos correspondientes se asignarán a los partidos de más alta votación.</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84350" y="765175"/>
            <a:ext cx="5811838" cy="511175"/>
          </a:xfrm>
          <a:prstGeom prst="roundRect">
            <a:avLst/>
          </a:prstGeom>
          <a:solidFill>
            <a:schemeClr val="bg1">
              <a:lumMod val="75000"/>
            </a:schemeClr>
          </a:solidFill>
          <a:ln>
            <a:solidFill>
              <a:srgbClr val="008040"/>
            </a:solidFill>
          </a:ln>
        </p:spPr>
        <p:txBody>
          <a:bodyPr wrap="none">
            <a:spAutoFit/>
          </a:bodyPr>
          <a:lstStyle/>
          <a:p>
            <a:pPr eaLnBrk="1" hangingPunct="1">
              <a:defRPr/>
            </a:pPr>
            <a:r>
              <a:rPr lang="es-MX" sz="2400" b="1" dirty="0">
                <a:latin typeface="Arial" charset="0"/>
                <a:cs typeface="Arial" charset="0"/>
              </a:rPr>
              <a:t>ACCIÓN DE INCONSTITUCIONALIDAD</a:t>
            </a:r>
          </a:p>
        </p:txBody>
      </p:sp>
      <p:sp>
        <p:nvSpPr>
          <p:cNvPr id="32771" name="2 Rectángulo"/>
          <p:cNvSpPr>
            <a:spLocks noChangeArrowheads="1"/>
          </p:cNvSpPr>
          <p:nvPr/>
        </p:nvSpPr>
        <p:spPr bwMode="auto">
          <a:xfrm>
            <a:off x="684213" y="1935163"/>
            <a:ext cx="8135937" cy="3506787"/>
          </a:xfrm>
          <a:prstGeom prst="roundRect">
            <a:avLst/>
          </a:prstGeom>
          <a:ln>
            <a:solidFill>
              <a:srgbClr val="008040"/>
            </a:solidFill>
            <a:headEnd/>
            <a:tailEnd/>
          </a:ln>
        </p:spPr>
        <p:style>
          <a:lnRef idx="2">
            <a:schemeClr val="accent1"/>
          </a:lnRef>
          <a:fillRef idx="1">
            <a:schemeClr val="lt1"/>
          </a:fillRef>
          <a:effectRef idx="0">
            <a:schemeClr val="accent1"/>
          </a:effectRef>
          <a:fontRef idx="minor">
            <a:schemeClr val="dk1"/>
          </a:fontRef>
        </p:style>
        <p:txBody>
          <a:bodyPr>
            <a:spAutoFit/>
          </a:bodyPr>
          <a:lstStyle/>
          <a:p>
            <a:pPr algn="just" eaLnBrk="1" hangingPunct="1">
              <a:defRPr/>
            </a:pPr>
            <a:r>
              <a:rPr lang="es-MX" sz="2000" dirty="0"/>
              <a:t>Legisladores y legisladoras federales de los grupos parlamentarios del PRI, PRD, PVEM, Nueva Alianza, PT y Movimiento Ciudadano, presentaron ante la Suprema Corte de Justicia de la Nación (SCJN) un Juicio de Acción de Inconstitucionalidad en contra del </a:t>
            </a:r>
            <a:r>
              <a:rPr lang="es-MX" sz="2000" b="1" dirty="0"/>
              <a:t>artículo 87, numeral 13</a:t>
            </a:r>
            <a:r>
              <a:rPr lang="es-MX" sz="2000" dirty="0"/>
              <a:t>, de la </a:t>
            </a:r>
            <a:r>
              <a:rPr lang="es-MX" sz="2000" b="1" dirty="0">
                <a:solidFill>
                  <a:srgbClr val="FF0000"/>
                </a:solidFill>
              </a:rPr>
              <a:t>Ley General de Partidos Políticos.</a:t>
            </a:r>
          </a:p>
          <a:p>
            <a:pPr algn="just" eaLnBrk="1" hangingPunct="1">
              <a:defRPr/>
            </a:pPr>
            <a:r>
              <a:rPr lang="es-MX" sz="2000" b="1" dirty="0">
                <a:solidFill>
                  <a:srgbClr val="FF0000"/>
                </a:solidFill>
              </a:rPr>
              <a:t> </a:t>
            </a:r>
          </a:p>
          <a:p>
            <a:pPr algn="just" eaLnBrk="1" hangingPunct="1">
              <a:defRPr/>
            </a:pPr>
            <a:r>
              <a:rPr lang="es-MX" sz="2000" dirty="0"/>
              <a:t>En opinión de los legisladores, dicho artículo transgrede la Constitución Política de los Estados Unidos Mexicanos, al violar los derechos fundamentales de </a:t>
            </a:r>
            <a:r>
              <a:rPr lang="es-MX" sz="2000" b="1" dirty="0"/>
              <a:t>igualdad y libertad</a:t>
            </a:r>
            <a:r>
              <a:rPr lang="es-MX" sz="2000" dirty="0"/>
              <a:t> de asociación que ésta tutela y quebranta el régimen de representación proporcional.</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Rectángulo"/>
          <p:cNvSpPr>
            <a:spLocks noChangeArrowheads="1"/>
          </p:cNvSpPr>
          <p:nvPr/>
        </p:nvSpPr>
        <p:spPr bwMode="auto">
          <a:xfrm>
            <a:off x="468313" y="981075"/>
            <a:ext cx="7921625" cy="4699000"/>
          </a:xfrm>
          <a:prstGeom prst="roundRect">
            <a:avLst/>
          </a:prstGeom>
          <a:ln>
            <a:solidFill>
              <a:srgbClr val="008040"/>
            </a:solidFill>
            <a:headEnd/>
            <a:tailEnd/>
          </a:ln>
        </p:spPr>
        <p:style>
          <a:lnRef idx="2">
            <a:schemeClr val="accent1"/>
          </a:lnRef>
          <a:fillRef idx="1">
            <a:schemeClr val="lt1"/>
          </a:fillRef>
          <a:effectRef idx="0">
            <a:schemeClr val="accent1"/>
          </a:effectRef>
          <a:fontRef idx="minor">
            <a:schemeClr val="dk1"/>
          </a:fontRef>
        </p:style>
        <p:txBody>
          <a:bodyPr>
            <a:spAutoFit/>
          </a:bodyPr>
          <a:lstStyle/>
          <a:p>
            <a:pPr algn="just" eaLnBrk="1" hangingPunct="1">
              <a:defRPr/>
            </a:pPr>
            <a:r>
              <a:rPr lang="es-MX" b="1" dirty="0"/>
              <a:t>En el numeral 13, del artículo 87,</a:t>
            </a:r>
            <a:r>
              <a:rPr lang="es-MX" dirty="0"/>
              <a:t> se establece que: “los votos en los que se hubiesen marcado más de una opción de los partidos coaligados, serán considerados válidos para el candidato postulado, contarán como un solo voto y </a:t>
            </a:r>
            <a:r>
              <a:rPr lang="es-MX" b="1" dirty="0">
                <a:solidFill>
                  <a:srgbClr val="FF0000"/>
                </a:solidFill>
              </a:rPr>
              <a:t>sin que puedan ser tomados en cuenta para la asignación de representación proporcional u otras prerrogativas”.</a:t>
            </a:r>
          </a:p>
          <a:p>
            <a:pPr algn="just" eaLnBrk="1" hangingPunct="1">
              <a:defRPr/>
            </a:pPr>
            <a:endParaRPr lang="es-MX" dirty="0"/>
          </a:p>
          <a:p>
            <a:pPr algn="just" eaLnBrk="1" hangingPunct="1">
              <a:defRPr/>
            </a:pPr>
            <a:r>
              <a:rPr lang="es-MX" dirty="0"/>
              <a:t> </a:t>
            </a:r>
          </a:p>
          <a:p>
            <a:pPr algn="just" eaLnBrk="1" hangingPunct="1">
              <a:defRPr/>
            </a:pPr>
            <a:r>
              <a:rPr lang="es-MX" dirty="0"/>
              <a:t>Las fracciones parlamentarias </a:t>
            </a:r>
            <a:r>
              <a:rPr lang="es-MX" dirty="0" err="1"/>
              <a:t>promoventes</a:t>
            </a:r>
            <a:r>
              <a:rPr lang="es-MX" dirty="0"/>
              <a:t> de la acción de inconstitucionalidad ante la </a:t>
            </a:r>
            <a:r>
              <a:rPr lang="es-MX" dirty="0">
                <a:hlinkClick r:id="rId2" action="ppaction://hlinksldjump"/>
              </a:rPr>
              <a:t>SCJN</a:t>
            </a:r>
            <a:r>
              <a:rPr lang="es-MX" dirty="0"/>
              <a:t> señalaron que el artículo 87, numeral 13, “</a:t>
            </a:r>
            <a:r>
              <a:rPr lang="es-MX" b="1" dirty="0"/>
              <a:t>transgrede derechos fundamentales </a:t>
            </a:r>
            <a:r>
              <a:rPr lang="es-MX" dirty="0"/>
              <a:t>que otorga la Constitución a favor de todos los ciudadanos, como el derecho a la igualdad y a la no discriminación que prevé el artículo 1, o el derecho al sufragio efectivo que contempla el artículo 35, fracción I”.</a:t>
            </a:r>
          </a:p>
          <a:p>
            <a:pPr algn="just" eaLnBrk="1" hangingPunct="1">
              <a:defRPr/>
            </a:pPr>
            <a:r>
              <a:rPr lang="es-MX" dirty="0"/>
              <a:t> </a:t>
            </a:r>
          </a:p>
        </p:txBody>
      </p:sp>
      <p:sp>
        <p:nvSpPr>
          <p:cNvPr id="126979" name="2 CuadroTexto"/>
          <p:cNvSpPr txBox="1">
            <a:spLocks noChangeArrowheads="1"/>
          </p:cNvSpPr>
          <p:nvPr/>
        </p:nvSpPr>
        <p:spPr bwMode="auto">
          <a:xfrm>
            <a:off x="2411413" y="-26988"/>
            <a:ext cx="4813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s-MX" altLang="es-MX" sz="2400" b="1">
                <a:solidFill>
                  <a:schemeClr val="bg1"/>
                </a:solidFill>
              </a:rPr>
              <a:t>Acción de inconstitucionalidad </a:t>
            </a:r>
          </a:p>
        </p:txBody>
      </p:sp>
      <p:sp>
        <p:nvSpPr>
          <p:cNvPr id="4" name="3 Botón de acción: Volver">
            <a:hlinkClick r:id="rId3" action="ppaction://hlinksldjump" highlightClick="1"/>
          </p:cNvPr>
          <p:cNvSpPr>
            <a:spLocks noChangeArrowheads="1"/>
          </p:cNvSpPr>
          <p:nvPr/>
        </p:nvSpPr>
        <p:spPr bwMode="auto">
          <a:xfrm>
            <a:off x="4211638" y="5815013"/>
            <a:ext cx="406400" cy="277812"/>
          </a:xfrm>
          <a:prstGeom prst="actionButtonReturn">
            <a:avLst/>
          </a:prstGeom>
          <a:noFill/>
          <a:ln w="25400" algn="ctr">
            <a:solidFill>
              <a:srgbClr val="008040"/>
            </a:solidFill>
            <a:miter lim="800000"/>
            <a:headEnd/>
            <a:tailEnd/>
          </a:ln>
        </p:spPr>
        <p:txBody>
          <a:bodyPr anchor="ctr"/>
          <a:lstStyle/>
          <a:p>
            <a:pPr algn="ctr" eaLnBrk="1" hangingPunct="1">
              <a:defRPr/>
            </a:pPr>
            <a:endParaRPr lang="es-MX">
              <a:solidFill>
                <a:schemeClr val="lt1"/>
              </a:solidFill>
              <a:latin typeface="+mn-lt"/>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idx="4294967295"/>
          </p:nvPr>
        </p:nvSpPr>
        <p:spPr bwMode="auto">
          <a:xfrm>
            <a:off x="519113" y="917575"/>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MX" altLang="es-MX" sz="2800" b="1" smtClean="0">
                <a:solidFill>
                  <a:srgbClr val="006600"/>
                </a:solidFill>
                <a:latin typeface="Tahoma" panose="020B0604030504040204" pitchFamily="34" charset="0"/>
              </a:rPr>
              <a:t>SCJN</a:t>
            </a:r>
            <a:br>
              <a:rPr lang="es-MX" altLang="es-MX" sz="2800" b="1" smtClean="0">
                <a:solidFill>
                  <a:srgbClr val="006600"/>
                </a:solidFill>
                <a:latin typeface="Tahoma" panose="020B0604030504040204" pitchFamily="34" charset="0"/>
              </a:rPr>
            </a:br>
            <a:r>
              <a:rPr lang="es-MX" altLang="es-MX" sz="2400" b="1" smtClean="0">
                <a:solidFill>
                  <a:srgbClr val="000066"/>
                </a:solidFill>
                <a:latin typeface="Tahoma" panose="020B0604030504040204" pitchFamily="34" charset="0"/>
              </a:rPr>
              <a:t>Acción de inconstitucionalidad</a:t>
            </a:r>
          </a:p>
        </p:txBody>
      </p:sp>
      <p:sp>
        <p:nvSpPr>
          <p:cNvPr id="111619" name="Rectangle 3"/>
          <p:cNvSpPr>
            <a:spLocks noGrp="1" noChangeArrowheads="1"/>
          </p:cNvSpPr>
          <p:nvPr>
            <p:ph type="body" idx="4294967295"/>
          </p:nvPr>
        </p:nvSpPr>
        <p:spPr>
          <a:xfrm>
            <a:off x="644525" y="2286000"/>
            <a:ext cx="8175625" cy="3087688"/>
          </a:xfrm>
          <a:prstGeom prst="roundRect">
            <a:avLst/>
          </a:prstGeom>
          <a:solidFill>
            <a:schemeClr val="accent3">
              <a:lumMod val="60000"/>
              <a:lumOff val="40000"/>
              <a:alpha val="71000"/>
            </a:schemeClr>
          </a:solidFill>
          <a:ln>
            <a:solidFill>
              <a:srgbClr val="006600"/>
            </a:solidFill>
          </a:ln>
        </p:spPr>
        <p:style>
          <a:lnRef idx="2">
            <a:schemeClr val="dk1"/>
          </a:lnRef>
          <a:fillRef idx="1">
            <a:schemeClr val="lt1"/>
          </a:fillRef>
          <a:effectRef idx="0">
            <a:schemeClr val="dk1"/>
          </a:effectRef>
          <a:fontRef idx="minor">
            <a:schemeClr val="dk1"/>
          </a:fontRef>
        </p:style>
        <p:txBody>
          <a:bodyPr/>
          <a:lstStyle/>
          <a:p>
            <a:pPr algn="just">
              <a:defRPr/>
            </a:pPr>
            <a:r>
              <a:rPr lang="es-MX" sz="2400" dirty="0" smtClean="0"/>
              <a:t>Al resolver las acciones de inconstitucional 22/2014 la Suprema Corte de Justicia de la Nación sostuvo que </a:t>
            </a:r>
            <a:r>
              <a:rPr lang="es-MX" sz="2400" b="1" dirty="0" smtClean="0"/>
              <a:t>es inconstitucional no tomar en cuenta para la asignación de representación proporcional </a:t>
            </a:r>
            <a:r>
              <a:rPr lang="es-MX" sz="2400" dirty="0" smtClean="0"/>
              <a:t>u otras prerrogativas los votos en los que se hubiesen marcado más de una opción de los partidos coaligados</a:t>
            </a:r>
            <a:endParaRPr lang="es-MX" sz="2400" b="1" dirty="0" smtClean="0">
              <a:solidFill>
                <a:srgbClr val="00007E"/>
              </a:solidFill>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84350" y="765175"/>
            <a:ext cx="5811838" cy="511175"/>
          </a:xfrm>
          <a:prstGeom prst="roundRect">
            <a:avLst/>
          </a:prstGeom>
          <a:solidFill>
            <a:schemeClr val="bg1">
              <a:lumMod val="75000"/>
            </a:schemeClr>
          </a:solidFill>
          <a:ln>
            <a:solidFill>
              <a:srgbClr val="008040"/>
            </a:solidFill>
          </a:ln>
        </p:spPr>
        <p:txBody>
          <a:bodyPr wrap="none">
            <a:spAutoFit/>
          </a:bodyPr>
          <a:lstStyle/>
          <a:p>
            <a:pPr eaLnBrk="1" hangingPunct="1">
              <a:defRPr/>
            </a:pPr>
            <a:r>
              <a:rPr lang="es-MX" sz="2400" b="1" dirty="0">
                <a:latin typeface="Arial" charset="0"/>
                <a:cs typeface="Arial" charset="0"/>
              </a:rPr>
              <a:t>ACCIÓN DE INCONSTITUCIONALIDAD</a:t>
            </a:r>
          </a:p>
        </p:txBody>
      </p:sp>
      <p:sp>
        <p:nvSpPr>
          <p:cNvPr id="32771" name="2 Rectángulo"/>
          <p:cNvSpPr>
            <a:spLocks noChangeArrowheads="1"/>
          </p:cNvSpPr>
          <p:nvPr/>
        </p:nvSpPr>
        <p:spPr bwMode="auto">
          <a:xfrm>
            <a:off x="684213" y="1935163"/>
            <a:ext cx="8135937" cy="3506787"/>
          </a:xfrm>
          <a:prstGeom prst="roundRect">
            <a:avLst/>
          </a:prstGeom>
          <a:ln>
            <a:solidFill>
              <a:srgbClr val="008040"/>
            </a:solidFill>
            <a:headEnd/>
            <a:tailEnd/>
          </a:ln>
        </p:spPr>
        <p:style>
          <a:lnRef idx="2">
            <a:schemeClr val="accent1"/>
          </a:lnRef>
          <a:fillRef idx="1">
            <a:schemeClr val="lt1"/>
          </a:fillRef>
          <a:effectRef idx="0">
            <a:schemeClr val="accent1"/>
          </a:effectRef>
          <a:fontRef idx="minor">
            <a:schemeClr val="dk1"/>
          </a:fontRef>
        </p:style>
        <p:txBody>
          <a:bodyPr>
            <a:spAutoFit/>
          </a:bodyPr>
          <a:lstStyle/>
          <a:p>
            <a:pPr algn="just" eaLnBrk="1" hangingPunct="1">
              <a:defRPr/>
            </a:pPr>
            <a:r>
              <a:rPr lang="es-MX" sz="2000" dirty="0"/>
              <a:t>Legisladores y legisladoras federales de los grupos parlamentarios del PRI, PRD, PVEM, Nueva Alianza, PT y Movimiento Ciudadano, presentaron ante la Suprema Corte de Justicia de la Nación (SCJN) un Juicio de Acción de Inconstitucionalidad en contra del </a:t>
            </a:r>
            <a:r>
              <a:rPr lang="es-MX" sz="2000" b="1" dirty="0"/>
              <a:t>artículo 87, numeral 13</a:t>
            </a:r>
            <a:r>
              <a:rPr lang="es-MX" sz="2000" dirty="0"/>
              <a:t>, de la </a:t>
            </a:r>
            <a:r>
              <a:rPr lang="es-MX" sz="2000" b="1" dirty="0">
                <a:solidFill>
                  <a:srgbClr val="FF0000"/>
                </a:solidFill>
              </a:rPr>
              <a:t>Ley General de Partidos Políticos.</a:t>
            </a:r>
          </a:p>
          <a:p>
            <a:pPr algn="just" eaLnBrk="1" hangingPunct="1">
              <a:defRPr/>
            </a:pPr>
            <a:r>
              <a:rPr lang="es-MX" sz="2000" b="1" dirty="0">
                <a:solidFill>
                  <a:srgbClr val="FF0000"/>
                </a:solidFill>
              </a:rPr>
              <a:t> </a:t>
            </a:r>
          </a:p>
          <a:p>
            <a:pPr algn="just" eaLnBrk="1" hangingPunct="1">
              <a:defRPr/>
            </a:pPr>
            <a:r>
              <a:rPr lang="es-MX" sz="2000" dirty="0"/>
              <a:t>En opinión de los legisladores, dicho artículo transgrede la Constitución Política de los Estados Unidos Mexicanos, al violar los derechos fundamentales de </a:t>
            </a:r>
            <a:r>
              <a:rPr lang="es-MX" sz="2000" b="1" dirty="0"/>
              <a:t>igualdad y libertad</a:t>
            </a:r>
            <a:r>
              <a:rPr lang="es-MX" sz="2000" dirty="0"/>
              <a:t> de asociación que ésta tutela y quebranta el régimen de representación proporcional.</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Rectángulo"/>
          <p:cNvSpPr>
            <a:spLocks noChangeArrowheads="1"/>
          </p:cNvSpPr>
          <p:nvPr/>
        </p:nvSpPr>
        <p:spPr bwMode="auto">
          <a:xfrm>
            <a:off x="468313" y="981075"/>
            <a:ext cx="7921625" cy="4699000"/>
          </a:xfrm>
          <a:prstGeom prst="roundRect">
            <a:avLst/>
          </a:prstGeom>
          <a:ln>
            <a:solidFill>
              <a:srgbClr val="008040"/>
            </a:solidFill>
            <a:headEnd/>
            <a:tailEnd/>
          </a:ln>
        </p:spPr>
        <p:style>
          <a:lnRef idx="2">
            <a:schemeClr val="accent1"/>
          </a:lnRef>
          <a:fillRef idx="1">
            <a:schemeClr val="lt1"/>
          </a:fillRef>
          <a:effectRef idx="0">
            <a:schemeClr val="accent1"/>
          </a:effectRef>
          <a:fontRef idx="minor">
            <a:schemeClr val="dk1"/>
          </a:fontRef>
        </p:style>
        <p:txBody>
          <a:bodyPr>
            <a:spAutoFit/>
          </a:bodyPr>
          <a:lstStyle/>
          <a:p>
            <a:pPr algn="just" eaLnBrk="1" hangingPunct="1">
              <a:defRPr/>
            </a:pPr>
            <a:r>
              <a:rPr lang="es-MX" b="1" dirty="0"/>
              <a:t>En el numeral 13, del artículo 87,</a:t>
            </a:r>
            <a:r>
              <a:rPr lang="es-MX" dirty="0"/>
              <a:t> se establece que: “los votos en los que se hubiesen marcado más de una opción de los partidos coaligados, serán considerados válidos para el candidato postulado, contarán como un solo voto y </a:t>
            </a:r>
            <a:r>
              <a:rPr lang="es-MX" b="1" dirty="0">
                <a:solidFill>
                  <a:srgbClr val="FF0000"/>
                </a:solidFill>
              </a:rPr>
              <a:t>sin que puedan ser tomados en cuenta para la asignación de representación proporcional u otras prerrogativas”.</a:t>
            </a:r>
          </a:p>
          <a:p>
            <a:pPr algn="just" eaLnBrk="1" hangingPunct="1">
              <a:defRPr/>
            </a:pPr>
            <a:endParaRPr lang="es-MX" dirty="0"/>
          </a:p>
          <a:p>
            <a:pPr algn="just" eaLnBrk="1" hangingPunct="1">
              <a:defRPr/>
            </a:pPr>
            <a:r>
              <a:rPr lang="es-MX" dirty="0"/>
              <a:t> </a:t>
            </a:r>
          </a:p>
          <a:p>
            <a:pPr algn="just" eaLnBrk="1" hangingPunct="1">
              <a:defRPr/>
            </a:pPr>
            <a:r>
              <a:rPr lang="es-MX" dirty="0"/>
              <a:t>Las fracciones parlamentarias </a:t>
            </a:r>
            <a:r>
              <a:rPr lang="es-MX" dirty="0" err="1"/>
              <a:t>promoventes</a:t>
            </a:r>
            <a:r>
              <a:rPr lang="es-MX" dirty="0"/>
              <a:t> de la acción de inconstitucionalidad ante la </a:t>
            </a:r>
            <a:r>
              <a:rPr lang="es-MX" dirty="0">
                <a:hlinkClick r:id="rId2" action="ppaction://hlinksldjump"/>
              </a:rPr>
              <a:t>SCJN</a:t>
            </a:r>
            <a:r>
              <a:rPr lang="es-MX" dirty="0"/>
              <a:t> señalaron que el artículo 87, numeral 13, “</a:t>
            </a:r>
            <a:r>
              <a:rPr lang="es-MX" b="1" dirty="0"/>
              <a:t>transgrede derechos fundamentales </a:t>
            </a:r>
            <a:r>
              <a:rPr lang="es-MX" dirty="0"/>
              <a:t>que otorga la Constitución a favor de todos los ciudadanos, como el derecho a la igualdad y a la no discriminación que prevé el artículo 1, o el derecho al sufragio efectivo que contempla el artículo 35, fracción I”.</a:t>
            </a:r>
          </a:p>
          <a:p>
            <a:pPr algn="just" eaLnBrk="1" hangingPunct="1">
              <a:defRPr/>
            </a:pPr>
            <a:r>
              <a:rPr lang="es-MX" dirty="0"/>
              <a:t> </a:t>
            </a:r>
          </a:p>
        </p:txBody>
      </p:sp>
      <p:sp>
        <p:nvSpPr>
          <p:cNvPr id="130051" name="2 CuadroTexto"/>
          <p:cNvSpPr txBox="1">
            <a:spLocks noChangeArrowheads="1"/>
          </p:cNvSpPr>
          <p:nvPr/>
        </p:nvSpPr>
        <p:spPr bwMode="auto">
          <a:xfrm>
            <a:off x="2411413" y="-26988"/>
            <a:ext cx="4813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s-MX" altLang="es-MX" sz="2400" b="1">
                <a:solidFill>
                  <a:schemeClr val="bg1"/>
                </a:solidFill>
              </a:rPr>
              <a:t>Acción de inconstitucionalidad </a:t>
            </a:r>
          </a:p>
        </p:txBody>
      </p:sp>
      <p:sp>
        <p:nvSpPr>
          <p:cNvPr id="4" name="3 Botón de acción: Volver">
            <a:hlinkClick r:id="rId3" action="ppaction://hlinksldjump" highlightClick="1"/>
          </p:cNvPr>
          <p:cNvSpPr>
            <a:spLocks noChangeArrowheads="1"/>
          </p:cNvSpPr>
          <p:nvPr/>
        </p:nvSpPr>
        <p:spPr bwMode="auto">
          <a:xfrm>
            <a:off x="4211638" y="5815013"/>
            <a:ext cx="406400" cy="277812"/>
          </a:xfrm>
          <a:prstGeom prst="actionButtonReturn">
            <a:avLst/>
          </a:prstGeom>
          <a:noFill/>
          <a:ln w="25400" algn="ctr">
            <a:solidFill>
              <a:srgbClr val="008040"/>
            </a:solidFill>
            <a:miter lim="800000"/>
            <a:headEnd/>
            <a:tailEnd/>
          </a:ln>
        </p:spPr>
        <p:txBody>
          <a:bodyPr anchor="ctr"/>
          <a:lstStyle/>
          <a:p>
            <a:pPr algn="ctr" eaLnBrk="1" hangingPunct="1">
              <a:defRPr/>
            </a:pPr>
            <a:endParaRPr lang="es-MX">
              <a:solidFill>
                <a:schemeClr val="lt1"/>
              </a:solidFill>
              <a:latin typeface="+mn-lt"/>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idx="4294967295"/>
          </p:nvPr>
        </p:nvSpPr>
        <p:spPr bwMode="auto">
          <a:xfrm>
            <a:off x="519113" y="917575"/>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MX" altLang="es-MX" sz="2800" b="1" smtClean="0">
                <a:solidFill>
                  <a:srgbClr val="006600"/>
                </a:solidFill>
                <a:latin typeface="Tahoma" panose="020B0604030504040204" pitchFamily="34" charset="0"/>
              </a:rPr>
              <a:t>SCJN</a:t>
            </a:r>
            <a:br>
              <a:rPr lang="es-MX" altLang="es-MX" sz="2800" b="1" smtClean="0">
                <a:solidFill>
                  <a:srgbClr val="006600"/>
                </a:solidFill>
                <a:latin typeface="Tahoma" panose="020B0604030504040204" pitchFamily="34" charset="0"/>
              </a:rPr>
            </a:br>
            <a:r>
              <a:rPr lang="es-MX" altLang="es-MX" sz="2400" b="1" smtClean="0">
                <a:solidFill>
                  <a:srgbClr val="000066"/>
                </a:solidFill>
                <a:latin typeface="Tahoma" panose="020B0604030504040204" pitchFamily="34" charset="0"/>
              </a:rPr>
              <a:t>Acción de inconstitucionalidad</a:t>
            </a:r>
          </a:p>
        </p:txBody>
      </p:sp>
      <p:sp>
        <p:nvSpPr>
          <p:cNvPr id="111619" name="Rectangle 3"/>
          <p:cNvSpPr>
            <a:spLocks noGrp="1" noChangeArrowheads="1"/>
          </p:cNvSpPr>
          <p:nvPr>
            <p:ph type="body" idx="4294967295"/>
          </p:nvPr>
        </p:nvSpPr>
        <p:spPr>
          <a:xfrm>
            <a:off x="644525" y="2286000"/>
            <a:ext cx="8175625" cy="3087688"/>
          </a:xfrm>
          <a:prstGeom prst="roundRect">
            <a:avLst/>
          </a:prstGeom>
          <a:solidFill>
            <a:schemeClr val="accent3">
              <a:lumMod val="60000"/>
              <a:lumOff val="40000"/>
              <a:alpha val="71000"/>
            </a:schemeClr>
          </a:solidFill>
          <a:ln>
            <a:solidFill>
              <a:srgbClr val="006600"/>
            </a:solidFill>
          </a:ln>
        </p:spPr>
        <p:style>
          <a:lnRef idx="2">
            <a:schemeClr val="dk1"/>
          </a:lnRef>
          <a:fillRef idx="1">
            <a:schemeClr val="lt1"/>
          </a:fillRef>
          <a:effectRef idx="0">
            <a:schemeClr val="dk1"/>
          </a:effectRef>
          <a:fontRef idx="minor">
            <a:schemeClr val="dk1"/>
          </a:fontRef>
        </p:style>
        <p:txBody>
          <a:bodyPr/>
          <a:lstStyle/>
          <a:p>
            <a:pPr algn="just">
              <a:defRPr/>
            </a:pPr>
            <a:r>
              <a:rPr lang="es-MX" sz="2400" dirty="0" smtClean="0"/>
              <a:t>Al resolver las acciones de inconstitucional 22/2014 la Suprema Corte de Justicia de la Nación sostuvo que </a:t>
            </a:r>
            <a:r>
              <a:rPr lang="es-MX" sz="2400" b="1" dirty="0" smtClean="0"/>
              <a:t>es inconstitucional no tomar en cuenta para la asignación de representación proporcional </a:t>
            </a:r>
            <a:r>
              <a:rPr lang="es-MX" sz="2400" dirty="0" smtClean="0"/>
              <a:t>u otras prerrogativas los votos en los que se hubiesen marcado más de una opción de los partidos coaligados</a:t>
            </a:r>
            <a:endParaRPr lang="es-MX" sz="2400" b="1" dirty="0" smtClean="0">
              <a:solidFill>
                <a:srgbClr val="00007E"/>
              </a:solidFill>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1 Título"/>
          <p:cNvSpPr>
            <a:spLocks noGrp="1"/>
          </p:cNvSpPr>
          <p:nvPr>
            <p:ph type="title" idx="4294967295"/>
          </p:nvPr>
        </p:nvSpPr>
        <p:spPr bwMode="auto">
          <a:xfrm>
            <a:off x="179388" y="1062038"/>
            <a:ext cx="8785225"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s-ES" altLang="es-MX" b="1" smtClean="0">
                <a:solidFill>
                  <a:srgbClr val="660033"/>
                </a:solidFill>
              </a:rPr>
              <a:t>  </a:t>
            </a:r>
            <a:r>
              <a:rPr lang="es-ES" altLang="es-MX" sz="2400" b="1" smtClean="0">
                <a:solidFill>
                  <a:srgbClr val="006600"/>
                </a:solidFill>
                <a:latin typeface="Tahoma" panose="020B0604030504040204" pitchFamily="34" charset="0"/>
              </a:rPr>
              <a:t>Causal de nulidad de votación recibida en casilla</a:t>
            </a:r>
            <a:br>
              <a:rPr lang="es-ES" altLang="es-MX" sz="2400" b="1" smtClean="0">
                <a:solidFill>
                  <a:srgbClr val="006600"/>
                </a:solidFill>
                <a:latin typeface="Tahoma" panose="020B0604030504040204" pitchFamily="34" charset="0"/>
              </a:rPr>
            </a:br>
            <a:r>
              <a:rPr lang="es-MX" altLang="es-MX" sz="2400" b="1" smtClean="0">
                <a:solidFill>
                  <a:srgbClr val="00007E"/>
                </a:solidFill>
                <a:latin typeface="Tahoma" panose="020B0604030504040204" pitchFamily="34" charset="0"/>
              </a:rPr>
              <a:t>                                                                                   </a:t>
            </a:r>
            <a:endParaRPr lang="es-MX" altLang="es-MX" sz="2400" smtClean="0"/>
          </a:p>
        </p:txBody>
      </p:sp>
      <p:sp>
        <p:nvSpPr>
          <p:cNvPr id="132099" name="2 Marcador de contenido"/>
          <p:cNvSpPr>
            <a:spLocks noGrp="1"/>
          </p:cNvSpPr>
          <p:nvPr>
            <p:ph idx="4294967295"/>
          </p:nvPr>
        </p:nvSpPr>
        <p:spPr bwMode="auto">
          <a:xfrm>
            <a:off x="395288" y="2276475"/>
            <a:ext cx="8424862" cy="2376488"/>
          </a:xfrm>
          <a:prstGeom prst="roundRect">
            <a:avLst>
              <a:gd name="adj" fmla="val 16667"/>
            </a:avLst>
          </a:prstGeom>
          <a:solidFill>
            <a:srgbClr val="C0C0C0">
              <a:alpha val="50980"/>
            </a:srgbClr>
          </a:solidFill>
          <a:ln w="28575">
            <a:solidFill>
              <a:srgbClr val="7F7F7F"/>
            </a:solidFill>
            <a:round/>
            <a:headEnd/>
            <a:tailEnd/>
          </a:ln>
        </p:spPr>
        <p:txBody>
          <a:bodyPr/>
          <a:lstStyle/>
          <a:p>
            <a:pPr algn="just"/>
            <a:r>
              <a:rPr lang="es-MX" altLang="es-MX" sz="2400" b="1" smtClean="0">
                <a:solidFill>
                  <a:srgbClr val="070D13"/>
                </a:solidFill>
              </a:rPr>
              <a:t>Permitir a ciudadanos sufragar sin Credencial para Votar o cuyo nombre no aparezca en la lista nominal de electores y siempre que ello sea determinante para el resultado de la votación, salvo los casos de excepción señalados por la ley;</a:t>
            </a:r>
            <a:endParaRPr lang="es-MX" altLang="es-MX" smtClean="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1 Título"/>
          <p:cNvSpPr>
            <a:spLocks noGrp="1"/>
          </p:cNvSpPr>
          <p:nvPr>
            <p:ph type="title" idx="4294967295"/>
          </p:nvPr>
        </p:nvSpPr>
        <p:spPr bwMode="auto">
          <a:xfrm>
            <a:off x="179388" y="846138"/>
            <a:ext cx="8785225"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MX" sz="2400" b="1" smtClean="0">
                <a:solidFill>
                  <a:srgbClr val="006600"/>
                </a:solidFill>
                <a:latin typeface="Tahoma" panose="020B0604030504040204" pitchFamily="34" charset="0"/>
              </a:rPr>
              <a:t>Bien jurídico tutelado</a:t>
            </a:r>
            <a:endParaRPr lang="es-MX" altLang="es-MX" sz="2400" smtClean="0">
              <a:solidFill>
                <a:srgbClr val="006600"/>
              </a:solidFill>
            </a:endParaRPr>
          </a:p>
        </p:txBody>
      </p:sp>
      <p:sp>
        <p:nvSpPr>
          <p:cNvPr id="133123" name="2 Marcador de contenido"/>
          <p:cNvSpPr>
            <a:spLocks noGrp="1"/>
          </p:cNvSpPr>
          <p:nvPr>
            <p:ph idx="4294967295"/>
          </p:nvPr>
        </p:nvSpPr>
        <p:spPr bwMode="auto">
          <a:xfrm>
            <a:off x="1042988" y="1773238"/>
            <a:ext cx="7129462" cy="1511300"/>
          </a:xfrm>
          <a:prstGeom prst="roundRect">
            <a:avLst>
              <a:gd name="adj" fmla="val 16667"/>
            </a:avLst>
          </a:prstGeom>
          <a:solidFill>
            <a:srgbClr val="C0C0C0">
              <a:alpha val="49019"/>
            </a:srgbClr>
          </a:solidFill>
          <a:ln w="25400" algn="ctr">
            <a:solidFill>
              <a:srgbClr val="7F7F7F"/>
            </a:solidFill>
            <a:round/>
            <a:headEnd/>
            <a:tailEnd/>
          </a:ln>
        </p:spPr>
        <p:txBody>
          <a:bodyPr/>
          <a:lstStyle/>
          <a:p>
            <a:pPr algn="just" eaLnBrk="1" hangingPunct="1"/>
            <a:r>
              <a:rPr lang="es-MX" altLang="es-MX" sz="2000" b="1" smtClean="0">
                <a:solidFill>
                  <a:srgbClr val="00007E"/>
                </a:solidFill>
                <a:latin typeface="Tahoma" panose="020B0604030504040204" pitchFamily="34" charset="0"/>
              </a:rPr>
              <a:t>CERTEZA:</a:t>
            </a:r>
            <a:r>
              <a:rPr lang="es-MX" altLang="es-MX" sz="2000" smtClean="0"/>
              <a:t> Que sólo los ciudadanos con </a:t>
            </a:r>
            <a:r>
              <a:rPr lang="es-MX" altLang="es-MX" sz="2000" b="1" smtClean="0"/>
              <a:t>derecho a votar,</a:t>
            </a:r>
            <a:r>
              <a:rPr lang="es-MX" altLang="es-MX" sz="2000" smtClean="0"/>
              <a:t> sufraguen el día de la jornada electoral, y con ello garantizar el respeto al sentido de la voluntad ciudadana expresada en las urnas.</a:t>
            </a:r>
          </a:p>
        </p:txBody>
      </p:sp>
      <p:pic>
        <p:nvPicPr>
          <p:cNvPr id="133124" name="Picture 4" descr="credtin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3425825"/>
            <a:ext cx="3597275"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5" name="Picture 6" descr="listatin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5175" y="3497263"/>
            <a:ext cx="3597275"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idx="4294967295"/>
          </p:nvPr>
        </p:nvSpPr>
        <p:spPr bwMode="auto">
          <a:xfrm>
            <a:off x="741363" y="836613"/>
            <a:ext cx="8294687" cy="12239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altLang="es-MX" sz="2400" b="1" smtClean="0">
                <a:solidFill>
                  <a:srgbClr val="006600"/>
                </a:solidFill>
                <a:latin typeface="Albertus Extra Bold (W1)" pitchFamily="34" charset="0"/>
              </a:rPr>
              <a:t>CREDENCIAL PARA VOTAR CON FOTOGRAFÍA</a:t>
            </a:r>
          </a:p>
        </p:txBody>
      </p:sp>
      <p:sp>
        <p:nvSpPr>
          <p:cNvPr id="134147" name="Rectangle 3"/>
          <p:cNvSpPr>
            <a:spLocks noGrp="1" noChangeArrowheads="1"/>
          </p:cNvSpPr>
          <p:nvPr>
            <p:ph type="body" idx="4294967295"/>
          </p:nvPr>
        </p:nvSpPr>
        <p:spPr bwMode="auto">
          <a:xfrm>
            <a:off x="211138" y="5084763"/>
            <a:ext cx="8207375" cy="15843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lnSpc>
                <a:spcPct val="110000"/>
              </a:lnSpc>
              <a:spcAft>
                <a:spcPct val="50000"/>
              </a:spcAft>
              <a:buFont typeface="Wingdings" panose="05000000000000000000" pitchFamily="2" charset="2"/>
              <a:buChar char="§"/>
            </a:pPr>
            <a:r>
              <a:rPr lang="es-MX" altLang="es-MX" sz="2000" smtClean="0">
                <a:latin typeface="Tahoma" panose="020B0604030504040204" pitchFamily="34" charset="0"/>
                <a:cs typeface="Arial" panose="020B0604020202020204" pitchFamily="34" charset="0"/>
              </a:rPr>
              <a:t>Es el </a:t>
            </a:r>
            <a:r>
              <a:rPr lang="es-MX" altLang="es-MX" sz="2000" b="1" smtClean="0">
                <a:latin typeface="Tahoma" panose="020B0604030504040204" pitchFamily="34" charset="0"/>
                <a:cs typeface="Arial" panose="020B0604020202020204" pitchFamily="34" charset="0"/>
              </a:rPr>
              <a:t>documento indispensable</a:t>
            </a:r>
            <a:r>
              <a:rPr lang="es-MX" altLang="es-MX" sz="2000" smtClean="0">
                <a:latin typeface="Tahoma" panose="020B0604030504040204" pitchFamily="34" charset="0"/>
                <a:cs typeface="Arial" panose="020B0604020202020204" pitchFamily="34" charset="0"/>
              </a:rPr>
              <a:t> para que los ciudadanos puedan ejercer su derecho de votar</a:t>
            </a:r>
            <a:r>
              <a:rPr lang="es-MX" altLang="es-MX" sz="2000" smtClean="0">
                <a:latin typeface="Tahoma" panose="020B0604030504040204" pitchFamily="34" charset="0"/>
              </a:rPr>
              <a:t>.</a:t>
            </a:r>
          </a:p>
        </p:txBody>
      </p:sp>
      <p:pic>
        <p:nvPicPr>
          <p:cNvPr id="2238468" name="Picture 4" descr="credencial_I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038" y="1916113"/>
            <a:ext cx="3730625"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9" name="AutoShape 6" descr="data:image/jpeg;base64,/9j/4AAQSkZJRgABAQAAAQABAAD/2wCEAAkGBwgHBgkIBwgKCgkLDRYPDQwMDRsUFRAWIB0iIiAdHx8kKDQsJCYxJx8fLT0tMTU3Ojo6Iys/RD84QzQ5OjcBCgoKDQwNGg8PGjclHyU3Nzc3Nzc3Nzc3Nzc3Nzc3Nzc3Nzc3Nzc3Nzc3Nzc3Nzc3Nzc3Nzc3Nzc3Nzc3Nzc3N//AABEIAFoAjAMBIgACEQEDEQH/xAAcAAABBQEBAQAAAAAAAAAAAAAGAAMEBQcBAgj/xABMEAACAQIEAwQFBwYKCgMAAAABAgMEEQAFEiETMUEGIlFhFDJxkdIWI1WBlKHRBxVCVJOxQ1JTY3KDosHw8SY1RWJzdIKywuEkJTP/xAAZAQEBAQEBAQAAAAAAAAAAAAAAAQMCBAX/xAAiEQACAgEEAgMBAAAAAAAAAAAAAQIRAxIhMUEzcRMUQwT/2gAMAwEAAhEDEQA/ANaznPYssdIREZp3XVoDWCr4sel7G1geWKz5XP8AqEf2g/Biv7WD/SB/+Wj/AO58UlVI0NNJIvMLtiWWgmm7bxwECemgjJ5Bqq1/7OHF7YF11JRRMPEVJP8A4Yy3OaqogBSGqk0agrbASE9TcG5F9x/SthZHW1cNUROwZXCuCSbspKqd+vP7iOuwhqfyuf8AUI/tB+DC+Vz/AKhH9oPwYCajNo4at6YxSBkO7tYLaykG/PfUQNuanlsTwZxD/JSeqW3tc2Ntt978x4jccxcA3+V0n6gn2g/Bjvysk+j0/bn4MAeZyR1NHTOwl0eki/CN76dV7EdNvW6eWK6A0xtJKyTF9Mm8Y3KaTck8hYEbWG7bG24GmntbIP8AZ6ftz8GF8rZPo9P25+DGaRLFA0ehbCTSHk4WzLoiN2N9vVvc3tqbY4c0QwyQiNVSNkFpBFa2oOLBgfV5m3Xbx2A0f5WSfR6ftz8GF8rZPo9PtB+DGYaqa5MMcRHCSQI0HE1DnYWIuO6bjofZhyngp9D2m+ciYOrTRgM13IV2JbccjcW2bpgDS/lbJ9Hp9oPwYXytk+j0+0H4MZtT6fQ5UFUxjnUU/wA+gLoTra7EEDcljy3uN8cjeKaRAk0BjEqOqcK25iXl3rdNvO+ANK+Vkn0en7c/BhfK2T6PT7QfgxmZWFUQPChkWM20QDlZG7wvcghSDuL3YbWvj1SUsNZLw0qXjMsbOxiUAhSy90c9NiAOotsPHAGmRdsYVqIY6ykaKOaQR8VH1rGxNl1bAgEkC4va+9hvgnxksMUsMUazSpITVI11jKc5QfE+ONaxQCudJE+dTcWFH+YiszKDp3kxErMioq2nED8SJZ4yrMj7i4uGF7j7sWGaH/7ifusTwoTt/WYkCikng1Ai+mygG9vacYxb+WSOujL8xy16eaRKmJ+IdRZ1g4kchv64NrKWvfSeVyOgJcyjs7Ul9McTLAsup2miMZkZSO6FYb3IB1cthYnnjRaHKJqcszKC6iynzw4csqCSbc9z7cbEBdqWpUX4LW8iD+44baKZDZopV9qHBYcsqNV7DmefmMMV1HPTUc8xeNCiFw0lyoIHW3TAgH1sRmVAJ+EVfUb332IsbEHrf2gYr0yudb2zWRxZNnud1tfkw52Pv3vi5NfmzDUKrK4ED8F+Ikxs/wCkpIHMXv8Ahvi9yCtSWki9LWOaeQsGeNDo7mx57gA+NuY5XwAFLlFQAb5tUE6mN99wTex336bix5gWvhz0CpWbjJmTry7hUlALgnbVfew67C4640tYqV0Y8KE2Ukdwf5Y8r6OD3UjB8QowBmk+XvJMzpm1QhZiSga6m5PS/QHY+NugAw5Fk9Y0TIuYVchYruqm4ABU2seZU7n+MNQHTGnKbDu7Dwx2+AMzj7O5lULqgqasMCN1jcLcdDqbkeove/UYt6HIMyggEUmtiCxDzSLc3N+h6Xt7sGDQRM2srZ/4ymx9+ItRHXS0sTUckKy3BbjoWDL/AHHzxaTLHfkpPzFVAfOSxKf927fhjhyltN3lc7j1QBced74cmzSsUSwiqoOKj6bGnmNrEg7C2o3K8tjvyvcMzZhXgs0lZlscIDC7U8xAK2U3Ow9YnwJBFvHHDR2qRIqMup4aPWIgWEkdi25B1r48jg2wFR1bVeWTkzRS2kjs0UbKCOIB181I/wCk+xTXHSRzLkFs4YjPZxc7wRcva+LWmLJSQgbDTtiqzhyudTgcuDD++THnPs0bKOy1RWjeRU0p/SawHuvf6sYLyy9CrSKXtj+UGHKJHoMstU1w2Zx3khPgbc28unXwwGQ9u+1sbcYyzyqB3lkpRb7uWGfye5ZFPSx1Ug4rsd9W+9/E88ahHl0Ig08EbjcWxJZHdI9Ecaq2QOx3beHtCPR6gCmzBRfh32kHiv4YJKyXTl9S8jsqLGWZlFyoA5gb39xxlna3s5NBXU8+SRmOZ23ZG06PO/v88GuXV9d8nRHXrFUVYiIeTfQ5t1Fvfy646hkvkwzKMNykpa2OnqCvpuXkse4oiIC+tsAE3UODYX38bkXcirGy6rm15jRw6hrSfgae7dAXtw9iQ9yt7d7Y90ksGvqHm4ZpstsGvInCbiaSBchR611t18jtuLWCpE2zR0MaxjXHJEmovIvPflyuTfcDc2B32M4yUlaJcU7y5ksTVcAM1VdYwrI2lblkBMdm5bnnbqCQQQmKNY9IjUAeWKXLM0y2YQohiBZlVVCbgknTtbxQm/lfE85nRxm0lSAe94n1b35eGk/4IwKdWcQMFYnSwupP7sSBLuAyspPK4xH9NpDLwWkV5FcAoFLFTewuADbfrjtRVUxmSI1EYkdiipffUvrWHlff24AlbOpFxYi1xjyiyiMIxSwFrgHEZKmCnsJZ1XXII0DG12PIDzOPU8kNHTvU1k0cMEUd3kcgBR5k4DuznoVIZXEkEBLjvFo1N78yb4r29O9JCzUlDwNdyRcta43+73qOe9ns0q4YJlp3mWOSX1VJINhzOxB+vFVVVFLRQR5hQ1a3nIZLyllnv7SdW314ivg71EiKkq4cuqmq2pirPCYuAgFxr3vYC+2gdeWDTAnWAS5YZ6aZljd42ZFtZu+vuOCzFJKugVzr/Xc+1zwYiPe+BL8quZGDI8vowCVlJke3ULy+83+rBbnP+u5/+BF+98Z/+WCXhQZSS1tSOANwDy/D7seb9ZekdR6IHYvLJ63s3TLSywAl5OIksQf9I2sD4f4tg0FLPU5VJQpMqkMUQlAwAA5WOxt4YAvycZskcNRRrIgmjYuiseankffcYN8umkWQzCnAdmLN/wDIawJ62tbGc3Uj3Y1qjaJM6CkyyGJ2DvrG4UD7gAPuxOy/KBPQ1XevMe8oJ2HkcUmbVQ0xxxaHZWJZb+zwPkPvxbdnM1MkFQki3Yp+j1/94xwZoptTOP6MGuOyKs08sVQ5njRXUAmVlBa3nvvz8d/O1scpYZ0njdKDLkWxCgOAukje9m22G9gb6SDi5qadZWedoJDdb6wxJPXx8vv+rFIaKA3Zspqw7L0ka99ZW3kdOo+xiOpx78bs+XDC8UmhwJPSPLO2X0cbqe4yMtlIN7Hv876dr+J52BtopJ6lVZKWheVpCJrzW2Dc9mPeu17eJG4IF65Ie9JbLJVlN3EqzEaiDrXyuWA3ttYDltiIILfMPkbyU0cjPGDMyg30nla/rDcHcaQfIaGoQZe8r1UbVlPlkYZe88Ui6rkAixDHnoU/UfAFrZZqGnqBSo8KTVMjHhpa7uFBYkDraxJ8x4jA/VL8/UMmR1DrqcmcylTKTcHYi4uDfYdelrh2OScVC1YymZZo9RDtOd73Yr6vUlvrPhbAFnVV9JFOoEkQaVhGhDC8jE2sLc7YmwiYTO7SqYioCRhLFTvclr73uNrC1uuBdGqEeaaDKG4sULcISTne2kBbleoRBe3IHnzNv+c64RI65TKdRaylzdRfbVYbE+H388AVHaGoMWexMSuiMKWGk6j1te9vu8Nxj3m9bH6FIiMC0mwsb236+GHM8yerq8zaaGNWiIUX1Ae3DOZ5ZX1KxR08WvRsTfmf8sU5H8tZm7NSFmU/PrYKCABrXbcn/B6csG+Aimp56LI5IKpAsnGQ2DA2764N8Q6QL5uFOdTknfgw2285MZ5+WRylNlJVv4KQEXsb7W/HGhZuNWeTgC54EXXzkwzm+SZRm8EH5yh1tCh0gHp1tfGC8sjtOkfP+QU0c+ZQHiGEMpKyxtYoeh9+NWy1c3FHwautiCDm6JZj79sXmV9l+zsLmSCiZDp336YuZMuyx4TFwZQpFuvLEyYpSexvjzRiqZgNbnE9F2jrpqZg8Lz6eGzXvpFrg+Ox38uuNK7BZtFm0NeeCIWp0JkmkYEk353t9e/ji8k7Gdmi2pqZr28MTqTKsnymkqhltJ3po9Lra/EAHq25b4fWg3bOfnlVIq5J6eQtqzpNBVk0pOg7xFr3ve43tv8AuxGqqeli+ZqcwljacWHCBS4bYKCNgLgWG1rc98dbha5P9HtYUtoPBW7W3BsRtc7e0G/dsxfDtWCR5cu4bxr82ZEBJI5WPO19xyPiAee8YqKpGDbk7ZA9BlMhc11S2o3N35+PLYfV5ezDtTSUTOFfNWgYMrBFmVWWxXcC9uena1twORIPaUV8lQqTUnDjPrOTfT+Jvt9V+ox7rVijqCPzN6XcWaUQobi3Ik729l/ZywBPpEy6ZRSRZ0o1lWXTONb77EG/Pe3LlpG1t5FPDQTVdMgzWV5o2EaqNS8TSNdj4nT3r+DA7aheuy0RtK5OUrSCPTpLxpZvZbe4/wAiRvji11RTTNJBk8IZWYq4iI62vyuNix2v6p6uBikLaopoEqoSc+ZHpgqGnaZLHYet1uefP23GxjQRLoOjPp2WG7Fkk1XBUd1gLnaxI+vnfCnrI/SWlk7PCV2K6plCNrNh1seWw36+W+PdLVxLFUrHkJjR4CZFCLaS2wjIHM89tx0vgBtZIWaNYs7rZZCwAA1HXe4Fxa1tjY7Dbe4uMP1OUrobVXTCV7kxxnYFje3P6tujSdXuPENZMpi4WURROZAgaMboDq1EDSLWv9dzy2u880lNMC4DLv0APv8AHGWbMsS1SWxYxsjVOWtEhnaeRyNAKsb3Osbkjrt7tPgMG+BXMKuFqB41UodcdhzHrqMFWNE0+CAn2jElJm3pckUzUs0KpxIoy4R1LGzaQSAQwseWxuQSAWEzWj0j5xx0/wDxf8MGeFjlQSlqLe1AnTZxQxzB2lewv/BP4ezEsdo8t/jzfsW/DBDhY7ICtVnlBMylXltbrC/4YZGb0W/zknP+Rf8ADBhhYACnzGiJLcRt/wCaf8MeTmFCB67n+pf8MG+FgAHNfRH9OS5/mW3/ALOPPp9Ft87Kf6l/wwdYWAAkZjQWsZJPrhf4cc/OFGf4Rv2LD+7BvhYACfT6EG6Sup8VicffpxySvpJBZ55mA5DhNt92DfCwAEpmNIqlTK5BBAPDcEAi3hjyK2gCadb284n+HBxhYjSapgBW1ZgsdNlkEkrPNGXdo2VIlDgsxYjwGyjckjpcg6wsLBJJUgf/2Q=="/>
          <p:cNvSpPr>
            <a:spLocks noChangeAspect="1" noChangeArrowheads="1"/>
          </p:cNvSpPr>
          <p:nvPr/>
        </p:nvSpPr>
        <p:spPr bwMode="auto">
          <a:xfrm>
            <a:off x="155575" y="-411163"/>
            <a:ext cx="1333500"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s-MX" altLang="es-MX"/>
          </a:p>
        </p:txBody>
      </p:sp>
      <p:sp>
        <p:nvSpPr>
          <p:cNvPr id="134150" name="AutoShape 8" descr="data:image/jpeg;base64,/9j/4AAQSkZJRgABAQAAAQABAAD/2wCEAAkGBwgHBgkIBwgKCgkLDRYPDQwMDRsUFRAWIB0iIiAdHx8kKDQsJCYxJx8fLT0tMTU3Ojo6Iys/RD84QzQ5OjcBCgoKDQwNGg8PGjclHyU3Nzc3Nzc3Nzc3Nzc3Nzc3Nzc3Nzc3Nzc3Nzc3Nzc3Nzc3Nzc3Nzc3Nzc3Nzc3Nzc3N//AABEIAFoAjAMBIgACEQEDEQH/xAAcAAABBQEBAQAAAAAAAAAAAAAGAAMEBQcBAgj/xABMEAACAQIEAwQFBwYKCgMAAAABAgMEEQAFEiETMUEGIlFhFDJxkdIWI1WBlKHRBxVCVJOxQ1JTY3KDosHw8SY1RWJzdIKywuEkJTP/xAAZAQEBAQEBAQAAAAAAAAAAAAAAAQMCBAX/xAAiEQACAgEEAgMBAAAAAAAAAAAAAQIRAxIhMUEzcRMUQwT/2gAMAwEAAhEDEQA/ANaznPYssdIREZp3XVoDWCr4sel7G1geWKz5XP8AqEf2g/Biv7WD/SB/+Wj/AO58UlVI0NNJIvMLtiWWgmm7bxwECemgjJ5Bqq1/7OHF7YF11JRRMPEVJP8A4Yy3OaqogBSGqk0agrbASE9TcG5F9x/SthZHW1cNUROwZXCuCSbspKqd+vP7iOuwhqfyuf8AUI/tB+DC+Vz/AKhH9oPwYCajNo4at6YxSBkO7tYLaykG/PfUQNuanlsTwZxD/JSeqW3tc2Ntt978x4jccxcA3+V0n6gn2g/Bjvysk+j0/bn4MAeZyR1NHTOwl0eki/CN76dV7EdNvW6eWK6A0xtJKyTF9Mm8Y3KaTck8hYEbWG7bG24GmntbIP8AZ6ftz8GF8rZPo9P25+DGaRLFA0ehbCTSHk4WzLoiN2N9vVvc3tqbY4c0QwyQiNVSNkFpBFa2oOLBgfV5m3Xbx2A0f5WSfR6ftz8GF8rZPo9PtB+DGYaqa5MMcRHCSQI0HE1DnYWIuO6bjofZhyngp9D2m+ciYOrTRgM13IV2JbccjcW2bpgDS/lbJ9Hp9oPwYXytk+j0+0H4MZtT6fQ5UFUxjnUU/wA+gLoTra7EEDcljy3uN8cjeKaRAk0BjEqOqcK25iXl3rdNvO+ANK+Vkn0en7c/BhfK2T6PT7QfgxmZWFUQPChkWM20QDlZG7wvcghSDuL3YbWvj1SUsNZLw0qXjMsbOxiUAhSy90c9NiAOotsPHAGmRdsYVqIY6ykaKOaQR8VH1rGxNl1bAgEkC4va+9hvgnxksMUsMUazSpITVI11jKc5QfE+ONaxQCudJE+dTcWFH+YiszKDp3kxErMioq2nED8SJZ4yrMj7i4uGF7j7sWGaH/7ifusTwoTt/WYkCikng1Ai+mygG9vacYxb+WSOujL8xy16eaRKmJ+IdRZ1g4kchv64NrKWvfSeVyOgJcyjs7Ul9McTLAsup2miMZkZSO6FYb3IB1cthYnnjRaHKJqcszKC6iynzw4csqCSbc9z7cbEBdqWpUX4LW8iD+44baKZDZopV9qHBYcsqNV7DmefmMMV1HPTUc8xeNCiFw0lyoIHW3TAgH1sRmVAJ+EVfUb332IsbEHrf2gYr0yudb2zWRxZNnud1tfkw52Pv3vi5NfmzDUKrK4ED8F+Ikxs/wCkpIHMXv8Ahvi9yCtSWki9LWOaeQsGeNDo7mx57gA+NuY5XwAFLlFQAb5tUE6mN99wTex336bix5gWvhz0CpWbjJmTry7hUlALgnbVfew67C4640tYqV0Y8KE2Ukdwf5Y8r6OD3UjB8QowBmk+XvJMzpm1QhZiSga6m5PS/QHY+NugAw5Fk9Y0TIuYVchYruqm4ABU2seZU7n+MNQHTGnKbDu7Dwx2+AMzj7O5lULqgqasMCN1jcLcdDqbkeove/UYt6HIMyggEUmtiCxDzSLc3N+h6Xt7sGDQRM2srZ/4ymx9+ItRHXS0sTUckKy3BbjoWDL/AHHzxaTLHfkpPzFVAfOSxKf927fhjhyltN3lc7j1QBced74cmzSsUSwiqoOKj6bGnmNrEg7C2o3K8tjvyvcMzZhXgs0lZlscIDC7U8xAK2U3Ow9YnwJBFvHHDR2qRIqMup4aPWIgWEkdi25B1r48jg2wFR1bVeWTkzRS2kjs0UbKCOIB181I/wCk+xTXHSRzLkFs4YjPZxc7wRcva+LWmLJSQgbDTtiqzhyudTgcuDD++THnPs0bKOy1RWjeRU0p/SawHuvf6sYLyy9CrSKXtj+UGHKJHoMstU1w2Zx3khPgbc28unXwwGQ9u+1sbcYyzyqB3lkpRb7uWGfye5ZFPSx1Ug4rsd9W+9/E88ahHl0Ig08EbjcWxJZHdI9Ecaq2QOx3beHtCPR6gCmzBRfh32kHiv4YJKyXTl9S8jsqLGWZlFyoA5gb39xxlna3s5NBXU8+SRmOZ23ZG06PO/v88GuXV9d8nRHXrFUVYiIeTfQ5t1Fvfy646hkvkwzKMNykpa2OnqCvpuXkse4oiIC+tsAE3UODYX38bkXcirGy6rm15jRw6hrSfgae7dAXtw9iQ9yt7d7Y90ksGvqHm4ZpstsGvInCbiaSBchR611t18jtuLWCpE2zR0MaxjXHJEmovIvPflyuTfcDc2B32M4yUlaJcU7y5ksTVcAM1VdYwrI2lblkBMdm5bnnbqCQQQmKNY9IjUAeWKXLM0y2YQohiBZlVVCbgknTtbxQm/lfE85nRxm0lSAe94n1b35eGk/4IwKdWcQMFYnSwupP7sSBLuAyspPK4xH9NpDLwWkV5FcAoFLFTewuADbfrjtRVUxmSI1EYkdiipffUvrWHlff24AlbOpFxYi1xjyiyiMIxSwFrgHEZKmCnsJZ1XXII0DG12PIDzOPU8kNHTvU1k0cMEUd3kcgBR5k4DuznoVIZXEkEBLjvFo1N78yb4r29O9JCzUlDwNdyRcta43+73qOe9ns0q4YJlp3mWOSX1VJINhzOxB+vFVVVFLRQR5hQ1a3nIZLyllnv7SdW314ivg71EiKkq4cuqmq2pirPCYuAgFxr3vYC+2gdeWDTAnWAS5YZ6aZljd42ZFtZu+vuOCzFJKugVzr/Xc+1zwYiPe+BL8quZGDI8vowCVlJke3ULy+83+rBbnP+u5/+BF+98Z/+WCXhQZSS1tSOANwDy/D7seb9ZekdR6IHYvLJ63s3TLSywAl5OIksQf9I2sD4f4tg0FLPU5VJQpMqkMUQlAwAA5WOxt4YAvycZskcNRRrIgmjYuiseankffcYN8umkWQzCnAdmLN/wDIawJ62tbGc3Uj3Y1qjaJM6CkyyGJ2DvrG4UD7gAPuxOy/KBPQ1XevMe8oJ2HkcUmbVQ0xxxaHZWJZb+zwPkPvxbdnM1MkFQki3Yp+j1/94xwZoptTOP6MGuOyKs08sVQ5njRXUAmVlBa3nvvz8d/O1scpYZ0njdKDLkWxCgOAukje9m22G9gb6SDi5qadZWedoJDdb6wxJPXx8vv+rFIaKA3Zspqw7L0ka99ZW3kdOo+xiOpx78bs+XDC8UmhwJPSPLO2X0cbqe4yMtlIN7Hv876dr+J52BtopJ6lVZKWheVpCJrzW2Dc9mPeu17eJG4IF65Ie9JbLJVlN3EqzEaiDrXyuWA3ttYDltiIILfMPkbyU0cjPGDMyg30nla/rDcHcaQfIaGoQZe8r1UbVlPlkYZe88Ui6rkAixDHnoU/UfAFrZZqGnqBSo8KTVMjHhpa7uFBYkDraxJ8x4jA/VL8/UMmR1DrqcmcylTKTcHYi4uDfYdelrh2OScVC1YymZZo9RDtOd73Yr6vUlvrPhbAFnVV9JFOoEkQaVhGhDC8jE2sLc7YmwiYTO7SqYioCRhLFTvclr73uNrC1uuBdGqEeaaDKG4sULcISTne2kBbleoRBe3IHnzNv+c64RI65TKdRaylzdRfbVYbE+H388AVHaGoMWexMSuiMKWGk6j1te9vu8Nxj3m9bH6FIiMC0mwsb236+GHM8yerq8zaaGNWiIUX1Ae3DOZ5ZX1KxR08WvRsTfmf8sU5H8tZm7NSFmU/PrYKCABrXbcn/B6csG+Aimp56LI5IKpAsnGQ2DA2764N8Q6QL5uFOdTknfgw2285MZ5+WRylNlJVv4KQEXsb7W/HGhZuNWeTgC54EXXzkwzm+SZRm8EH5yh1tCh0gHp1tfGC8sjtOkfP+QU0c+ZQHiGEMpKyxtYoeh9+NWy1c3FHwautiCDm6JZj79sXmV9l+zsLmSCiZDp336YuZMuyx4TFwZQpFuvLEyYpSexvjzRiqZgNbnE9F2jrpqZg8Lz6eGzXvpFrg+Ox38uuNK7BZtFm0NeeCIWp0JkmkYEk353t9e/ji8k7Gdmi2pqZr28MTqTKsnymkqhltJ3po9Lra/EAHq25b4fWg3bOfnlVIq5J6eQtqzpNBVk0pOg7xFr3ve43tv8AuxGqqeli+ZqcwljacWHCBS4bYKCNgLgWG1rc98dbha5P9HtYUtoPBW7W3BsRtc7e0G/dsxfDtWCR5cu4bxr82ZEBJI5WPO19xyPiAee8YqKpGDbk7ZA9BlMhc11S2o3N35+PLYfV5ezDtTSUTOFfNWgYMrBFmVWWxXcC9uena1twORIPaUV8lQqTUnDjPrOTfT+Jvt9V+ox7rVijqCPzN6XcWaUQobi3Ik729l/ZywBPpEy6ZRSRZ0o1lWXTONb77EG/Pe3LlpG1t5FPDQTVdMgzWV5o2EaqNS8TSNdj4nT3r+DA7aheuy0RtK5OUrSCPTpLxpZvZbe4/wAiRvji11RTTNJBk8IZWYq4iI62vyuNix2v6p6uBikLaopoEqoSc+ZHpgqGnaZLHYet1uefP23GxjQRLoOjPp2WG7Fkk1XBUd1gLnaxI+vnfCnrI/SWlk7PCV2K6plCNrNh1seWw36+W+PdLVxLFUrHkJjR4CZFCLaS2wjIHM89tx0vgBtZIWaNYs7rZZCwAA1HXe4Fxa1tjY7Dbe4uMP1OUrobVXTCV7kxxnYFje3P6tujSdXuPENZMpi4WURROZAgaMboDq1EDSLWv9dzy2u880lNMC4DLv0APv8AHGWbMsS1SWxYxsjVOWtEhnaeRyNAKsb3Osbkjrt7tPgMG+BXMKuFqB41UodcdhzHrqMFWNE0+CAn2jElJm3pckUzUs0KpxIoy4R1LGzaQSAQwseWxuQSAWEzWj0j5xx0/wDxf8MGeFjlQSlqLe1AnTZxQxzB2lewv/BP4ezEsdo8t/jzfsW/DBDhY7ICtVnlBMylXltbrC/4YZGb0W/zknP+Rf8ADBhhYACnzGiJLcRt/wCaf8MeTmFCB67n+pf8MG+FgAHNfRH9OS5/mW3/ALOPPp9Ft87Kf6l/wwdYWAAkZjQWsZJPrhf4cc/OFGf4Rv2LD+7BvhYACfT6EG6Sup8VicffpxySvpJBZ55mA5DhNt92DfCwAEpmNIqlTK5BBAPDcEAi3hjyK2gCadb284n+HBxhYjSapgBW1ZgsdNlkEkrPNGXdo2VIlDgsxYjwGyjckjpcg6wsLBJJUgf/2Q=="/>
          <p:cNvSpPr>
            <a:spLocks noChangeAspect="1" noChangeArrowheads="1"/>
          </p:cNvSpPr>
          <p:nvPr/>
        </p:nvSpPr>
        <p:spPr bwMode="auto">
          <a:xfrm>
            <a:off x="307975" y="-258763"/>
            <a:ext cx="1333500"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s-MX" altLang="es-MX"/>
          </a:p>
        </p:txBody>
      </p:sp>
      <p:sp>
        <p:nvSpPr>
          <p:cNvPr id="134151" name="AutoShape 10" descr="data:image/jpeg;base64,/9j/4AAQSkZJRgABAQAAAQABAAD/2wCEAAkGBwgHBgkIBwgKCgkLDRYPDQwMDRsUFRAWIB0iIiAdHx8kKDQsJCYxJx8fLT0tMTU3Ojo6Iys/RD84QzQ5OjcBCgoKDQwNGg8PGjclHyU3Nzc3Nzc3Nzc3Nzc3Nzc3Nzc3Nzc3Nzc3Nzc3Nzc3Nzc3Nzc3Nzc3Nzc3Nzc3Nzc3N//AABEIAFoAjAMBIgACEQEDEQH/xAAcAAABBQEBAQAAAAAAAAAAAAAGAAMEBQcBAgj/xABMEAACAQIEAwQFBwYKCgMAAAABAgMEEQAFEiETMUEGIlFhFDJxkdIWI1WBlKHRBxVCVJOxQ1JTY3KDosHw8SY1RWJzdIKywuEkJTP/xAAZAQEBAQEBAQAAAAAAAAAAAAAAAQMCBAX/xAAiEQACAgEEAgMBAAAAAAAAAAAAAQIRAxIhMUEzcRMUQwT/2gAMAwEAAhEDEQA/ANaznPYssdIREZp3XVoDWCr4sel7G1geWKz5XP8AqEf2g/Biv7WD/SB/+Wj/AO58UlVI0NNJIvMLtiWWgmm7bxwECemgjJ5Bqq1/7OHF7YF11JRRMPEVJP8A4Yy3OaqogBSGqk0agrbASE9TcG5F9x/SthZHW1cNUROwZXCuCSbspKqd+vP7iOuwhqfyuf8AUI/tB+DC+Vz/AKhH9oPwYCajNo4at6YxSBkO7tYLaykG/PfUQNuanlsTwZxD/JSeqW3tc2Ntt978x4jccxcA3+V0n6gn2g/Bjvysk+j0/bn4MAeZyR1NHTOwl0eki/CN76dV7EdNvW6eWK6A0xtJKyTF9Mm8Y3KaTck8hYEbWG7bG24GmntbIP8AZ6ftz8GF8rZPo9P25+DGaRLFA0ehbCTSHk4WzLoiN2N9vVvc3tqbY4c0QwyQiNVSNkFpBFa2oOLBgfV5m3Xbx2A0f5WSfR6ftz8GF8rZPo9PtB+DGYaqa5MMcRHCSQI0HE1DnYWIuO6bjofZhyngp9D2m+ciYOrTRgM13IV2JbccjcW2bpgDS/lbJ9Hp9oPwYXytk+j0+0H4MZtT6fQ5UFUxjnUU/wA+gLoTra7EEDcljy3uN8cjeKaRAk0BjEqOqcK25iXl3rdNvO+ANK+Vkn0en7c/BhfK2T6PT7QfgxmZWFUQPChkWM20QDlZG7wvcghSDuL3YbWvj1SUsNZLw0qXjMsbOxiUAhSy90c9NiAOotsPHAGmRdsYVqIY6ykaKOaQR8VH1rGxNl1bAgEkC4va+9hvgnxksMUsMUazSpITVI11jKc5QfE+ONaxQCudJE+dTcWFH+YiszKDp3kxErMioq2nED8SJZ4yrMj7i4uGF7j7sWGaH/7ifusTwoTt/WYkCikng1Ai+mygG9vacYxb+WSOujL8xy16eaRKmJ+IdRZ1g4kchv64NrKWvfSeVyOgJcyjs7Ul9McTLAsup2miMZkZSO6FYb3IB1cthYnnjRaHKJqcszKC6iynzw4csqCSbc9z7cbEBdqWpUX4LW8iD+44baKZDZopV9qHBYcsqNV7DmefmMMV1HPTUc8xeNCiFw0lyoIHW3TAgH1sRmVAJ+EVfUb332IsbEHrf2gYr0yudb2zWRxZNnud1tfkw52Pv3vi5NfmzDUKrK4ED8F+Ikxs/wCkpIHMXv8Ahvi9yCtSWki9LWOaeQsGeNDo7mx57gA+NuY5XwAFLlFQAb5tUE6mN99wTex336bix5gWvhz0CpWbjJmTry7hUlALgnbVfew67C4640tYqV0Y8KE2Ukdwf5Y8r6OD3UjB8QowBmk+XvJMzpm1QhZiSga6m5PS/QHY+NugAw5Fk9Y0TIuYVchYruqm4ABU2seZU7n+MNQHTGnKbDu7Dwx2+AMzj7O5lULqgqasMCN1jcLcdDqbkeove/UYt6HIMyggEUmtiCxDzSLc3N+h6Xt7sGDQRM2srZ/4ymx9+ItRHXS0sTUckKy3BbjoWDL/AHHzxaTLHfkpPzFVAfOSxKf927fhjhyltN3lc7j1QBced74cmzSsUSwiqoOKj6bGnmNrEg7C2o3K8tjvyvcMzZhXgs0lZlscIDC7U8xAK2U3Ow9YnwJBFvHHDR2qRIqMup4aPWIgWEkdi25B1r48jg2wFR1bVeWTkzRS2kjs0UbKCOIB181I/wCk+xTXHSRzLkFs4YjPZxc7wRcva+LWmLJSQgbDTtiqzhyudTgcuDD++THnPs0bKOy1RWjeRU0p/SawHuvf6sYLyy9CrSKXtj+UGHKJHoMstU1w2Zx3khPgbc28unXwwGQ9u+1sbcYyzyqB3lkpRb7uWGfye5ZFPSx1Ug4rsd9W+9/E88ahHl0Ig08EbjcWxJZHdI9Ecaq2QOx3beHtCPR6gCmzBRfh32kHiv4YJKyXTl9S8jsqLGWZlFyoA5gb39xxlna3s5NBXU8+SRmOZ23ZG06PO/v88GuXV9d8nRHXrFUVYiIeTfQ5t1Fvfy646hkvkwzKMNykpa2OnqCvpuXkse4oiIC+tsAE3UODYX38bkXcirGy6rm15jRw6hrSfgae7dAXtw9iQ9yt7d7Y90ksGvqHm4ZpstsGvInCbiaSBchR611t18jtuLWCpE2zR0MaxjXHJEmovIvPflyuTfcDc2B32M4yUlaJcU7y5ksTVcAM1VdYwrI2lblkBMdm5bnnbqCQQQmKNY9IjUAeWKXLM0y2YQohiBZlVVCbgknTtbxQm/lfE85nRxm0lSAe94n1b35eGk/4IwKdWcQMFYnSwupP7sSBLuAyspPK4xH9NpDLwWkV5FcAoFLFTewuADbfrjtRVUxmSI1EYkdiipffUvrWHlff24AlbOpFxYi1xjyiyiMIxSwFrgHEZKmCnsJZ1XXII0DG12PIDzOPU8kNHTvU1k0cMEUd3kcgBR5k4DuznoVIZXEkEBLjvFo1N78yb4r29O9JCzUlDwNdyRcta43+73qOe9ns0q4YJlp3mWOSX1VJINhzOxB+vFVVVFLRQR5hQ1a3nIZLyllnv7SdW314ivg71EiKkq4cuqmq2pirPCYuAgFxr3vYC+2gdeWDTAnWAS5YZ6aZljd42ZFtZu+vuOCzFJKugVzr/Xc+1zwYiPe+BL8quZGDI8vowCVlJke3ULy+83+rBbnP+u5/+BF+98Z/+WCXhQZSS1tSOANwDy/D7seb9ZekdR6IHYvLJ63s3TLSywAl5OIksQf9I2sD4f4tg0FLPU5VJQpMqkMUQlAwAA5WOxt4YAvycZskcNRRrIgmjYuiseankffcYN8umkWQzCnAdmLN/wDIawJ62tbGc3Uj3Y1qjaJM6CkyyGJ2DvrG4UD7gAPuxOy/KBPQ1XevMe8oJ2HkcUmbVQ0xxxaHZWJZb+zwPkPvxbdnM1MkFQki3Yp+j1/94xwZoptTOP6MGuOyKs08sVQ5njRXUAmVlBa3nvvz8d/O1scpYZ0njdKDLkWxCgOAukje9m22G9gb6SDi5qadZWedoJDdb6wxJPXx8vv+rFIaKA3Zspqw7L0ka99ZW3kdOo+xiOpx78bs+XDC8UmhwJPSPLO2X0cbqe4yMtlIN7Hv876dr+J52BtopJ6lVZKWheVpCJrzW2Dc9mPeu17eJG4IF65Ie9JbLJVlN3EqzEaiDrXyuWA3ttYDltiIILfMPkbyU0cjPGDMyg30nla/rDcHcaQfIaGoQZe8r1UbVlPlkYZe88Ui6rkAixDHnoU/UfAFrZZqGnqBSo8KTVMjHhpa7uFBYkDraxJ8x4jA/VL8/UMmR1DrqcmcylTKTcHYi4uDfYdelrh2OScVC1YymZZo9RDtOd73Yr6vUlvrPhbAFnVV9JFOoEkQaVhGhDC8jE2sLc7YmwiYTO7SqYioCRhLFTvclr73uNrC1uuBdGqEeaaDKG4sULcISTne2kBbleoRBe3IHnzNv+c64RI65TKdRaylzdRfbVYbE+H388AVHaGoMWexMSuiMKWGk6j1te9vu8Nxj3m9bH6FIiMC0mwsb236+GHM8yerq8zaaGNWiIUX1Ae3DOZ5ZX1KxR08WvRsTfmf8sU5H8tZm7NSFmU/PrYKCABrXbcn/B6csG+Aimp56LI5IKpAsnGQ2DA2764N8Q6QL5uFOdTknfgw2285MZ5+WRylNlJVv4KQEXsb7W/HGhZuNWeTgC54EXXzkwzm+SZRm8EH5yh1tCh0gHp1tfGC8sjtOkfP+QU0c+ZQHiGEMpKyxtYoeh9+NWy1c3FHwautiCDm6JZj79sXmV9l+zsLmSCiZDp336YuZMuyx4TFwZQpFuvLEyYpSexvjzRiqZgNbnE9F2jrpqZg8Lz6eGzXvpFrg+Ox38uuNK7BZtFm0NeeCIWp0JkmkYEk353t9e/ji8k7Gdmi2pqZr28MTqTKsnymkqhltJ3po9Lra/EAHq25b4fWg3bOfnlVIq5J6eQtqzpNBVk0pOg7xFr3ve43tv8AuxGqqeli+ZqcwljacWHCBS4bYKCNgLgWG1rc98dbha5P9HtYUtoPBW7W3BsRtc7e0G/dsxfDtWCR5cu4bxr82ZEBJI5WPO19xyPiAee8YqKpGDbk7ZA9BlMhc11S2o3N35+PLYfV5ezDtTSUTOFfNWgYMrBFmVWWxXcC9uena1twORIPaUV8lQqTUnDjPrOTfT+Jvt9V+ox7rVijqCPzN6XcWaUQobi3Ik729l/ZywBPpEy6ZRSRZ0o1lWXTONb77EG/Pe3LlpG1t5FPDQTVdMgzWV5o2EaqNS8TSNdj4nT3r+DA7aheuy0RtK5OUrSCPTpLxpZvZbe4/wAiRvji11RTTNJBk8IZWYq4iI62vyuNix2v6p6uBikLaopoEqoSc+ZHpgqGnaZLHYet1uefP23GxjQRLoOjPp2WG7Fkk1XBUd1gLnaxI+vnfCnrI/SWlk7PCV2K6plCNrNh1seWw36+W+PdLVxLFUrHkJjR4CZFCLaS2wjIHM89tx0vgBtZIWaNYs7rZZCwAA1HXe4Fxa1tjY7Dbe4uMP1OUrobVXTCV7kxxnYFje3P6tujSdXuPENZMpi4WURROZAgaMboDq1EDSLWv9dzy2u880lNMC4DLv0APv8AHGWbMsS1SWxYxsjVOWtEhnaeRyNAKsb3Osbkjrt7tPgMG+BXMKuFqB41UodcdhzHrqMFWNE0+CAn2jElJm3pckUzUs0KpxIoy4R1LGzaQSAQwseWxuQSAWEzWj0j5xx0/wDxf8MGeFjlQSlqLe1AnTZxQxzB2lewv/BP4ezEsdo8t/jzfsW/DBDhY7ICtVnlBMylXltbrC/4YZGb0W/zknP+Rf8ADBhhYACnzGiJLcRt/wCaf8MeTmFCB67n+pf8MG+FgAHNfRH9OS5/mW3/ALOPPp9Ft87Kf6l/wwdYWAAkZjQWsZJPrhf4cc/OFGf4Rv2LD+7BvhYACfT6EG6Sup8VicffpxySvpJBZ55mA5DhNt92DfCwAEpmNIqlTK5BBAPDcEAi3hjyK2gCadb284n+HBxhYjSapgBW1ZgsdNlkEkrPNGXdo2VIlDgsxYjwGyjckjpcg6wsLBJJUgf/2Q=="/>
          <p:cNvSpPr>
            <a:spLocks noChangeAspect="1" noChangeArrowheads="1"/>
          </p:cNvSpPr>
          <p:nvPr/>
        </p:nvSpPr>
        <p:spPr bwMode="auto">
          <a:xfrm>
            <a:off x="460375" y="-106363"/>
            <a:ext cx="1333500"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s-MX" altLang="es-MX"/>
          </a:p>
        </p:txBody>
      </p:sp>
      <p:pic>
        <p:nvPicPr>
          <p:cNvPr id="13415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903413"/>
            <a:ext cx="3744913" cy="2462212"/>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3" name="AutoShape 13" descr="data:image/jpeg;base64,/9j/4AAQSkZJRgABAQAAAQABAAD/2wCEAAkGBwgHBgkIBwgKCgkLDRYPDQwMDRsUFRAWIB0iIiAdHx8kKDQsJCYxJx8fLT0tMTU3Ojo6Iys/RD84QzQ5OjcBCgoKDQwNGg8PGjclHyU3Nzc3Nzc3Nzc3Nzc3Nzc3Nzc3Nzc3Nzc3Nzc3Nzc3Nzc3Nzc3Nzc3Nzc3Nzc3Nzc3N//AABEIAFoAeAMBIgACEQEDEQH/xAAbAAACAwEBAQAAAAAAAAAAAAAABAIFBgMBB//EAEEQAAECAwUEBgcFBgcAAAAAAAECAwAEEQUSEyExBkFRYRYiVJGT4RQVMnGSofAjQlOBwQcXUlXR0iRigrGywvH/xAAYAQEBAQEBAAAAAAAAAAAAAAAAAQIDBP/EAB4RAQEBAAEFAQEAAAAAAAAAAAARAQMCISIxQfAS/9oADAMBAAIRAxEAPwDWzGyH7O5e0TZ7tiMCYDZXdGIcgK614CFkbOfs4W0XW7AbUi+lAIUc1KpQUK6798b52TadUtS2XCVgg/a7j+ccFWPIql/R1SZLN69hldU140rrEyrs+KBP7N9ilygfTs9LpvIvAFSsu5UVitjNgkOONuWTIoW0QFhS1ilfeY3qUBqVEuyxdQlF1KaigA0hNUhfVeXKNKV/Eq6TFMn1jXdjtgGW8RyypG5eukpUtVDQmmR5GA7HbAhd31VIVy0Wrf8A6u/hGy9AyIMmzQkEjq5kaREWcjdIsdyYd18WROxewYWUGyJG8EX6BazUUr/FnlnEV7G7BN1xLJkUkapK1gpzpmK1GcbISNFXhKNA0pXq6UpTujw2ckgAyTFAKAUTkPonvgnix6tjNggkrNlSJSN4Wo/9okvYjYRC7i7JkErz6pcVXLX70a42ck6yTB94TALOSCVehtVNak3amsDxY87F7Bhdz1RJXsqdZedaUpnnWojsxsDsVMN4jFiSbiK0vJWsj/lGrMhWlZRo0FBW7kOETRLONpCW5dCEjQJUAIGz4y37utj/AOQSvxL/ALoP3dbH/wAglfiX/dGrwX/wh8YgwX/wh8YgjKfu62P/AJBK/Ev+6CNXgv8A4Q+MQQHbF5xzXONNqotwJPOFsXnHmKOIgGPT5fXGRTjej0zzAJBeRUbqwtiDlBiDlAMesJetMZGfOAT7BIAeQaioz1H0IXxBygxBygGRPy5NA+gkcFfnHnrCXvBOOip5wviDlBiDlAMmeZCrpdSDSusAn2CQMZGemesLXxTdBiDl3QDIn5c6Po+KAz8uDTHRUGlK74WvilMqQYkAx6wl6Vxkd8dg8CKg1BhHEEe4sA7i84ISxYIBDFjO2queRLvTTYcKQTQpNaCvCsWuLzibExJS1iTE3aaiiWazUQczmdANSTQU5xnq2RcZCybRtJ9hZmG1FaVgDrlNR9f7x1nZ6faS2WkuZqooJq5w4ab4upLaaQU+2ieseds2WeVRiYeUnDJ3BVPYr3c4naF6Wtl3DQtbTZSoNlBULt0V3UOtYubm+jc3PbN+sbSKTdD9c6VbXwrwjwWnaQTeIfNQcgyvL690fQpRDbzWKZJls1oEloVUOOkNBLVKJbCFAVT1aRUfPx67WElKVUJzOZAH1XfGjslUw2yUTRJWKHP6yh20mnE3nBNuJQrRFcxXmSMoRK3EOhLygpwNpvEHmr9KQa3MiM/ajDC/R3EuGYdIwiEBQAGahSo1ELSNry7M0o2jffZKaJbQxdVe6tT7Xv74mmxF23aAWiYS0ZcGoUit6opxho7Eu3Lon0ChqDhmv5mvKDKuXaMkiqlqmkjXM0iCrTkRfKnZlN00u3qEZV+vfFgdkFKWEKnmtLo+x0oKceUdDsU91rs60m9waOXzgK0WjJ06pm1ilagx56cw42hxpx9KVLW2Ao5lSTQ0z5x1s7Z5m1WnnJK0kLQ08WnLzB9oa5V5j5RN6wmJRoST1qJBS844QWBVV4hWl/SmX9NIm5exnf072W+ogLC1KbWDS9xFK7+fygibkqqz0yra5hb6lIWq+tN0/d3bvOCLmBHFii2znvRdmZALVdZctJrFP+VJUr9K/lD+Lzic7YUltLs/Lys7MOtBp7EGCpIJPWFDUc4xyZZ++NdOza6OzDC7NSmYeU80KJQHEii8wbwyzIhmdawHkzcpRYcSghS27xrSvCOVo7DWVMSMowmdfYRLKC0llaAomlK6e/vhh6RKVpbQ5faS2htLi1IK8kgXvYOeROZ3xx4+Pr6eq76dObq4+ST3icras039iCkpOaDgKy1yh9Vp4ikH0ZwEqRU3XNBrld/9ilRIuNpbLbUshYJNEFNBpQ1Ug/pD/wBoQ4gssKSVAhX2YNKU0wyOcelxTtPGW+lxlt91kyyk9aqarJO7LOEnHFpUyl0qxEyzYXe1rnWsOIS2Colhg1TTO4c6Cv3BrnmflFZabjQnzgICEhtIKRTI58In9d4RZ2JPCWfeJUU3ilN6ld3lFsq3mgbuMrcahG4/lFDYLSppEylsi8laTQkj7qhui7Zs53LEuEiml7OKOqrVaw0rD6gFVyDYPvypEUWq3mluaINezkfpEVWbMYQSEoJoASVrOW/WPTITKlXwpKV10vrpnr8tOEAtJOSdnIU1KqbbZecLjgSkgqUrf8o5Ppsl4tqHWUhQ3q0rQxYiRmiakNHTO8s6H+nziKrPdFfZoK0NVcawMuKi2FJQ/LJbJuXF0qSd6eMEctpPspiUSQAq44TSvEcY8ijO4sQJQTUpSTxIhTFgxYRDVGvw0d0d5dmXdSq+tpojSoGcV2LBiwFt6HK9X/Ey+eegy+cKKDQUQEoIBpW7rCmLBiwU1Rv+BPdEwsJySABwEJYsGLBDayhftpSfeIjcZ/DR3QtiwYsIHpZiVdcuu4baae0Rvjv6DKdol9aaD+sVWLBiwinHmmG3ClIbWB94AUMQuM/hI7oWxYMWEQ4hSUewkJ9wghPFjyEHzzp4/wBhR4nlB08f7CjxPKMdBGXWth08f7CjxPKPenj/AGFHieUY6CBWx6eP9hR4nlB08f7CjxPKMdBArY9PH+wo8Tyjzp4/2FHieUY+CBWx6eP9hR4nlB08f7CjxPKMdBArY9PH+wo8Tyg6eP8AYUeJ5RjoIFbDp4/2FHieUe9PH+wo8TyjHQQK2PTx/sKPE8oIx0ECv//Z"/>
          <p:cNvSpPr>
            <a:spLocks noChangeAspect="1" noChangeArrowheads="1"/>
          </p:cNvSpPr>
          <p:nvPr/>
        </p:nvSpPr>
        <p:spPr bwMode="auto">
          <a:xfrm>
            <a:off x="155575" y="-411163"/>
            <a:ext cx="1143000"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s-MX" altLang="es-MX"/>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afterEffect">
                                  <p:stCondLst>
                                    <p:cond delay="0"/>
                                  </p:stCondLst>
                                  <p:childTnLst>
                                    <p:set>
                                      <p:cBhvr>
                                        <p:cTn id="6" dur="1" fill="hold">
                                          <p:stCondLst>
                                            <p:cond delay="499"/>
                                          </p:stCondLst>
                                        </p:cTn>
                                        <p:tgtEl>
                                          <p:spTgt spid="2238468"/>
                                        </p:tgtEl>
                                        <p:attrNameLst>
                                          <p:attrName>style.visibility</p:attrName>
                                        </p:attrNameLst>
                                      </p:cBhvr>
                                      <p:to>
                                        <p:strVal val="visible"/>
                                      </p:to>
                                    </p:set>
                                    <p:anim to="" calcmode="lin" valueType="num">
                                      <p:cBhvr>
                                        <p:cTn id="7" dur="1" fill="hold"/>
                                        <p:tgtEl>
                                          <p:spTgt spid="223846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body" idx="1"/>
          </p:nvPr>
        </p:nvSpPr>
        <p:spPr>
          <a:xfrm>
            <a:off x="684213" y="1143000"/>
            <a:ext cx="7848600" cy="4949825"/>
          </a:xfrm>
          <a:prstGeom prst="roundRect">
            <a:avLst/>
          </a:prstGeom>
          <a:solidFill>
            <a:schemeClr val="accent3">
              <a:lumMod val="50000"/>
              <a:alpha val="60000"/>
            </a:schemeClr>
          </a:solidFill>
        </p:spPr>
        <p:txBody>
          <a:bodyPr/>
          <a:lstStyle/>
          <a:p>
            <a:pPr algn="just" eaLnBrk="1" hangingPunct="1">
              <a:buFontTx/>
              <a:buNone/>
              <a:defRPr/>
            </a:pPr>
            <a:r>
              <a:rPr lang="es-MX" sz="5400" dirty="0" smtClean="0"/>
              <a:t>	</a:t>
            </a:r>
            <a:endParaRPr lang="es-MX" sz="2800" b="1" dirty="0" smtClean="0">
              <a:effectLst>
                <a:outerShdw blurRad="38100" dist="38100" dir="2700000" algn="tl">
                  <a:srgbClr val="FFFFFF"/>
                </a:outerShdw>
              </a:effectLst>
              <a:latin typeface="Garamond" pitchFamily="18" charset="0"/>
            </a:endParaRPr>
          </a:p>
        </p:txBody>
      </p:sp>
      <p:sp>
        <p:nvSpPr>
          <p:cNvPr id="15363" name="AutoShape 3"/>
          <p:cNvSpPr>
            <a:spLocks noChangeArrowheads="1"/>
          </p:cNvSpPr>
          <p:nvPr/>
        </p:nvSpPr>
        <p:spPr bwMode="auto">
          <a:xfrm rot="5094030">
            <a:off x="4074319" y="602456"/>
            <a:ext cx="733425" cy="2328863"/>
          </a:xfrm>
          <a:prstGeom prst="curvedRightArrow">
            <a:avLst>
              <a:gd name="adj1" fmla="val 63507"/>
              <a:gd name="adj2" fmla="val 127013"/>
              <a:gd name="adj3" fmla="val 33333"/>
            </a:avLst>
          </a:prstGeom>
          <a:solidFill>
            <a:schemeClr val="tx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s-MX" altLang="es-MX"/>
          </a:p>
        </p:txBody>
      </p:sp>
      <p:pic>
        <p:nvPicPr>
          <p:cNvPr id="15364" name="Picture 4" descr="untitled"/>
          <p:cNvPicPr>
            <a:picLocks noChangeAspect="1" noChangeArrowheads="1"/>
          </p:cNvPicPr>
          <p:nvPr/>
        </p:nvPicPr>
        <p:blipFill>
          <a:blip r:embed="rId2">
            <a:extLst>
              <a:ext uri="{28A0092B-C50C-407E-A947-70E740481C1C}">
                <a14:useLocalDpi xmlns:a14="http://schemas.microsoft.com/office/drawing/2010/main" val="0"/>
              </a:ext>
            </a:extLst>
          </a:blip>
          <a:srcRect r="6566" b="5505"/>
          <a:stretch>
            <a:fillRect/>
          </a:stretch>
        </p:blipFill>
        <p:spPr bwMode="auto">
          <a:xfrm>
            <a:off x="4286250" y="2197100"/>
            <a:ext cx="4321175"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descr="ifebolet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205038"/>
            <a:ext cx="352901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6"/>
          <p:cNvSpPr>
            <a:spLocks noChangeArrowheads="1"/>
          </p:cNvSpPr>
          <p:nvPr/>
        </p:nvSpPr>
        <p:spPr bwMode="auto">
          <a:xfrm>
            <a:off x="1050925" y="2795588"/>
            <a:ext cx="2735263"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s-MX" altLang="es-MX" sz="3200" b="1">
                <a:solidFill>
                  <a:srgbClr val="C00000"/>
                </a:solidFill>
              </a:rPr>
              <a:t>DEMOCRACIA</a:t>
            </a:r>
          </a:p>
        </p:txBody>
      </p:sp>
      <p:sp>
        <p:nvSpPr>
          <p:cNvPr id="15367" name="Rectangle 7"/>
          <p:cNvSpPr>
            <a:spLocks noChangeArrowheads="1"/>
          </p:cNvSpPr>
          <p:nvPr/>
        </p:nvSpPr>
        <p:spPr bwMode="auto">
          <a:xfrm>
            <a:off x="4932363" y="3068638"/>
            <a:ext cx="30956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s-MX" altLang="es-MX" b="1">
                <a:solidFill>
                  <a:srgbClr val="C00000"/>
                </a:solidFill>
              </a:rPr>
              <a:t>CONTROL DE</a:t>
            </a:r>
          </a:p>
          <a:p>
            <a:pPr algn="ctr" eaLnBrk="1" hangingPunct="1"/>
            <a:r>
              <a:rPr lang="es-MX" altLang="es-MX" b="1">
                <a:solidFill>
                  <a:srgbClr val="C00000"/>
                </a:solidFill>
              </a:rPr>
              <a:t>CONSTITUCIONALIDAD</a:t>
            </a:r>
          </a:p>
          <a:p>
            <a:pPr algn="ctr" eaLnBrk="1" hangingPunct="1"/>
            <a:endParaRPr lang="es-MX" altLang="es-MX" b="1">
              <a:solidFill>
                <a:srgbClr val="C00000"/>
              </a:solidFill>
            </a:endParaRPr>
          </a:p>
          <a:p>
            <a:pPr algn="ctr" eaLnBrk="1" hangingPunct="1"/>
            <a:r>
              <a:rPr lang="es-MX" altLang="es-MX" b="1">
                <a:solidFill>
                  <a:srgbClr val="C00000"/>
                </a:solidFill>
              </a:rPr>
              <a:t>BLOQUE DE CONSTITUCIONALIDAD</a:t>
            </a:r>
          </a:p>
          <a:p>
            <a:pPr algn="ctr" eaLnBrk="1" hangingPunct="1"/>
            <a:endParaRPr lang="es-MX" altLang="es-MX" b="1">
              <a:solidFill>
                <a:srgbClr val="C00000"/>
              </a:solidFill>
            </a:endParaRPr>
          </a:p>
          <a:p>
            <a:pPr algn="ctr" eaLnBrk="1" hangingPunct="1"/>
            <a:r>
              <a:rPr lang="es-MX" altLang="es-MX" b="1">
                <a:solidFill>
                  <a:srgbClr val="C00000"/>
                </a:solidFill>
              </a:rPr>
              <a:t>PARÁMETRO DE LA REGULARIDAD </a:t>
            </a:r>
          </a:p>
          <a:p>
            <a:pPr algn="ctr" eaLnBrk="1" hangingPunct="1"/>
            <a:r>
              <a:rPr lang="es-MX" altLang="es-MX" b="1">
                <a:solidFill>
                  <a:srgbClr val="C00000"/>
                </a:solidFill>
              </a:rPr>
              <a:t>CONSTITUCIONAL  </a:t>
            </a:r>
          </a:p>
        </p:txBody>
      </p:sp>
      <p:sp>
        <p:nvSpPr>
          <p:cNvPr id="15368" name="AutoShape 8"/>
          <p:cNvSpPr>
            <a:spLocks noChangeArrowheads="1"/>
          </p:cNvSpPr>
          <p:nvPr/>
        </p:nvSpPr>
        <p:spPr bwMode="auto">
          <a:xfrm rot="-5400000">
            <a:off x="4727575" y="4065588"/>
            <a:ext cx="431800" cy="2616200"/>
          </a:xfrm>
          <a:prstGeom prst="curvedRightArrow">
            <a:avLst>
              <a:gd name="adj1" fmla="val 121176"/>
              <a:gd name="adj2" fmla="val 242353"/>
              <a:gd name="adj3" fmla="val 33333"/>
            </a:avLst>
          </a:prstGeom>
          <a:solidFill>
            <a:schemeClr val="tx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s-MX" altLang="es-MX"/>
          </a:p>
        </p:txBody>
      </p:sp>
      <p:sp>
        <p:nvSpPr>
          <p:cNvPr id="310281" name="Rectangle 9"/>
          <p:cNvSpPr>
            <a:spLocks noGrp="1" noChangeArrowheads="1"/>
          </p:cNvSpPr>
          <p:nvPr>
            <p:ph type="title"/>
          </p:nvPr>
        </p:nvSpPr>
        <p:spPr>
          <a:xfrm>
            <a:off x="-252413" y="1062038"/>
            <a:ext cx="9720263" cy="1143000"/>
          </a:xfrm>
        </p:spPr>
        <p:txBody>
          <a:bodyPr/>
          <a:lstStyle/>
          <a:p>
            <a:pPr eaLnBrk="1" hangingPunct="1">
              <a:defRPr/>
            </a:pPr>
            <a:r>
              <a:rPr lang="es-MX" b="1" dirty="0" smtClean="0">
                <a:effectLst>
                  <a:outerShdw blurRad="38100" dist="38100" dir="2700000" algn="tl">
                    <a:srgbClr val="C0C0C0"/>
                  </a:outerShdw>
                </a:effectLst>
              </a:rPr>
              <a:t/>
            </a:r>
            <a:br>
              <a:rPr lang="es-MX" b="1" dirty="0" smtClean="0">
                <a:effectLst>
                  <a:outerShdw blurRad="38100" dist="38100" dir="2700000" algn="tl">
                    <a:srgbClr val="C0C0C0"/>
                  </a:outerShdw>
                </a:effectLst>
              </a:rPr>
            </a:br>
            <a:endParaRPr lang="es-MX" b="1" dirty="0" smtClean="0">
              <a:effectLst>
                <a:outerShdw blurRad="38100" dist="38100" dir="2700000" algn="tl">
                  <a:srgbClr val="C0C0C0"/>
                </a:outerShdw>
              </a:effectLst>
            </a:endParaRPr>
          </a:p>
        </p:txBody>
      </p:sp>
      <p:sp>
        <p:nvSpPr>
          <p:cNvPr id="15370" name="Rectangle 10"/>
          <p:cNvSpPr>
            <a:spLocks noChangeArrowheads="1"/>
          </p:cNvSpPr>
          <p:nvPr/>
        </p:nvSpPr>
        <p:spPr bwMode="auto">
          <a:xfrm>
            <a:off x="1779588" y="674688"/>
            <a:ext cx="56721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s-MX" altLang="es-MX" sz="2400" b="1"/>
              <a:t>Democracia constitucional en México</a:t>
            </a:r>
            <a:r>
              <a:rPr lang="es-MX" altLang="es-MX" b="1"/>
              <a:t/>
            </a:r>
            <a:br>
              <a:rPr lang="es-MX" altLang="es-MX" b="1"/>
            </a:br>
            <a:endParaRPr lang="es-ES" altLang="es-MX" b="1"/>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idx="4294967295"/>
          </p:nvPr>
        </p:nvSpPr>
        <p:spPr bwMode="auto">
          <a:xfrm>
            <a:off x="519113" y="925513"/>
            <a:ext cx="8229600" cy="9191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2400" b="1" smtClean="0">
                <a:solidFill>
                  <a:srgbClr val="006600"/>
                </a:solidFill>
                <a:latin typeface="Tahoma" panose="020B0604030504040204" pitchFamily="34" charset="0"/>
                <a:cs typeface="Tahoma" panose="020B0604030504040204" pitchFamily="34" charset="0"/>
              </a:rPr>
              <a:t>TESIS DE JURISPRUDENCIA</a:t>
            </a:r>
          </a:p>
        </p:txBody>
      </p:sp>
      <p:sp>
        <p:nvSpPr>
          <p:cNvPr id="136195" name="Rectangle 3"/>
          <p:cNvSpPr>
            <a:spLocks noGrp="1" noChangeArrowheads="1"/>
          </p:cNvSpPr>
          <p:nvPr>
            <p:ph type="body" idx="4294967295"/>
          </p:nvPr>
        </p:nvSpPr>
        <p:spPr bwMode="auto">
          <a:xfrm>
            <a:off x="250825" y="1773238"/>
            <a:ext cx="8497888" cy="3816350"/>
          </a:xfrm>
          <a:prstGeom prst="roundRect">
            <a:avLst>
              <a:gd name="adj" fmla="val 16667"/>
            </a:avLst>
          </a:prstGeom>
          <a:solidFill>
            <a:srgbClr val="C0C0C0">
              <a:alpha val="50980"/>
            </a:srgbClr>
          </a:solidFill>
          <a:ln w="28575">
            <a:solidFill>
              <a:srgbClr val="7F7F7F"/>
            </a:solidFill>
            <a:round/>
            <a:headEnd/>
            <a:tailEnd/>
          </a:ln>
        </p:spPr>
        <p:txBody>
          <a:bodyPr/>
          <a:lstStyle/>
          <a:p>
            <a:pPr algn="just">
              <a:lnSpc>
                <a:spcPct val="90000"/>
              </a:lnSpc>
              <a:buFontTx/>
              <a:buNone/>
            </a:pPr>
            <a:r>
              <a:rPr lang="es-MX" altLang="es-MX" sz="1800" b="1" smtClean="0"/>
              <a:t>     CREDENCIAL PARA VOTAR CON FOTOGRAFÍA. ES OBLIGACIÓN DE LA AUTORIDAD RESPONSABLE ENTREGARLA, AUN CUANDO ARGUMENTE ROBO O VENCIMIENTO DEL PLAZO.  </a:t>
            </a:r>
          </a:p>
          <a:p>
            <a:pPr algn="just">
              <a:lnSpc>
                <a:spcPct val="90000"/>
              </a:lnSpc>
              <a:buFontTx/>
              <a:buNone/>
            </a:pPr>
            <a:r>
              <a:rPr lang="es-MX" altLang="es-MX" sz="1800" b="1" smtClean="0"/>
              <a:t>     </a:t>
            </a:r>
            <a:r>
              <a:rPr lang="es-MX" altLang="es-MX" sz="1600" smtClean="0"/>
              <a:t>Revista </a:t>
            </a:r>
            <a:r>
              <a:rPr lang="es-MX" altLang="es-MX" sz="1600" i="1" smtClean="0"/>
              <a:t>Justicia Electoral </a:t>
            </a:r>
            <a:r>
              <a:rPr lang="es-MX" altLang="es-MX" sz="1600" smtClean="0"/>
              <a:t>1998, suplemento 2, páginas 16-17, Sala Superior, tesis S3ELJ 04/98. </a:t>
            </a:r>
            <a:r>
              <a:rPr lang="es-MX" altLang="es-MX" sz="1600" i="1" smtClean="0"/>
              <a:t>Compilación Oficial de Jurisprudencia y Tesis Relevantes 1997-2005, páginas 70-71.</a:t>
            </a:r>
            <a:r>
              <a:rPr lang="es-MX" altLang="es-MX" sz="1600" smtClean="0"/>
              <a:t> </a:t>
            </a:r>
          </a:p>
          <a:p>
            <a:pPr algn="just">
              <a:lnSpc>
                <a:spcPct val="90000"/>
              </a:lnSpc>
              <a:buFontTx/>
              <a:buNone/>
            </a:pPr>
            <a:endParaRPr lang="es-MX" altLang="es-MX" sz="1800" smtClean="0"/>
          </a:p>
          <a:p>
            <a:pPr algn="just">
              <a:lnSpc>
                <a:spcPct val="90000"/>
              </a:lnSpc>
              <a:buFontTx/>
              <a:buNone/>
            </a:pPr>
            <a:r>
              <a:rPr lang="es-MX" altLang="es-MX" sz="1800" b="1" smtClean="0"/>
              <a:t>     CREDENCIAL PARA VOTAR CON FOTOGRAFÍA. SU EXISTENCIA POR SÍ MISMA NO ACREDITA LA INCLUSIÓN EN EL PADRÓN ELECTORAL DE UN CIUDADANO.     </a:t>
            </a:r>
          </a:p>
          <a:p>
            <a:pPr algn="just">
              <a:lnSpc>
                <a:spcPct val="90000"/>
              </a:lnSpc>
              <a:buFontTx/>
              <a:buNone/>
            </a:pPr>
            <a:r>
              <a:rPr lang="es-MX" altLang="es-MX" sz="1800" b="1" smtClean="0"/>
              <a:t>     </a:t>
            </a:r>
            <a:r>
              <a:rPr lang="es-MX" altLang="es-MX" sz="1800" smtClean="0"/>
              <a:t>Revista </a:t>
            </a:r>
            <a:r>
              <a:rPr lang="es-MX" altLang="es-MX" sz="1800" i="1" smtClean="0"/>
              <a:t>Justicia Electoral </a:t>
            </a:r>
            <a:r>
              <a:rPr lang="es-MX" altLang="es-MX" sz="1800" smtClean="0"/>
              <a:t>2004, suplemento 7, páginas 11-12, Sala Superior, tesis</a:t>
            </a:r>
            <a:r>
              <a:rPr lang="es-MX" altLang="es-MX" sz="1800" i="1" smtClean="0"/>
              <a:t> </a:t>
            </a:r>
            <a:r>
              <a:rPr lang="es-MX" altLang="es-MX" sz="1800" smtClean="0"/>
              <a:t>S3ELJ 13/2003. </a:t>
            </a:r>
            <a:r>
              <a:rPr lang="es-MX" altLang="es-MX" sz="1800" i="1" smtClean="0"/>
              <a:t>Compilación Oficial de Jurisprudencia y Tesis Relevantes 1997-2005, </a:t>
            </a:r>
            <a:r>
              <a:rPr lang="es-MX" altLang="es-MX" sz="1800" smtClean="0"/>
              <a:t>páginas 73-74. </a:t>
            </a:r>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42562" name="Rectangle 2"/>
          <p:cNvSpPr>
            <a:spLocks noGrp="1" noChangeArrowheads="1"/>
          </p:cNvSpPr>
          <p:nvPr>
            <p:ph type="title" idx="4294967295"/>
          </p:nvPr>
        </p:nvSpPr>
        <p:spPr>
          <a:xfrm>
            <a:off x="179388" y="765175"/>
            <a:ext cx="8785225" cy="1143000"/>
          </a:xfrm>
          <a:prstGeom prst="rect">
            <a:avLst/>
          </a:prstGeom>
        </p:spPr>
        <p:txBody>
          <a:bodyPr/>
          <a:lstStyle/>
          <a:p>
            <a:pPr>
              <a:defRPr/>
            </a:pPr>
            <a:r>
              <a:rPr lang="es-ES_tradnl" sz="2400" b="1" kern="1200" dirty="0">
                <a:solidFill>
                  <a:srgbClr val="006600"/>
                </a:solidFill>
                <a:effectLst>
                  <a:outerShdw blurRad="38100" dist="38100" dir="2700000" algn="tl">
                    <a:srgbClr val="000000"/>
                  </a:outerShdw>
                </a:effectLst>
                <a:latin typeface="Tahoma" pitchFamily="34" charset="0"/>
                <a:cs typeface="+mj-cs"/>
              </a:rPr>
              <a:t>LISTAS NOMINALES DE ELECTORES</a:t>
            </a:r>
          </a:p>
        </p:txBody>
      </p:sp>
      <p:sp>
        <p:nvSpPr>
          <p:cNvPr id="137219" name="Rectangle 3"/>
          <p:cNvSpPr>
            <a:spLocks noGrp="1" noChangeArrowheads="1"/>
          </p:cNvSpPr>
          <p:nvPr>
            <p:ph type="body" sz="half" idx="4294967295"/>
          </p:nvPr>
        </p:nvSpPr>
        <p:spPr bwMode="auto">
          <a:xfrm>
            <a:off x="323850" y="2138363"/>
            <a:ext cx="4103688" cy="3451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lnSpc>
                <a:spcPct val="110000"/>
              </a:lnSpc>
              <a:buFont typeface="Wingdings" panose="05000000000000000000" pitchFamily="2" charset="2"/>
              <a:buNone/>
            </a:pPr>
            <a:r>
              <a:rPr lang="es-MX" altLang="es-MX" sz="2200" smtClean="0">
                <a:solidFill>
                  <a:schemeClr val="bg2"/>
                </a:solidFill>
                <a:latin typeface="Times New Roman" panose="02020603050405020304" pitchFamily="18" charset="0"/>
                <a:cs typeface="Arial" panose="020B0604020202020204" pitchFamily="34" charset="0"/>
              </a:rPr>
              <a:t>	</a:t>
            </a:r>
            <a:r>
              <a:rPr lang="es-MX" altLang="es-MX" sz="2200" smtClean="0">
                <a:latin typeface="Tahoma" panose="020B0604030504040204" pitchFamily="34" charset="0"/>
                <a:cs typeface="Arial" panose="020B0604020202020204" pitchFamily="34" charset="0"/>
              </a:rPr>
              <a:t>Son las relaciones elaboradas por la Dirección Ejecutiva del R.F.E. que contienen el nombre de las personas incluidas en el Padrón Electoral y a quienes se </a:t>
            </a:r>
            <a:r>
              <a:rPr lang="es-MX" altLang="es-MX" sz="2200" b="1" smtClean="0">
                <a:latin typeface="Tahoma" panose="020B0604030504040204" pitchFamily="34" charset="0"/>
                <a:cs typeface="Arial" panose="020B0604020202020204" pitchFamily="34" charset="0"/>
              </a:rPr>
              <a:t>les ha expedido credencial para votar con fotografía</a:t>
            </a:r>
            <a:r>
              <a:rPr lang="es-MX" altLang="es-MX" sz="2200" b="1" smtClean="0">
                <a:latin typeface="Tahoma" panose="020B0604030504040204" pitchFamily="34" charset="0"/>
              </a:rPr>
              <a:t>.</a:t>
            </a:r>
            <a:endParaRPr lang="es-ES_tradnl" altLang="es-MX" sz="2200" b="1" smtClean="0">
              <a:latin typeface="Tahoma" panose="020B0604030504040204" pitchFamily="34" charset="0"/>
            </a:endParaRPr>
          </a:p>
        </p:txBody>
      </p:sp>
      <p:pic>
        <p:nvPicPr>
          <p:cNvPr id="2242570" name="Picture 10" descr="listatinta"/>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4791075" y="1844675"/>
            <a:ext cx="3597275" cy="38163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242570"/>
                                        </p:tgtEl>
                                        <p:attrNameLst>
                                          <p:attrName>style.visibility</p:attrName>
                                        </p:attrNameLst>
                                      </p:cBhvr>
                                      <p:to>
                                        <p:strVal val="visible"/>
                                      </p:to>
                                    </p:set>
                                    <p:animEffect transition="in" filter="dissolve">
                                      <p:cBhvr>
                                        <p:cTn id="7" dur="500"/>
                                        <p:tgtEl>
                                          <p:spTgt spid="2242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AutoShape 5"/>
          <p:cNvSpPr>
            <a:spLocks noChangeArrowheads="1"/>
          </p:cNvSpPr>
          <p:nvPr/>
        </p:nvSpPr>
        <p:spPr bwMode="auto">
          <a:xfrm>
            <a:off x="6299200" y="3141663"/>
            <a:ext cx="2592388" cy="1800225"/>
          </a:xfrm>
          <a:prstGeom prst="flowChartAlternateProcess">
            <a:avLst/>
          </a:prstGeom>
          <a:solidFill>
            <a:srgbClr val="C0C0C0"/>
          </a:solidFill>
          <a:ln w="25400" algn="ctr">
            <a:solidFill>
              <a:srgbClr val="7F7F7F"/>
            </a:solidFill>
            <a:miter lim="800000"/>
            <a:headEnd/>
            <a:tailEnd/>
          </a:ln>
        </p:spPr>
        <p:txBody>
          <a:bodyPr wrap="none" anchor="ctr"/>
          <a:lstStyle/>
          <a:p>
            <a:pPr algn="ctr" eaLnBrk="1" hangingPunct="1">
              <a:defRPr/>
            </a:pPr>
            <a:r>
              <a:rPr lang="es-MX" dirty="0">
                <a:solidFill>
                  <a:schemeClr val="dk1"/>
                </a:solidFill>
                <a:latin typeface="+mn-lt"/>
                <a:ea typeface="+mn-ea"/>
              </a:rPr>
              <a:t>Voto de los</a:t>
            </a:r>
          </a:p>
          <a:p>
            <a:pPr algn="ctr" eaLnBrk="1" hangingPunct="1">
              <a:defRPr/>
            </a:pPr>
            <a:r>
              <a:rPr lang="es-MX" dirty="0">
                <a:solidFill>
                  <a:schemeClr val="dk1"/>
                </a:solidFill>
                <a:latin typeface="+mn-lt"/>
                <a:ea typeface="+mn-ea"/>
              </a:rPr>
              <a:t>ciudadanos que </a:t>
            </a:r>
          </a:p>
          <a:p>
            <a:pPr algn="ctr" eaLnBrk="1" hangingPunct="1">
              <a:defRPr/>
            </a:pPr>
            <a:r>
              <a:rPr lang="es-MX" dirty="0">
                <a:solidFill>
                  <a:schemeClr val="dk1"/>
                </a:solidFill>
                <a:latin typeface="+mn-lt"/>
                <a:ea typeface="+mn-ea"/>
              </a:rPr>
              <a:t>cuenten con una</a:t>
            </a:r>
          </a:p>
          <a:p>
            <a:pPr algn="ctr" eaLnBrk="1" hangingPunct="1">
              <a:defRPr/>
            </a:pPr>
            <a:r>
              <a:rPr lang="es-MX" b="1" dirty="0">
                <a:solidFill>
                  <a:schemeClr val="dk1"/>
                </a:solidFill>
                <a:latin typeface="+mn-lt"/>
                <a:ea typeface="+mn-ea"/>
              </a:rPr>
              <a:t>resolución favorable</a:t>
            </a:r>
          </a:p>
          <a:p>
            <a:pPr algn="ctr" eaLnBrk="1" hangingPunct="1">
              <a:defRPr/>
            </a:pPr>
            <a:r>
              <a:rPr lang="es-MX" dirty="0">
                <a:solidFill>
                  <a:schemeClr val="dk1"/>
                </a:solidFill>
                <a:latin typeface="+mn-lt"/>
                <a:ea typeface="+mn-ea"/>
              </a:rPr>
              <a:t>del </a:t>
            </a:r>
            <a:r>
              <a:rPr lang="es-MX" b="1" dirty="0">
                <a:solidFill>
                  <a:schemeClr val="dk1"/>
                </a:solidFill>
                <a:latin typeface="+mn-lt"/>
                <a:ea typeface="+mn-ea"/>
              </a:rPr>
              <a:t>TEPJF</a:t>
            </a:r>
            <a:endParaRPr lang="es-ES" b="1" dirty="0">
              <a:solidFill>
                <a:schemeClr val="dk1"/>
              </a:solidFill>
              <a:latin typeface="+mn-lt"/>
              <a:ea typeface="+mn-ea"/>
            </a:endParaRPr>
          </a:p>
        </p:txBody>
      </p:sp>
      <p:sp>
        <p:nvSpPr>
          <p:cNvPr id="130051" name="AutoShape 6"/>
          <p:cNvSpPr>
            <a:spLocks noChangeArrowheads="1"/>
          </p:cNvSpPr>
          <p:nvPr/>
        </p:nvSpPr>
        <p:spPr bwMode="auto">
          <a:xfrm>
            <a:off x="466725" y="3141663"/>
            <a:ext cx="2449513" cy="1800225"/>
          </a:xfrm>
          <a:prstGeom prst="flowChartAlternateProcess">
            <a:avLst/>
          </a:prstGeom>
          <a:solidFill>
            <a:srgbClr val="C0C0C0"/>
          </a:solidFill>
          <a:ln w="25400" algn="ctr">
            <a:solidFill>
              <a:srgbClr val="7F7F7F"/>
            </a:solidFill>
            <a:miter lim="800000"/>
            <a:headEnd/>
            <a:tailEnd/>
          </a:ln>
        </p:spPr>
        <p:txBody>
          <a:bodyPr wrap="none" anchor="ctr"/>
          <a:lstStyle/>
          <a:p>
            <a:pPr algn="ctr" eaLnBrk="1" hangingPunct="1">
              <a:defRPr/>
            </a:pPr>
            <a:r>
              <a:rPr lang="es-MX" dirty="0">
                <a:solidFill>
                  <a:schemeClr val="dk1"/>
                </a:solidFill>
                <a:latin typeface="+mn-lt"/>
                <a:ea typeface="+mn-ea"/>
              </a:rPr>
              <a:t>Votación en </a:t>
            </a:r>
            <a:r>
              <a:rPr lang="es-MX" b="1" dirty="0">
                <a:solidFill>
                  <a:schemeClr val="dk1"/>
                </a:solidFill>
                <a:latin typeface="+mn-lt"/>
                <a:ea typeface="+mn-ea"/>
              </a:rPr>
              <a:t>casillas</a:t>
            </a:r>
          </a:p>
          <a:p>
            <a:pPr algn="ctr" eaLnBrk="1" hangingPunct="1">
              <a:defRPr/>
            </a:pPr>
            <a:r>
              <a:rPr lang="es-MX" b="1" dirty="0">
                <a:solidFill>
                  <a:schemeClr val="dk1"/>
                </a:solidFill>
                <a:latin typeface="+mn-lt"/>
                <a:ea typeface="+mn-ea"/>
              </a:rPr>
              <a:t> especiales</a:t>
            </a:r>
            <a:endParaRPr lang="es-ES" b="1" dirty="0">
              <a:solidFill>
                <a:schemeClr val="dk1"/>
              </a:solidFill>
              <a:latin typeface="+mn-lt"/>
              <a:ea typeface="+mn-ea"/>
            </a:endParaRPr>
          </a:p>
        </p:txBody>
      </p:sp>
      <p:sp>
        <p:nvSpPr>
          <p:cNvPr id="139268" name="AutoShape 7"/>
          <p:cNvSpPr>
            <a:spLocks noChangeArrowheads="1"/>
          </p:cNvSpPr>
          <p:nvPr/>
        </p:nvSpPr>
        <p:spPr bwMode="auto">
          <a:xfrm>
            <a:off x="3203575" y="3068638"/>
            <a:ext cx="2592388" cy="2447925"/>
          </a:xfrm>
          <a:prstGeom prst="flowChartAlternateProcess">
            <a:avLst/>
          </a:prstGeom>
          <a:solidFill>
            <a:srgbClr val="C0C0C0"/>
          </a:solidFill>
          <a:ln w="25400" algn="ctr">
            <a:solidFill>
              <a:srgbClr val="7F7F7F"/>
            </a:solidFill>
            <a:miter lim="800000"/>
            <a:headEnd/>
            <a:tailEnd/>
          </a:ln>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s-MX" altLang="es-MX">
                <a:solidFill>
                  <a:srgbClr val="000000"/>
                </a:solidFill>
              </a:rPr>
              <a:t>Voto de los </a:t>
            </a:r>
            <a:r>
              <a:rPr lang="es-MX" altLang="es-MX" b="1">
                <a:solidFill>
                  <a:srgbClr val="000000"/>
                </a:solidFill>
              </a:rPr>
              <a:t>representantes de los partidos políticos y candidatos independientes </a:t>
            </a:r>
            <a:r>
              <a:rPr lang="es-MX" altLang="es-MX">
                <a:solidFill>
                  <a:srgbClr val="000000"/>
                </a:solidFill>
              </a:rPr>
              <a:t>acreditados ante la casilla </a:t>
            </a:r>
            <a:endParaRPr lang="es-ES" altLang="es-MX">
              <a:solidFill>
                <a:srgbClr val="000000"/>
              </a:solidFill>
            </a:endParaRPr>
          </a:p>
        </p:txBody>
      </p:sp>
      <p:cxnSp>
        <p:nvCxnSpPr>
          <p:cNvPr id="130053" name="AutoShape 23"/>
          <p:cNvCxnSpPr>
            <a:cxnSpLocks noChangeShapeType="1"/>
            <a:endCxn id="139268" idx="0"/>
          </p:cNvCxnSpPr>
          <p:nvPr/>
        </p:nvCxnSpPr>
        <p:spPr bwMode="auto">
          <a:xfrm>
            <a:off x="4498975" y="2085975"/>
            <a:ext cx="1588" cy="969963"/>
          </a:xfrm>
          <a:prstGeom prst="straightConnector1">
            <a:avLst/>
          </a:prstGeom>
          <a:ln>
            <a:solidFill>
              <a:schemeClr val="bg1">
                <a:lumMod val="50000"/>
              </a:schemeClr>
            </a:solidFill>
            <a:headEnd/>
            <a:tailEnd type="triangle" w="med" len="med"/>
          </a:ln>
        </p:spPr>
        <p:style>
          <a:lnRef idx="2">
            <a:schemeClr val="dk1"/>
          </a:lnRef>
          <a:fillRef idx="1">
            <a:schemeClr val="lt1"/>
          </a:fillRef>
          <a:effectRef idx="0">
            <a:schemeClr val="dk1"/>
          </a:effectRef>
          <a:fontRef idx="minor">
            <a:schemeClr val="dk1"/>
          </a:fontRef>
        </p:style>
      </p:cxnSp>
      <p:sp>
        <p:nvSpPr>
          <p:cNvPr id="130054" name="12 Rectángulo redondeado"/>
          <p:cNvSpPr>
            <a:spLocks noChangeArrowheads="1"/>
          </p:cNvSpPr>
          <p:nvPr/>
        </p:nvSpPr>
        <p:spPr bwMode="auto">
          <a:xfrm>
            <a:off x="3779838" y="1412875"/>
            <a:ext cx="1582737" cy="720725"/>
          </a:xfrm>
          <a:prstGeom prst="roundRect">
            <a:avLst>
              <a:gd name="adj" fmla="val 16667"/>
            </a:avLst>
          </a:prstGeom>
          <a:solidFill>
            <a:srgbClr val="C0C0C0"/>
          </a:solidFill>
          <a:ln w="25400" algn="ctr">
            <a:solidFill>
              <a:srgbClr val="7F7F7F"/>
            </a:solidFill>
            <a:round/>
            <a:headEnd/>
            <a:tailEnd/>
          </a:ln>
        </p:spPr>
        <p:txBody>
          <a:bodyPr anchor="ctr"/>
          <a:lstStyle/>
          <a:p>
            <a:pPr algn="ctr" eaLnBrk="1" hangingPunct="1">
              <a:defRPr/>
            </a:pPr>
            <a:r>
              <a:rPr lang="es-MX" b="1">
                <a:solidFill>
                  <a:schemeClr val="dk1"/>
                </a:solidFill>
                <a:latin typeface="+mn-lt"/>
                <a:ea typeface="+mn-ea"/>
              </a:rPr>
              <a:t>Casos de excepción</a:t>
            </a:r>
          </a:p>
        </p:txBody>
      </p:sp>
      <p:cxnSp>
        <p:nvCxnSpPr>
          <p:cNvPr id="130055" name="15 Conector angular"/>
          <p:cNvCxnSpPr>
            <a:cxnSpLocks noChangeShapeType="1"/>
            <a:stCxn id="130051" idx="0"/>
            <a:endCxn id="130050" idx="0"/>
          </p:cNvCxnSpPr>
          <p:nvPr/>
        </p:nvCxnSpPr>
        <p:spPr bwMode="auto">
          <a:xfrm rot="5400000" flipH="1" flipV="1">
            <a:off x="4643438" y="188912"/>
            <a:ext cx="1588" cy="5903913"/>
          </a:xfrm>
          <a:prstGeom prst="bentConnector3">
            <a:avLst>
              <a:gd name="adj1" fmla="val 33589426"/>
            </a:avLst>
          </a:prstGeom>
          <a:ln>
            <a:solidFill>
              <a:schemeClr val="bg1">
                <a:lumMod val="50000"/>
              </a:schemeClr>
            </a:solidFill>
            <a:headEnd type="triangle" w="med" len="med"/>
            <a:tailEnd type="triangle" w="med" len="med"/>
          </a:ln>
        </p:spPr>
        <p:style>
          <a:lnRef idx="2">
            <a:schemeClr val="dk1"/>
          </a:lnRef>
          <a:fillRef idx="1">
            <a:schemeClr val="lt1"/>
          </a:fillRef>
          <a:effectRef idx="0">
            <a:schemeClr val="dk1"/>
          </a:effectRef>
          <a:fontRef idx="minor">
            <a:schemeClr val="dk1"/>
          </a:fontRef>
        </p:style>
      </p:cxn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AutoShape 14"/>
          <p:cNvSpPr>
            <a:spLocks noChangeArrowheads="1"/>
          </p:cNvSpPr>
          <p:nvPr/>
        </p:nvSpPr>
        <p:spPr bwMode="auto">
          <a:xfrm>
            <a:off x="3849688" y="906463"/>
            <a:ext cx="4178300" cy="1335087"/>
          </a:xfrm>
          <a:prstGeom prst="roundRect">
            <a:avLst>
              <a:gd name="adj" fmla="val 16667"/>
            </a:avLst>
          </a:prstGeom>
          <a:solidFill>
            <a:srgbClr val="C0C0C0"/>
          </a:solidFill>
          <a:ln w="25400" algn="ctr">
            <a:solidFill>
              <a:schemeClr val="bg2"/>
            </a:solidFill>
            <a:round/>
            <a:headEnd/>
            <a:tailEnd/>
          </a:ln>
        </p:spPr>
        <p:txBody>
          <a:bodyPr>
            <a:spAutoFit/>
          </a:bodyPr>
          <a:lstStyle/>
          <a:p>
            <a:pPr algn="just" eaLnBrk="1" hangingPunct="1">
              <a:defRPr/>
            </a:pPr>
            <a:r>
              <a:rPr lang="es-MX" dirty="0">
                <a:solidFill>
                  <a:schemeClr val="dk1"/>
                </a:solidFill>
                <a:latin typeface="+mn-lt"/>
                <a:ea typeface="+mn-ea"/>
              </a:rPr>
              <a:t>Que se permita sufragar </a:t>
            </a:r>
            <a:r>
              <a:rPr lang="es-MX" b="1" dirty="0">
                <a:solidFill>
                  <a:srgbClr val="C00000"/>
                </a:solidFill>
                <a:latin typeface="+mn-lt"/>
                <a:ea typeface="+mn-ea"/>
              </a:rPr>
              <a:t>sin credencial para votar o sin que el nombre del ciudadano aparezca en la lista nominal </a:t>
            </a:r>
            <a:r>
              <a:rPr lang="es-MX" dirty="0">
                <a:solidFill>
                  <a:schemeClr val="dk1"/>
                </a:solidFill>
                <a:latin typeface="+mn-lt"/>
                <a:ea typeface="+mn-ea"/>
              </a:rPr>
              <a:t>de electores.</a:t>
            </a:r>
            <a:endParaRPr lang="es-MX" dirty="0">
              <a:solidFill>
                <a:schemeClr val="tx2"/>
              </a:solidFill>
              <a:latin typeface="+mn-lt"/>
              <a:ea typeface="+mn-ea"/>
            </a:endParaRPr>
          </a:p>
        </p:txBody>
      </p:sp>
      <p:sp>
        <p:nvSpPr>
          <p:cNvPr id="131075" name="AutoShape 14"/>
          <p:cNvSpPr>
            <a:spLocks noChangeArrowheads="1"/>
          </p:cNvSpPr>
          <p:nvPr/>
        </p:nvSpPr>
        <p:spPr bwMode="auto">
          <a:xfrm>
            <a:off x="3851275" y="3152775"/>
            <a:ext cx="4176713" cy="1030288"/>
          </a:xfrm>
          <a:prstGeom prst="roundRect">
            <a:avLst>
              <a:gd name="adj" fmla="val 16667"/>
            </a:avLst>
          </a:prstGeom>
          <a:solidFill>
            <a:srgbClr val="C0C0C0"/>
          </a:solidFill>
          <a:ln w="25400" algn="ctr">
            <a:solidFill>
              <a:schemeClr val="bg2"/>
            </a:solidFill>
            <a:round/>
            <a:headEnd/>
            <a:tailEnd/>
          </a:ln>
        </p:spPr>
        <p:txBody>
          <a:bodyPr>
            <a:spAutoFit/>
          </a:bodyPr>
          <a:lstStyle/>
          <a:p>
            <a:pPr algn="just" eaLnBrk="1" hangingPunct="1">
              <a:defRPr/>
            </a:pPr>
            <a:r>
              <a:rPr lang="es-MX" dirty="0">
                <a:solidFill>
                  <a:schemeClr val="dk1"/>
                </a:solidFill>
                <a:latin typeface="+mn-lt"/>
                <a:ea typeface="+mn-ea"/>
              </a:rPr>
              <a:t>Que se haya permitido sufragar a ciudadanos que no se encuentren en algún </a:t>
            </a:r>
            <a:r>
              <a:rPr lang="es-MX" b="1" dirty="0">
                <a:solidFill>
                  <a:srgbClr val="C00000"/>
                </a:solidFill>
                <a:latin typeface="+mn-lt"/>
                <a:ea typeface="+mn-ea"/>
              </a:rPr>
              <a:t>supuesto de excepción.</a:t>
            </a:r>
          </a:p>
        </p:txBody>
      </p:sp>
      <p:sp>
        <p:nvSpPr>
          <p:cNvPr id="140292" name="Line 17"/>
          <p:cNvSpPr>
            <a:spLocks noChangeShapeType="1"/>
          </p:cNvSpPr>
          <p:nvPr/>
        </p:nvSpPr>
        <p:spPr bwMode="auto">
          <a:xfrm>
            <a:off x="3059113" y="3656013"/>
            <a:ext cx="792162" cy="0"/>
          </a:xfrm>
          <a:prstGeom prst="line">
            <a:avLst/>
          </a:prstGeom>
          <a:noFill/>
          <a:ln w="25400" algn="ctr">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s-MX"/>
          </a:p>
        </p:txBody>
      </p:sp>
      <p:sp>
        <p:nvSpPr>
          <p:cNvPr id="131077" name="AutoShape 11"/>
          <p:cNvSpPr>
            <a:spLocks noChangeArrowheads="1"/>
          </p:cNvSpPr>
          <p:nvPr/>
        </p:nvSpPr>
        <p:spPr bwMode="auto">
          <a:xfrm>
            <a:off x="3779838" y="5013325"/>
            <a:ext cx="4321175" cy="725488"/>
          </a:xfrm>
          <a:prstGeom prst="roundRect">
            <a:avLst>
              <a:gd name="adj" fmla="val 16667"/>
            </a:avLst>
          </a:prstGeom>
          <a:solidFill>
            <a:srgbClr val="C0C0C0"/>
          </a:solidFill>
          <a:ln w="25400" algn="ctr">
            <a:solidFill>
              <a:schemeClr val="bg2"/>
            </a:solidFill>
            <a:round/>
            <a:headEnd/>
            <a:tailEnd/>
          </a:ln>
        </p:spPr>
        <p:txBody>
          <a:bodyPr>
            <a:spAutoFit/>
          </a:bodyPr>
          <a:lstStyle/>
          <a:p>
            <a:pPr eaLnBrk="1" hangingPunct="1">
              <a:defRPr/>
            </a:pPr>
            <a:r>
              <a:rPr lang="es-MX" dirty="0">
                <a:solidFill>
                  <a:schemeClr val="dk1"/>
                </a:solidFill>
                <a:latin typeface="+mn-lt"/>
                <a:ea typeface="+mn-ea"/>
              </a:rPr>
              <a:t>Que la irregularidad fue </a:t>
            </a:r>
            <a:r>
              <a:rPr lang="es-MX" b="1" dirty="0">
                <a:solidFill>
                  <a:srgbClr val="C00000"/>
                </a:solidFill>
                <a:latin typeface="+mn-lt"/>
                <a:ea typeface="+mn-ea"/>
              </a:rPr>
              <a:t>determinante</a:t>
            </a:r>
            <a:r>
              <a:rPr lang="es-MX" dirty="0">
                <a:solidFill>
                  <a:schemeClr val="dk1"/>
                </a:solidFill>
                <a:latin typeface="+mn-lt"/>
                <a:ea typeface="+mn-ea"/>
              </a:rPr>
              <a:t> para el resultado de la votación.</a:t>
            </a:r>
            <a:endParaRPr lang="es-ES" dirty="0">
              <a:solidFill>
                <a:schemeClr val="dk1"/>
              </a:solidFill>
              <a:latin typeface="+mn-lt"/>
              <a:ea typeface="+mn-ea"/>
            </a:endParaRPr>
          </a:p>
        </p:txBody>
      </p:sp>
      <p:cxnSp>
        <p:nvCxnSpPr>
          <p:cNvPr id="140294" name="AutoShape 33"/>
          <p:cNvCxnSpPr>
            <a:cxnSpLocks noChangeShapeType="1"/>
            <a:stCxn id="131077" idx="1"/>
            <a:endCxn id="131074" idx="1"/>
          </p:cNvCxnSpPr>
          <p:nvPr/>
        </p:nvCxnSpPr>
        <p:spPr bwMode="auto">
          <a:xfrm rot="10800000" flipH="1">
            <a:off x="3767138" y="1574800"/>
            <a:ext cx="69850" cy="3802063"/>
          </a:xfrm>
          <a:prstGeom prst="bentConnector3">
            <a:avLst>
              <a:gd name="adj1" fmla="val -309093"/>
            </a:avLst>
          </a:prstGeom>
          <a:noFill/>
          <a:ln w="25400" algn="ctr">
            <a:solidFill>
              <a:schemeClr val="bg2"/>
            </a:solidFill>
            <a:miter lim="800000"/>
            <a:headEnd type="triangle" w="med" len="med"/>
            <a:tailEnd type="triangle" w="med" len="med"/>
          </a:ln>
          <a:extLst>
            <a:ext uri="{909E8E84-426E-40DD-AFC4-6F175D3DCCD1}">
              <a14:hiddenFill xmlns:a14="http://schemas.microsoft.com/office/drawing/2010/main">
                <a:noFill/>
              </a14:hiddenFill>
            </a:ext>
          </a:extLst>
        </p:spPr>
      </p:cxnSp>
      <p:sp>
        <p:nvSpPr>
          <p:cNvPr id="12" name="AutoShape 14"/>
          <p:cNvSpPr>
            <a:spLocks noChangeArrowheads="1"/>
          </p:cNvSpPr>
          <p:nvPr/>
        </p:nvSpPr>
        <p:spPr bwMode="auto">
          <a:xfrm>
            <a:off x="323850" y="3141663"/>
            <a:ext cx="2735263" cy="1079500"/>
          </a:xfrm>
          <a:prstGeom prst="roundRect">
            <a:avLst>
              <a:gd name="adj" fmla="val 16667"/>
            </a:avLst>
          </a:prstGeom>
          <a:solidFill>
            <a:srgbClr val="C0C0C0"/>
          </a:solidFill>
          <a:ln w="25400" algn="ctr">
            <a:solidFill>
              <a:schemeClr val="bg2"/>
            </a:solidFill>
            <a:round/>
            <a:headEnd/>
            <a:tailEnd/>
          </a:ln>
        </p:spPr>
        <p:txBody>
          <a:bodyPr anchor="ctr"/>
          <a:lstStyle/>
          <a:p>
            <a:pPr algn="just" eaLnBrk="1" hangingPunct="1">
              <a:defRPr/>
            </a:pPr>
            <a:r>
              <a:rPr lang="es-MX" dirty="0">
                <a:solidFill>
                  <a:schemeClr val="dk1"/>
                </a:solidFill>
                <a:latin typeface="Arial" charset="0"/>
                <a:ea typeface="+mn-ea"/>
              </a:rPr>
              <a:t>Elementos que deben demostrarse para su </a:t>
            </a:r>
            <a:r>
              <a:rPr lang="es-MX" b="1" dirty="0">
                <a:solidFill>
                  <a:schemeClr val="dk1"/>
                </a:solidFill>
                <a:latin typeface="Arial" charset="0"/>
                <a:ea typeface="+mn-ea"/>
              </a:rPr>
              <a:t>actualización:</a:t>
            </a:r>
          </a:p>
        </p:txBody>
      </p:sp>
      <p:sp>
        <p:nvSpPr>
          <p:cNvPr id="11" name="10 Rectángulo"/>
          <p:cNvSpPr>
            <a:spLocks noChangeArrowheads="1"/>
          </p:cNvSpPr>
          <p:nvPr/>
        </p:nvSpPr>
        <p:spPr bwMode="auto">
          <a:xfrm>
            <a:off x="4878388" y="5816600"/>
            <a:ext cx="3011487" cy="284163"/>
          </a:xfrm>
          <a:prstGeom prst="rect">
            <a:avLst/>
          </a:prstGeom>
          <a:solidFill>
            <a:srgbClr val="C0C0C0"/>
          </a:solidFill>
          <a:ln w="9525">
            <a:solidFill>
              <a:schemeClr val="bg2"/>
            </a:solidFill>
            <a:miter lim="800000"/>
            <a:headEnd/>
            <a:tailEnd/>
          </a:ln>
        </p:spPr>
        <p:txBody>
          <a:bodyPr wrap="none">
            <a:spAutoFit/>
          </a:bodyPr>
          <a:lstStyle/>
          <a:p>
            <a:pPr algn="r" eaLnBrk="1" hangingPunct="1">
              <a:spcBef>
                <a:spcPct val="50000"/>
              </a:spcBef>
              <a:defRPr/>
            </a:pPr>
            <a:r>
              <a:rPr lang="es-MX" sz="1200" b="1" i="1" dirty="0">
                <a:solidFill>
                  <a:schemeClr val="accent3">
                    <a:lumMod val="50000"/>
                  </a:schemeClr>
                </a:solidFill>
                <a:ea typeface="+mn-ea"/>
                <a:cs typeface="Arial" charset="0"/>
              </a:rPr>
              <a:t>Artículo 75.1, inciso g), de la LGSMIME</a:t>
            </a:r>
            <a:endParaRPr lang="es-ES" sz="1200" b="1" i="1" dirty="0">
              <a:solidFill>
                <a:schemeClr val="accent3">
                  <a:lumMod val="50000"/>
                </a:schemeClr>
              </a:solidFill>
              <a:ea typeface="+mn-ea"/>
              <a:cs typeface="Arial" charset="0"/>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1 Título"/>
          <p:cNvSpPr>
            <a:spLocks noGrp="1"/>
          </p:cNvSpPr>
          <p:nvPr>
            <p:ph type="title" idx="4294967295"/>
          </p:nvPr>
        </p:nvSpPr>
        <p:spPr bwMode="auto">
          <a:xfrm>
            <a:off x="395288" y="1062038"/>
            <a:ext cx="8785225"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s-ES" altLang="es-MX" b="1" smtClean="0">
                <a:solidFill>
                  <a:srgbClr val="660033"/>
                </a:solidFill>
              </a:rPr>
              <a:t> </a:t>
            </a:r>
            <a:r>
              <a:rPr lang="es-ES" altLang="es-MX" sz="2400" b="1" smtClean="0">
                <a:solidFill>
                  <a:srgbClr val="006600"/>
                </a:solidFill>
                <a:latin typeface="Tahoma" panose="020B0604030504040204" pitchFamily="34" charset="0"/>
              </a:rPr>
              <a:t>Causal de nulidad de votación recibida en casilla</a:t>
            </a:r>
            <a:br>
              <a:rPr lang="es-ES" altLang="es-MX" sz="2400" b="1" smtClean="0">
                <a:solidFill>
                  <a:srgbClr val="006600"/>
                </a:solidFill>
                <a:latin typeface="Tahoma" panose="020B0604030504040204" pitchFamily="34" charset="0"/>
              </a:rPr>
            </a:br>
            <a:r>
              <a:rPr lang="es-MX" altLang="es-MX" sz="2400" b="1" smtClean="0">
                <a:solidFill>
                  <a:srgbClr val="00007E"/>
                </a:solidFill>
                <a:latin typeface="Tahoma" panose="020B0604030504040204" pitchFamily="34" charset="0"/>
              </a:rPr>
              <a:t>                                                                                   </a:t>
            </a:r>
            <a:endParaRPr lang="es-MX" altLang="es-MX" sz="2400" smtClean="0"/>
          </a:p>
        </p:txBody>
      </p:sp>
      <p:sp>
        <p:nvSpPr>
          <p:cNvPr id="141315" name="2 Marcador de contenido"/>
          <p:cNvSpPr>
            <a:spLocks noGrp="1"/>
          </p:cNvSpPr>
          <p:nvPr>
            <p:ph idx="4294967295"/>
          </p:nvPr>
        </p:nvSpPr>
        <p:spPr bwMode="auto">
          <a:xfrm>
            <a:off x="539750" y="1989138"/>
            <a:ext cx="8280400" cy="1439862"/>
          </a:xfrm>
          <a:prstGeom prst="roundRect">
            <a:avLst>
              <a:gd name="adj" fmla="val 16667"/>
            </a:avLst>
          </a:prstGeom>
          <a:solidFill>
            <a:srgbClr val="C0C0C0">
              <a:alpha val="50980"/>
            </a:srgbClr>
          </a:solidFill>
          <a:ln w="28575">
            <a:solidFill>
              <a:srgbClr val="7F7F7F"/>
            </a:solidFill>
            <a:round/>
            <a:headEnd/>
            <a:tailEnd/>
          </a:ln>
        </p:spPr>
        <p:txBody>
          <a:bodyPr/>
          <a:lstStyle/>
          <a:p>
            <a:pPr algn="just" eaLnBrk="1" hangingPunct="1">
              <a:buFontTx/>
              <a:buNone/>
            </a:pPr>
            <a:r>
              <a:rPr lang="es-MX" altLang="es-MX" b="1" smtClean="0">
                <a:solidFill>
                  <a:srgbClr val="660033"/>
                </a:solidFill>
              </a:rPr>
              <a:t>   </a:t>
            </a:r>
            <a:r>
              <a:rPr lang="es-MX" altLang="es-MX" sz="2400" b="1" smtClean="0">
                <a:solidFill>
                  <a:srgbClr val="070D13"/>
                </a:solidFill>
              </a:rPr>
              <a:t>Haber impedido el acceso de los representantes de los partidos políticos o haberlos expulsado, sin causa justificada. </a:t>
            </a:r>
            <a:r>
              <a:rPr lang="es-MX" altLang="es-MX" sz="2400" b="1" smtClean="0">
                <a:solidFill>
                  <a:srgbClr val="FF0000"/>
                </a:solidFill>
              </a:rPr>
              <a:t>(independientes)</a:t>
            </a:r>
            <a:endParaRPr lang="es-MX" altLang="es-MX" b="1" smtClean="0">
              <a:solidFill>
                <a:srgbClr val="FF0000"/>
              </a:solidFill>
            </a:endParaRPr>
          </a:p>
        </p:txBody>
      </p:sp>
      <p:pic>
        <p:nvPicPr>
          <p:cNvPr id="4" name="Picture 6" descr="logo_p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3933825"/>
            <a:ext cx="6477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log_p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8850" y="3938588"/>
            <a:ext cx="64928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log_p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6288" y="3933825"/>
            <a:ext cx="5905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log_ver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5313" y="3938588"/>
            <a:ext cx="573087"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logo_p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2263" y="3938588"/>
            <a:ext cx="57626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log_conv"/>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2388" y="3938588"/>
            <a:ext cx="6477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logo_alianz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45388" y="3938588"/>
            <a:ext cx="576262"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3" name="Picture 13" descr="https://encrypted-tbn1.gstatic.com/images?q=tbn:ANd9GcTOtC2cOZTfQrmA5TvBC0Jq2QT4OzH6EmdRriRz9vCGkqwUA5xwgw"/>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51050" y="4749800"/>
            <a:ext cx="50419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5"/>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0"/>
                                  </p:stCondLst>
                                  <p:childTnLst>
                                    <p:set>
                                      <p:cBhvr>
                                        <p:cTn id="12" dur="1" fill="hold">
                                          <p:stCondLst>
                                            <p:cond delay="499"/>
                                          </p:stCondLst>
                                        </p:cTn>
                                        <p:tgtEl>
                                          <p:spTgt spid="6"/>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nodeType="afterEffect">
                                  <p:stCondLst>
                                    <p:cond delay="0"/>
                                  </p:stCondLst>
                                  <p:childTnLst>
                                    <p:set>
                                      <p:cBhvr>
                                        <p:cTn id="15" dur="1" fill="hold">
                                          <p:stCondLst>
                                            <p:cond delay="499"/>
                                          </p:stCondLst>
                                        </p:cTn>
                                        <p:tgtEl>
                                          <p:spTgt spid="7"/>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nodeType="afterEffect">
                                  <p:stCondLst>
                                    <p:cond delay="0"/>
                                  </p:stCondLst>
                                  <p:childTnLst>
                                    <p:set>
                                      <p:cBhvr>
                                        <p:cTn id="18" dur="1" fill="hold">
                                          <p:stCondLst>
                                            <p:cond delay="499"/>
                                          </p:stCondLst>
                                        </p:cTn>
                                        <p:tgtEl>
                                          <p:spTgt spid="8"/>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nodeType="afterEffect">
                                  <p:stCondLst>
                                    <p:cond delay="0"/>
                                  </p:stCondLst>
                                  <p:childTnLst>
                                    <p:set>
                                      <p:cBhvr>
                                        <p:cTn id="21" dur="1" fill="hold">
                                          <p:stCondLst>
                                            <p:cond delay="499"/>
                                          </p:stCondLst>
                                        </p:cTn>
                                        <p:tgtEl>
                                          <p:spTgt spid="9"/>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nodeType="afterEffect">
                                  <p:stCondLst>
                                    <p:cond delay="0"/>
                                  </p:stCondLst>
                                  <p:childTnLst>
                                    <p:set>
                                      <p:cBhvr>
                                        <p:cTn id="24"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1 Título"/>
          <p:cNvSpPr>
            <a:spLocks noGrp="1"/>
          </p:cNvSpPr>
          <p:nvPr>
            <p:ph type="title" idx="4294967295"/>
          </p:nvPr>
        </p:nvSpPr>
        <p:spPr bwMode="auto">
          <a:xfrm>
            <a:off x="107950" y="1206500"/>
            <a:ext cx="8785225"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MX" sz="2400" b="1" smtClean="0">
                <a:solidFill>
                  <a:srgbClr val="006600"/>
                </a:solidFill>
                <a:latin typeface="Tahoma" panose="020B0604030504040204" pitchFamily="34" charset="0"/>
              </a:rPr>
              <a:t>Bien jurídico tutelado</a:t>
            </a:r>
            <a:endParaRPr lang="es-MX" altLang="es-MX" sz="2400" smtClean="0">
              <a:solidFill>
                <a:srgbClr val="006600"/>
              </a:solidFill>
            </a:endParaRPr>
          </a:p>
        </p:txBody>
      </p:sp>
      <p:sp>
        <p:nvSpPr>
          <p:cNvPr id="142339" name="2 Marcador de contenido"/>
          <p:cNvSpPr>
            <a:spLocks noGrp="1"/>
          </p:cNvSpPr>
          <p:nvPr>
            <p:ph idx="4294967295"/>
          </p:nvPr>
        </p:nvSpPr>
        <p:spPr bwMode="auto">
          <a:xfrm>
            <a:off x="611188" y="2781300"/>
            <a:ext cx="7777162" cy="1727200"/>
          </a:xfrm>
          <a:prstGeom prst="roundRect">
            <a:avLst>
              <a:gd name="adj" fmla="val 16667"/>
            </a:avLst>
          </a:prstGeom>
          <a:solidFill>
            <a:srgbClr val="C0C0C0">
              <a:alpha val="49019"/>
            </a:srgbClr>
          </a:solidFill>
          <a:ln w="25400" algn="ctr">
            <a:solidFill>
              <a:srgbClr val="7F7F7F"/>
            </a:solidFill>
            <a:round/>
            <a:headEnd/>
            <a:tailEnd/>
          </a:ln>
        </p:spPr>
        <p:txBody>
          <a:bodyPr/>
          <a:lstStyle/>
          <a:p>
            <a:pPr algn="just" eaLnBrk="1" hangingPunct="1"/>
            <a:r>
              <a:rPr lang="es-ES_tradnl" altLang="es-MX" sz="2400" smtClean="0">
                <a:solidFill>
                  <a:srgbClr val="000000"/>
                </a:solidFill>
              </a:rPr>
              <a:t>Que representantes de partidos puedan </a:t>
            </a:r>
            <a:r>
              <a:rPr lang="es-ES_tradnl" altLang="es-MX" sz="2400" b="1" smtClean="0">
                <a:solidFill>
                  <a:srgbClr val="C00000"/>
                </a:solidFill>
              </a:rPr>
              <a:t>vigilar</a:t>
            </a:r>
            <a:r>
              <a:rPr lang="es-ES_tradnl" altLang="es-MX" sz="2400" smtClean="0">
                <a:solidFill>
                  <a:srgbClr val="000000"/>
                </a:solidFill>
              </a:rPr>
              <a:t> el cumplimiento de las disposiciones de la ley y con ello garantizar la </a:t>
            </a:r>
            <a:r>
              <a:rPr lang="es-ES_tradnl" altLang="es-MX" sz="2400" b="1" smtClean="0">
                <a:solidFill>
                  <a:srgbClr val="000000"/>
                </a:solidFill>
              </a:rPr>
              <a:t>autenticidad y limpieza </a:t>
            </a:r>
            <a:r>
              <a:rPr lang="es-ES_tradnl" altLang="es-MX" sz="2400" smtClean="0">
                <a:solidFill>
                  <a:srgbClr val="000000"/>
                </a:solidFill>
              </a:rPr>
              <a:t>de la jornada electoral.</a:t>
            </a:r>
          </a:p>
          <a:p>
            <a:pPr algn="just" eaLnBrk="1" hangingPunct="1"/>
            <a:endParaRPr lang="es-MX" altLang="es-MX" sz="2000" smtClean="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AutoShape 5"/>
          <p:cNvSpPr>
            <a:spLocks noChangeArrowheads="1"/>
          </p:cNvSpPr>
          <p:nvPr/>
        </p:nvSpPr>
        <p:spPr bwMode="auto">
          <a:xfrm>
            <a:off x="323850" y="2565400"/>
            <a:ext cx="2663825" cy="1655763"/>
          </a:xfrm>
          <a:prstGeom prst="flowChartAlternateProcess">
            <a:avLst/>
          </a:prstGeom>
          <a:solidFill>
            <a:schemeClr val="bg1">
              <a:lumMod val="50000"/>
              <a:alpha val="20000"/>
            </a:schemeClr>
          </a:solidFill>
          <a:ln w="38100">
            <a:solidFill>
              <a:srgbClr val="808080"/>
            </a:solidFill>
            <a:miter lim="800000"/>
            <a:headEnd/>
            <a:tailEnd/>
          </a:ln>
          <a:effectLst/>
        </p:spPr>
        <p:txBody>
          <a:bodyPr anchor="ctr"/>
          <a:lstStyle/>
          <a:p>
            <a:pPr algn="just" eaLnBrk="1" hangingPunct="1">
              <a:spcBef>
                <a:spcPct val="50000"/>
              </a:spcBef>
              <a:defRPr/>
            </a:pPr>
            <a:r>
              <a:rPr lang="es-MX" sz="1700" b="1" dirty="0">
                <a:solidFill>
                  <a:srgbClr val="C00000"/>
                </a:solidFill>
                <a:latin typeface="Arial" charset="0"/>
                <a:ea typeface="+mn-ea"/>
                <a:cs typeface="Arial" charset="0"/>
              </a:rPr>
              <a:t>Justificaciones</a:t>
            </a:r>
            <a:r>
              <a:rPr lang="es-MX" sz="1700" dirty="0">
                <a:latin typeface="Arial" charset="0"/>
                <a:ea typeface="+mn-ea"/>
                <a:cs typeface="Arial" charset="0"/>
              </a:rPr>
              <a:t> para impedir el acceso u ordenar la expulsión de los representantes de los partidos.</a:t>
            </a:r>
            <a:endParaRPr lang="es-ES" sz="1700" dirty="0">
              <a:latin typeface="Arial" charset="0"/>
              <a:ea typeface="+mn-ea"/>
              <a:cs typeface="Arial" charset="0"/>
            </a:endParaRPr>
          </a:p>
        </p:txBody>
      </p:sp>
      <p:sp>
        <p:nvSpPr>
          <p:cNvPr id="128003" name="AutoShape 7"/>
          <p:cNvSpPr>
            <a:spLocks noChangeArrowheads="1"/>
          </p:cNvSpPr>
          <p:nvPr/>
        </p:nvSpPr>
        <p:spPr bwMode="auto">
          <a:xfrm>
            <a:off x="3419475" y="1125538"/>
            <a:ext cx="5329238" cy="4824412"/>
          </a:xfrm>
          <a:prstGeom prst="flowChartAlternateProcess">
            <a:avLst/>
          </a:prstGeom>
          <a:solidFill>
            <a:srgbClr val="C0C0C0">
              <a:alpha val="48000"/>
            </a:srgbClr>
          </a:solidFill>
          <a:ln w="38100">
            <a:solidFill>
              <a:srgbClr val="7F7F7F"/>
            </a:solidFill>
            <a:miter lim="800000"/>
            <a:headEnd/>
            <a:tailEnd/>
          </a:ln>
        </p:spPr>
        <p:txBody>
          <a:bodyPr anchor="ctr"/>
          <a:lstStyle/>
          <a:p>
            <a:pPr>
              <a:spcAft>
                <a:spcPts val="600"/>
              </a:spcAft>
              <a:buClr>
                <a:srgbClr val="FF9900"/>
              </a:buClr>
              <a:buSzPct val="85000"/>
              <a:buFont typeface="Wingdings" pitchFamily="2" charset="2"/>
              <a:buChar char="§"/>
              <a:defRPr/>
            </a:pPr>
            <a:r>
              <a:rPr lang="es-MX">
                <a:ea typeface="+mn-ea"/>
                <a:cs typeface="Arial" charset="0"/>
              </a:rPr>
              <a:t> No acredita su carácter de representante ante la casilla.</a:t>
            </a:r>
          </a:p>
          <a:p>
            <a:pPr>
              <a:spcAft>
                <a:spcPts val="600"/>
              </a:spcAft>
              <a:buClr>
                <a:srgbClr val="FF9900"/>
              </a:buClr>
              <a:buSzPct val="85000"/>
              <a:buFont typeface="Wingdings" pitchFamily="2" charset="2"/>
              <a:buChar char="§"/>
              <a:defRPr/>
            </a:pPr>
            <a:r>
              <a:rPr lang="es-MX">
                <a:ea typeface="+mn-ea"/>
                <a:cs typeface="Arial" charset="0"/>
              </a:rPr>
              <a:t> Se presentan ante una casilla, al mismo tiempo, más de un representante general.</a:t>
            </a:r>
          </a:p>
          <a:p>
            <a:pPr>
              <a:spcAft>
                <a:spcPts val="600"/>
              </a:spcAft>
              <a:buClr>
                <a:srgbClr val="FF9900"/>
              </a:buClr>
              <a:buSzPct val="85000"/>
              <a:buFont typeface="Wingdings" pitchFamily="2" charset="2"/>
              <a:buChar char="§"/>
              <a:defRPr/>
            </a:pPr>
            <a:r>
              <a:rPr lang="es-MX">
                <a:ea typeface="+mn-ea"/>
                <a:cs typeface="Arial" charset="0"/>
              </a:rPr>
              <a:t> Pretenda ejercer o asumir las funciones de los integrantes de las mesas directivas de casilla.</a:t>
            </a:r>
          </a:p>
          <a:p>
            <a:pPr>
              <a:spcAft>
                <a:spcPts val="600"/>
              </a:spcAft>
              <a:buClr>
                <a:srgbClr val="FF9900"/>
              </a:buClr>
              <a:buSzPct val="85000"/>
              <a:buFont typeface="Wingdings" pitchFamily="2" charset="2"/>
              <a:buChar char="§"/>
              <a:defRPr/>
            </a:pPr>
            <a:r>
              <a:rPr lang="es-MX">
                <a:ea typeface="+mn-ea"/>
                <a:cs typeface="Arial" charset="0"/>
              </a:rPr>
              <a:t> Obstaculiza el desarrollo normal de la votación en las casillas en que se presenten.</a:t>
            </a:r>
          </a:p>
          <a:p>
            <a:pPr>
              <a:spcAft>
                <a:spcPts val="600"/>
              </a:spcAft>
              <a:buClr>
                <a:srgbClr val="FF9900"/>
              </a:buClr>
              <a:buSzPct val="85000"/>
              <a:buFont typeface="Wingdings" pitchFamily="2" charset="2"/>
              <a:buChar char="§"/>
              <a:defRPr/>
            </a:pPr>
            <a:r>
              <a:rPr lang="es-MX">
                <a:ea typeface="+mn-ea"/>
                <a:cs typeface="Arial" charset="0"/>
              </a:rPr>
              <a:t> Coacciona a los electores.</a:t>
            </a:r>
          </a:p>
          <a:p>
            <a:pPr>
              <a:spcAft>
                <a:spcPts val="600"/>
              </a:spcAft>
              <a:buClr>
                <a:srgbClr val="FF9900"/>
              </a:buClr>
              <a:buSzPct val="85000"/>
              <a:buFont typeface="Wingdings" pitchFamily="2" charset="2"/>
              <a:buChar char="§"/>
              <a:defRPr/>
            </a:pPr>
            <a:r>
              <a:rPr lang="es-MX">
                <a:ea typeface="+mn-ea"/>
                <a:cs typeface="Arial" charset="0"/>
              </a:rPr>
              <a:t> Se encuentran intoxicados, bajo el influjo de enervantes, embozados o armados.</a:t>
            </a:r>
          </a:p>
          <a:p>
            <a:pPr>
              <a:spcAft>
                <a:spcPts val="600"/>
              </a:spcAft>
              <a:buClr>
                <a:srgbClr val="FF9900"/>
              </a:buClr>
              <a:buSzPct val="85000"/>
              <a:buFont typeface="Wingdings" pitchFamily="2" charset="2"/>
              <a:buChar char="§"/>
              <a:defRPr/>
            </a:pPr>
            <a:r>
              <a:rPr lang="es-MX">
                <a:ea typeface="+mn-ea"/>
                <a:cs typeface="Arial" charset="0"/>
              </a:rPr>
              <a:t>Interfiera o altera el orden en la casilla o la normalidad de la votación.</a:t>
            </a:r>
            <a:endParaRPr lang="es-ES">
              <a:ea typeface="+mn-ea"/>
              <a:cs typeface="Arial" charset="0"/>
            </a:endParaRPr>
          </a:p>
        </p:txBody>
      </p:sp>
      <p:sp>
        <p:nvSpPr>
          <p:cNvPr id="128005" name="AutoShape 15"/>
          <p:cNvSpPr>
            <a:spLocks noChangeArrowheads="1"/>
          </p:cNvSpPr>
          <p:nvPr/>
        </p:nvSpPr>
        <p:spPr bwMode="auto">
          <a:xfrm>
            <a:off x="3059113" y="3141663"/>
            <a:ext cx="288925" cy="573087"/>
          </a:xfrm>
          <a:prstGeom prst="rightArrow">
            <a:avLst>
              <a:gd name="adj1" fmla="val 50000"/>
              <a:gd name="adj2" fmla="val 25000"/>
            </a:avLst>
          </a:prstGeom>
          <a:solidFill>
            <a:schemeClr val="accent3">
              <a:lumMod val="50000"/>
            </a:schemeClr>
          </a:solidFill>
          <a:ln w="28575" algn="ctr">
            <a:solidFill>
              <a:schemeClr val="accent3">
                <a:lumMod val="50000"/>
              </a:schemeClr>
            </a:solidFill>
            <a:miter lim="800000"/>
            <a:headEnd/>
            <a:tailEnd/>
          </a:ln>
        </p:spPr>
        <p:txBody>
          <a:bodyPr wrap="none" anchor="ctr"/>
          <a:lstStyle/>
          <a:p>
            <a:pPr algn="ctr" eaLnBrk="1" hangingPunct="1">
              <a:defRPr/>
            </a:pPr>
            <a:endParaRPr lang="es-MX">
              <a:ea typeface="+mn-ea"/>
              <a:cs typeface="Arial" charset="0"/>
            </a:endParaRPr>
          </a:p>
        </p:txBody>
      </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AutoShape 14"/>
          <p:cNvSpPr>
            <a:spLocks noChangeArrowheads="1"/>
          </p:cNvSpPr>
          <p:nvPr/>
        </p:nvSpPr>
        <p:spPr bwMode="auto">
          <a:xfrm>
            <a:off x="3779838" y="1268413"/>
            <a:ext cx="4968875" cy="1030287"/>
          </a:xfrm>
          <a:prstGeom prst="roundRect">
            <a:avLst>
              <a:gd name="adj" fmla="val 16667"/>
            </a:avLst>
          </a:prstGeom>
          <a:solidFill>
            <a:srgbClr val="C0C0C0">
              <a:alpha val="49019"/>
            </a:srgbClr>
          </a:solidFill>
          <a:ln w="25400" algn="ctr">
            <a:solidFill>
              <a:schemeClr val="bg2"/>
            </a:solidFill>
            <a:round/>
            <a:headEnd/>
            <a:tailEnd/>
          </a:ln>
        </p:spPr>
        <p:txBody>
          <a:bodyPr>
            <a:spAutoFit/>
          </a:bodyPr>
          <a:lstStyle/>
          <a:p>
            <a:pPr eaLnBrk="1" hangingPunct="1">
              <a:defRPr/>
            </a:pPr>
            <a:r>
              <a:rPr lang="es-MX" dirty="0">
                <a:solidFill>
                  <a:schemeClr val="dk1"/>
                </a:solidFill>
                <a:latin typeface="+mn-lt"/>
                <a:ea typeface="+mn-ea"/>
                <a:cs typeface="Arial" pitchFamily="34" charset="0"/>
              </a:rPr>
              <a:t>Determinada </a:t>
            </a:r>
            <a:r>
              <a:rPr lang="es-MX" b="1" dirty="0">
                <a:solidFill>
                  <a:srgbClr val="C00000"/>
                </a:solidFill>
                <a:latin typeface="+mn-lt"/>
                <a:ea typeface="+mn-ea"/>
                <a:cs typeface="Arial" pitchFamily="34" charset="0"/>
              </a:rPr>
              <a:t>persona</a:t>
            </a:r>
            <a:r>
              <a:rPr lang="es-MX" dirty="0">
                <a:solidFill>
                  <a:srgbClr val="C00000"/>
                </a:solidFill>
                <a:latin typeface="+mn-lt"/>
                <a:ea typeface="+mn-ea"/>
                <a:cs typeface="Arial" pitchFamily="34" charset="0"/>
              </a:rPr>
              <a:t>,</a:t>
            </a:r>
            <a:r>
              <a:rPr lang="es-MX" dirty="0">
                <a:solidFill>
                  <a:schemeClr val="dk1"/>
                </a:solidFill>
                <a:latin typeface="+mn-lt"/>
                <a:ea typeface="+mn-ea"/>
                <a:cs typeface="Arial" pitchFamily="34" charset="0"/>
              </a:rPr>
              <a:t> en la jornada electoral, tenía el </a:t>
            </a:r>
            <a:r>
              <a:rPr lang="es-MX" b="1" dirty="0">
                <a:solidFill>
                  <a:srgbClr val="C00000"/>
                </a:solidFill>
                <a:latin typeface="+mn-lt"/>
                <a:ea typeface="+mn-ea"/>
                <a:cs typeface="Arial" pitchFamily="34" charset="0"/>
              </a:rPr>
              <a:t>carácter de representante </a:t>
            </a:r>
            <a:r>
              <a:rPr lang="es-MX" dirty="0">
                <a:solidFill>
                  <a:schemeClr val="dk1"/>
                </a:solidFill>
                <a:latin typeface="+mn-lt"/>
                <a:ea typeface="+mn-ea"/>
                <a:cs typeface="Arial" pitchFamily="34" charset="0"/>
              </a:rPr>
              <a:t>de un partido político.</a:t>
            </a:r>
            <a:endParaRPr lang="es-ES" dirty="0">
              <a:solidFill>
                <a:schemeClr val="dk1"/>
              </a:solidFill>
              <a:latin typeface="+mn-lt"/>
              <a:ea typeface="+mn-ea"/>
              <a:cs typeface="Arial" pitchFamily="34" charset="0"/>
            </a:endParaRPr>
          </a:p>
        </p:txBody>
      </p:sp>
      <p:sp>
        <p:nvSpPr>
          <p:cNvPr id="135171" name="AutoShape 14"/>
          <p:cNvSpPr>
            <a:spLocks noChangeArrowheads="1"/>
          </p:cNvSpPr>
          <p:nvPr/>
        </p:nvSpPr>
        <p:spPr bwMode="auto">
          <a:xfrm>
            <a:off x="3779838" y="3073400"/>
            <a:ext cx="5040312" cy="725488"/>
          </a:xfrm>
          <a:prstGeom prst="roundRect">
            <a:avLst>
              <a:gd name="adj" fmla="val 16667"/>
            </a:avLst>
          </a:prstGeom>
          <a:solidFill>
            <a:srgbClr val="C0C0C0">
              <a:alpha val="49019"/>
            </a:srgbClr>
          </a:solidFill>
          <a:ln w="25400" algn="ctr">
            <a:solidFill>
              <a:schemeClr val="bg2"/>
            </a:solidFill>
            <a:round/>
            <a:headEnd/>
            <a:tailEnd/>
          </a:ln>
        </p:spPr>
        <p:txBody>
          <a:bodyPr>
            <a:spAutoFit/>
          </a:bodyPr>
          <a:lstStyle/>
          <a:p>
            <a:pPr eaLnBrk="1" hangingPunct="1">
              <a:defRPr/>
            </a:pPr>
            <a:r>
              <a:rPr lang="es-MX" dirty="0">
                <a:solidFill>
                  <a:schemeClr val="dk1"/>
                </a:solidFill>
                <a:latin typeface="+mn-lt"/>
                <a:ea typeface="+mn-ea"/>
                <a:cs typeface="Arial" pitchFamily="34" charset="0"/>
              </a:rPr>
              <a:t>Se </a:t>
            </a:r>
            <a:r>
              <a:rPr lang="es-MX" dirty="0">
                <a:solidFill>
                  <a:srgbClr val="C00000"/>
                </a:solidFill>
                <a:latin typeface="+mn-lt"/>
                <a:ea typeface="+mn-ea"/>
                <a:cs typeface="Arial" pitchFamily="34" charset="0"/>
              </a:rPr>
              <a:t>le </a:t>
            </a:r>
            <a:r>
              <a:rPr lang="es-MX" b="1" dirty="0">
                <a:solidFill>
                  <a:srgbClr val="C00000"/>
                </a:solidFill>
                <a:latin typeface="+mn-lt"/>
                <a:ea typeface="+mn-ea"/>
                <a:cs typeface="Arial" pitchFamily="34" charset="0"/>
              </a:rPr>
              <a:t>impidió </a:t>
            </a:r>
            <a:r>
              <a:rPr lang="es-MX" dirty="0">
                <a:solidFill>
                  <a:schemeClr val="dk1"/>
                </a:solidFill>
                <a:latin typeface="+mn-lt"/>
                <a:ea typeface="+mn-ea"/>
                <a:cs typeface="Arial" pitchFamily="34" charset="0"/>
              </a:rPr>
              <a:t>el </a:t>
            </a:r>
            <a:r>
              <a:rPr lang="es-MX" b="1" dirty="0">
                <a:solidFill>
                  <a:srgbClr val="C00000"/>
                </a:solidFill>
                <a:latin typeface="+mn-lt"/>
                <a:ea typeface="+mn-ea"/>
                <a:cs typeface="Arial" pitchFamily="34" charset="0"/>
              </a:rPr>
              <a:t>acceso</a:t>
            </a:r>
            <a:r>
              <a:rPr lang="es-MX" dirty="0">
                <a:solidFill>
                  <a:schemeClr val="dk1"/>
                </a:solidFill>
                <a:latin typeface="+mn-lt"/>
                <a:ea typeface="+mn-ea"/>
                <a:cs typeface="Arial" pitchFamily="34" charset="0"/>
              </a:rPr>
              <a:t> a la casilla</a:t>
            </a:r>
          </a:p>
          <a:p>
            <a:pPr eaLnBrk="1" hangingPunct="1">
              <a:defRPr/>
            </a:pPr>
            <a:r>
              <a:rPr lang="es-MX" dirty="0">
                <a:solidFill>
                  <a:schemeClr val="dk1"/>
                </a:solidFill>
                <a:latin typeface="+mn-lt"/>
                <a:ea typeface="+mn-ea"/>
                <a:cs typeface="Arial" pitchFamily="34" charset="0"/>
              </a:rPr>
              <a:t>o se le </a:t>
            </a:r>
            <a:r>
              <a:rPr lang="es-MX" b="1" dirty="0">
                <a:solidFill>
                  <a:srgbClr val="C00000"/>
                </a:solidFill>
                <a:latin typeface="+mn-lt"/>
                <a:ea typeface="+mn-ea"/>
                <a:cs typeface="Arial" pitchFamily="34" charset="0"/>
              </a:rPr>
              <a:t>expulsó</a:t>
            </a:r>
            <a:r>
              <a:rPr lang="es-MX" dirty="0">
                <a:solidFill>
                  <a:srgbClr val="C00000"/>
                </a:solidFill>
                <a:latin typeface="+mn-lt"/>
                <a:ea typeface="+mn-ea"/>
                <a:cs typeface="Arial" pitchFamily="34" charset="0"/>
              </a:rPr>
              <a:t>, </a:t>
            </a:r>
            <a:r>
              <a:rPr lang="es-MX" dirty="0">
                <a:solidFill>
                  <a:schemeClr val="dk1"/>
                </a:solidFill>
                <a:latin typeface="+mn-lt"/>
                <a:ea typeface="+mn-ea"/>
                <a:cs typeface="Arial" pitchFamily="34" charset="0"/>
              </a:rPr>
              <a:t>sin causa justificada.</a:t>
            </a:r>
            <a:endParaRPr lang="es-ES" dirty="0">
              <a:solidFill>
                <a:schemeClr val="dk1"/>
              </a:solidFill>
              <a:latin typeface="+mn-lt"/>
              <a:ea typeface="+mn-ea"/>
              <a:cs typeface="Arial" pitchFamily="34" charset="0"/>
            </a:endParaRPr>
          </a:p>
        </p:txBody>
      </p:sp>
      <p:sp>
        <p:nvSpPr>
          <p:cNvPr id="144388" name="Line 17"/>
          <p:cNvSpPr>
            <a:spLocks noChangeShapeType="1"/>
          </p:cNvSpPr>
          <p:nvPr/>
        </p:nvSpPr>
        <p:spPr bwMode="auto">
          <a:xfrm>
            <a:off x="2987675" y="3429000"/>
            <a:ext cx="792163" cy="0"/>
          </a:xfrm>
          <a:prstGeom prst="line">
            <a:avLst/>
          </a:prstGeom>
          <a:noFill/>
          <a:ln w="25400" algn="ctr">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s-MX"/>
          </a:p>
        </p:txBody>
      </p:sp>
      <p:sp>
        <p:nvSpPr>
          <p:cNvPr id="135173" name="AutoShape 11"/>
          <p:cNvSpPr>
            <a:spLocks noChangeArrowheads="1"/>
          </p:cNvSpPr>
          <p:nvPr/>
        </p:nvSpPr>
        <p:spPr bwMode="auto">
          <a:xfrm>
            <a:off x="3779838" y="4508500"/>
            <a:ext cx="5040312" cy="725488"/>
          </a:xfrm>
          <a:prstGeom prst="roundRect">
            <a:avLst>
              <a:gd name="adj" fmla="val 16667"/>
            </a:avLst>
          </a:prstGeom>
          <a:solidFill>
            <a:srgbClr val="C0C0C0">
              <a:alpha val="49019"/>
            </a:srgbClr>
          </a:solidFill>
          <a:ln w="25400" algn="ctr">
            <a:solidFill>
              <a:schemeClr val="bg2"/>
            </a:solidFill>
            <a:round/>
            <a:headEnd/>
            <a:tailEnd/>
          </a:ln>
        </p:spPr>
        <p:txBody>
          <a:bodyPr>
            <a:spAutoFit/>
          </a:bodyPr>
          <a:lstStyle/>
          <a:p>
            <a:pPr eaLnBrk="1" hangingPunct="1">
              <a:defRPr/>
            </a:pPr>
            <a:r>
              <a:rPr lang="es-MX" dirty="0">
                <a:solidFill>
                  <a:schemeClr val="dk1"/>
                </a:solidFill>
                <a:latin typeface="+mn-lt"/>
                <a:ea typeface="+mn-ea"/>
                <a:cs typeface="Arial" pitchFamily="34" charset="0"/>
              </a:rPr>
              <a:t>La irregularidad fue </a:t>
            </a:r>
            <a:r>
              <a:rPr lang="es-MX" b="1" dirty="0">
                <a:solidFill>
                  <a:srgbClr val="C00000"/>
                </a:solidFill>
                <a:latin typeface="+mn-lt"/>
                <a:ea typeface="+mn-ea"/>
                <a:cs typeface="Arial" pitchFamily="34" charset="0"/>
              </a:rPr>
              <a:t>determinante </a:t>
            </a:r>
            <a:r>
              <a:rPr lang="es-MX" dirty="0">
                <a:solidFill>
                  <a:schemeClr val="dk1"/>
                </a:solidFill>
                <a:latin typeface="+mn-lt"/>
                <a:ea typeface="+mn-ea"/>
                <a:cs typeface="Arial" pitchFamily="34" charset="0"/>
              </a:rPr>
              <a:t>para el resultado de la elección.</a:t>
            </a:r>
            <a:endParaRPr lang="es-ES" dirty="0">
              <a:solidFill>
                <a:schemeClr val="dk1"/>
              </a:solidFill>
              <a:latin typeface="+mn-lt"/>
              <a:ea typeface="+mn-ea"/>
            </a:endParaRPr>
          </a:p>
        </p:txBody>
      </p:sp>
      <p:cxnSp>
        <p:nvCxnSpPr>
          <p:cNvPr id="144390" name="AutoShape 33"/>
          <p:cNvCxnSpPr>
            <a:cxnSpLocks noChangeShapeType="1"/>
            <a:stCxn id="135173" idx="1"/>
            <a:endCxn id="135170" idx="1"/>
          </p:cNvCxnSpPr>
          <p:nvPr/>
        </p:nvCxnSpPr>
        <p:spPr bwMode="auto">
          <a:xfrm rot="10800000" flipH="1">
            <a:off x="3767138" y="1784350"/>
            <a:ext cx="1587" cy="3087688"/>
          </a:xfrm>
          <a:prstGeom prst="bentConnector3">
            <a:avLst>
              <a:gd name="adj1" fmla="val -13600005"/>
            </a:avLst>
          </a:prstGeom>
          <a:noFill/>
          <a:ln w="25400" algn="ctr">
            <a:solidFill>
              <a:schemeClr val="bg2"/>
            </a:solidFill>
            <a:miter lim="800000"/>
            <a:headEnd type="triangle" w="med" len="med"/>
            <a:tailEnd type="triangle" w="med" len="med"/>
          </a:ln>
          <a:extLst>
            <a:ext uri="{909E8E84-426E-40DD-AFC4-6F175D3DCCD1}">
              <a14:hiddenFill xmlns:a14="http://schemas.microsoft.com/office/drawing/2010/main">
                <a:noFill/>
              </a14:hiddenFill>
            </a:ext>
          </a:extLst>
        </p:spPr>
      </p:cxnSp>
      <p:sp>
        <p:nvSpPr>
          <p:cNvPr id="12" name="AutoShape 14"/>
          <p:cNvSpPr>
            <a:spLocks noChangeArrowheads="1"/>
          </p:cNvSpPr>
          <p:nvPr/>
        </p:nvSpPr>
        <p:spPr bwMode="auto">
          <a:xfrm>
            <a:off x="250825" y="2852738"/>
            <a:ext cx="2736850" cy="1081087"/>
          </a:xfrm>
          <a:prstGeom prst="roundRect">
            <a:avLst>
              <a:gd name="adj" fmla="val 16667"/>
            </a:avLst>
          </a:prstGeom>
          <a:solidFill>
            <a:srgbClr val="C0C0C0">
              <a:alpha val="49019"/>
            </a:srgbClr>
          </a:solidFill>
          <a:ln w="25400" algn="ctr">
            <a:solidFill>
              <a:schemeClr val="bg2"/>
            </a:solidFill>
            <a:round/>
            <a:headEnd/>
            <a:tailEnd/>
          </a:ln>
        </p:spPr>
        <p:txBody>
          <a:bodyPr anchor="ctr"/>
          <a:lstStyle/>
          <a:p>
            <a:pPr algn="just" eaLnBrk="1" hangingPunct="1">
              <a:defRPr/>
            </a:pPr>
            <a:r>
              <a:rPr lang="es-MX" dirty="0">
                <a:solidFill>
                  <a:schemeClr val="dk1"/>
                </a:solidFill>
                <a:latin typeface="Arial" charset="0"/>
                <a:ea typeface="+mn-ea"/>
              </a:rPr>
              <a:t>Elementos que deben demostrarse para su </a:t>
            </a:r>
            <a:r>
              <a:rPr lang="es-MX" b="1" dirty="0">
                <a:solidFill>
                  <a:schemeClr val="dk1"/>
                </a:solidFill>
                <a:latin typeface="Arial" charset="0"/>
                <a:ea typeface="+mn-ea"/>
              </a:rPr>
              <a:t>actualización:</a:t>
            </a:r>
          </a:p>
        </p:txBody>
      </p:sp>
      <p:sp>
        <p:nvSpPr>
          <p:cNvPr id="10" name="9 Rectángulo"/>
          <p:cNvSpPr>
            <a:spLocks noChangeArrowheads="1"/>
          </p:cNvSpPr>
          <p:nvPr/>
        </p:nvSpPr>
        <p:spPr bwMode="auto">
          <a:xfrm>
            <a:off x="4945063" y="5300663"/>
            <a:ext cx="3011487" cy="284162"/>
          </a:xfrm>
          <a:prstGeom prst="rect">
            <a:avLst/>
          </a:prstGeom>
          <a:solidFill>
            <a:srgbClr val="C0C0C0"/>
          </a:solidFill>
          <a:ln w="9525">
            <a:solidFill>
              <a:schemeClr val="bg2"/>
            </a:solidFill>
            <a:miter lim="800000"/>
            <a:headEnd/>
            <a:tailEnd/>
          </a:ln>
        </p:spPr>
        <p:txBody>
          <a:bodyPr wrap="none">
            <a:spAutoFit/>
          </a:bodyPr>
          <a:lstStyle/>
          <a:p>
            <a:pPr algn="r" eaLnBrk="1" hangingPunct="1">
              <a:spcBef>
                <a:spcPct val="50000"/>
              </a:spcBef>
              <a:defRPr/>
            </a:pPr>
            <a:r>
              <a:rPr lang="es-MX" sz="1200" b="1" i="1" dirty="0">
                <a:solidFill>
                  <a:schemeClr val="accent3">
                    <a:lumMod val="50000"/>
                  </a:schemeClr>
                </a:solidFill>
                <a:ea typeface="+mn-ea"/>
                <a:cs typeface="Arial" charset="0"/>
              </a:rPr>
              <a:t>Artículo 75.1, inciso h), de la LGSMIME</a:t>
            </a:r>
            <a:endParaRPr lang="es-ES" sz="1200" b="1" i="1" dirty="0">
              <a:solidFill>
                <a:schemeClr val="accent3">
                  <a:lumMod val="50000"/>
                </a:schemeClr>
              </a:solidFill>
              <a:ea typeface="+mn-ea"/>
              <a:cs typeface="Arial" charset="0"/>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1 Título"/>
          <p:cNvSpPr>
            <a:spLocks noGrp="1"/>
          </p:cNvSpPr>
          <p:nvPr>
            <p:ph type="title" idx="4294967295"/>
          </p:nvPr>
        </p:nvSpPr>
        <p:spPr bwMode="auto">
          <a:xfrm>
            <a:off x="34925" y="1062038"/>
            <a:ext cx="8785225"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s-ES" altLang="es-MX" b="1" smtClean="0">
                <a:solidFill>
                  <a:srgbClr val="660033"/>
                </a:solidFill>
              </a:rPr>
              <a:t> </a:t>
            </a:r>
            <a:r>
              <a:rPr lang="es-ES" altLang="es-MX" sz="2400" b="1" smtClean="0">
                <a:solidFill>
                  <a:srgbClr val="006600"/>
                </a:solidFill>
                <a:latin typeface="Tahoma" panose="020B0604030504040204" pitchFamily="34" charset="0"/>
              </a:rPr>
              <a:t>Causal de nulidad de votación recibida en casilla</a:t>
            </a:r>
            <a:r>
              <a:rPr lang="es-ES" altLang="es-MX" sz="2400" b="1" smtClean="0">
                <a:solidFill>
                  <a:srgbClr val="4F6228"/>
                </a:solidFill>
                <a:latin typeface="Tahoma" panose="020B0604030504040204" pitchFamily="34" charset="0"/>
              </a:rPr>
              <a:t/>
            </a:r>
            <a:br>
              <a:rPr lang="es-ES" altLang="es-MX" sz="2400" b="1" smtClean="0">
                <a:solidFill>
                  <a:srgbClr val="4F6228"/>
                </a:solidFill>
                <a:latin typeface="Tahoma" panose="020B0604030504040204" pitchFamily="34" charset="0"/>
              </a:rPr>
            </a:br>
            <a:r>
              <a:rPr lang="es-MX" altLang="es-MX" sz="2400" b="1" smtClean="0">
                <a:solidFill>
                  <a:srgbClr val="00007E"/>
                </a:solidFill>
                <a:latin typeface="Tahoma" panose="020B0604030504040204" pitchFamily="34" charset="0"/>
              </a:rPr>
              <a:t>                                                                                   </a:t>
            </a:r>
            <a:endParaRPr lang="es-MX" altLang="es-MX" sz="2400" smtClean="0"/>
          </a:p>
        </p:txBody>
      </p:sp>
      <p:sp>
        <p:nvSpPr>
          <p:cNvPr id="145411" name="2 Marcador de contenido"/>
          <p:cNvSpPr>
            <a:spLocks noGrp="1"/>
          </p:cNvSpPr>
          <p:nvPr>
            <p:ph idx="4294967295"/>
          </p:nvPr>
        </p:nvSpPr>
        <p:spPr bwMode="auto">
          <a:xfrm>
            <a:off x="395288" y="2676525"/>
            <a:ext cx="8280400" cy="2265363"/>
          </a:xfrm>
          <a:prstGeom prst="roundRect">
            <a:avLst>
              <a:gd name="adj" fmla="val 16667"/>
            </a:avLst>
          </a:prstGeom>
          <a:solidFill>
            <a:srgbClr val="C0C0C0">
              <a:alpha val="52940"/>
            </a:srgbClr>
          </a:solidFill>
          <a:ln w="28575">
            <a:solidFill>
              <a:srgbClr val="7F7F7F"/>
            </a:solidFill>
            <a:round/>
            <a:headEnd/>
            <a:tailEnd/>
          </a:ln>
        </p:spPr>
        <p:txBody>
          <a:bodyPr/>
          <a:lstStyle/>
          <a:p>
            <a:pPr algn="just" eaLnBrk="1" hangingPunct="1">
              <a:buFontTx/>
              <a:buNone/>
            </a:pPr>
            <a:r>
              <a:rPr lang="es-MX" altLang="es-MX" b="1" smtClean="0">
                <a:solidFill>
                  <a:srgbClr val="660033"/>
                </a:solidFill>
              </a:rPr>
              <a:t>   </a:t>
            </a:r>
            <a:r>
              <a:rPr lang="es-MX" altLang="es-MX" sz="2400" b="1" smtClean="0">
                <a:solidFill>
                  <a:srgbClr val="0C1C1D"/>
                </a:solidFill>
              </a:rPr>
              <a:t>Ejercer violencia física o presión sobre los miembros de la mesa directiva de casilla o sobre los electores y siempre que esos hechos sean determinantes para el resultado de la votación; </a:t>
            </a:r>
          </a:p>
          <a:p>
            <a:pPr algn="just" eaLnBrk="1" hangingPunct="1">
              <a:buFontTx/>
              <a:buNone/>
            </a:pPr>
            <a:r>
              <a:rPr lang="es-MX" altLang="es-MX" smtClean="0">
                <a:solidFill>
                  <a:srgbClr val="0C1C1D"/>
                </a:solidFill>
              </a:rPr>
              <a:t>   </a:t>
            </a:r>
            <a:endParaRPr lang="es-MX" altLang="es-MX" sz="2400" smtClean="0">
              <a:solidFill>
                <a:srgbClr val="0C1C1D"/>
              </a:solidFill>
            </a:endParaRPr>
          </a:p>
          <a:p>
            <a:pPr algn="just" eaLnBrk="1" hangingPunct="1">
              <a:buFontTx/>
              <a:buNone/>
            </a:pPr>
            <a:endParaRPr lang="es-MX" altLang="es-MX" sz="2400" smtClean="0">
              <a:solidFill>
                <a:srgbClr val="0C1C1D"/>
              </a:solidFill>
            </a:endParaRPr>
          </a:p>
        </p:txBody>
      </p:sp>
      <p:sp>
        <p:nvSpPr>
          <p:cNvPr id="145412" name="3 Rectángulo"/>
          <p:cNvSpPr>
            <a:spLocks noChangeArrowheads="1"/>
          </p:cNvSpPr>
          <p:nvPr/>
        </p:nvSpPr>
        <p:spPr bwMode="auto">
          <a:xfrm>
            <a:off x="2627313" y="5157788"/>
            <a:ext cx="59404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endParaRPr lang="es-MX" altLang="es-MX" b="1">
              <a:solidFill>
                <a:srgbClr val="006600"/>
              </a:solidFill>
              <a:cs typeface="Arial" panose="020B0604020202020204" pitchFamily="34" charset="0"/>
            </a:endParaRPr>
          </a:p>
          <a:p>
            <a:pPr algn="r" eaLnBrk="1" hangingPunct="1"/>
            <a:r>
              <a:rPr lang="es-MX" altLang="es-MX" b="1">
                <a:solidFill>
                  <a:srgbClr val="006600"/>
                </a:solidFill>
                <a:cs typeface="Arial" panose="020B0604020202020204" pitchFamily="34" charset="0"/>
              </a:rPr>
              <a:t> </a:t>
            </a:r>
            <a:endParaRPr lang="es-MX" altLang="es-MX" b="1">
              <a:cs typeface="Arial" panose="020B0604020202020204" pitchFamily="34" charset="0"/>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1 Título"/>
          <p:cNvSpPr>
            <a:spLocks noGrp="1"/>
          </p:cNvSpPr>
          <p:nvPr>
            <p:ph type="title" idx="4294967295"/>
          </p:nvPr>
        </p:nvSpPr>
        <p:spPr bwMode="auto">
          <a:xfrm>
            <a:off x="250825" y="917575"/>
            <a:ext cx="8785225" cy="7826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MX" sz="2400" b="1" smtClean="0">
                <a:solidFill>
                  <a:srgbClr val="006600"/>
                </a:solidFill>
                <a:latin typeface="Tahoma" panose="020B0604030504040204" pitchFamily="34" charset="0"/>
              </a:rPr>
              <a:t>Bien jurídico tutelado</a:t>
            </a:r>
            <a:endParaRPr lang="es-MX" altLang="es-MX" sz="2400" smtClean="0">
              <a:solidFill>
                <a:srgbClr val="006600"/>
              </a:solidFill>
            </a:endParaRPr>
          </a:p>
        </p:txBody>
      </p:sp>
      <p:sp>
        <p:nvSpPr>
          <p:cNvPr id="146435" name="2 Marcador de contenido"/>
          <p:cNvSpPr>
            <a:spLocks noGrp="1"/>
          </p:cNvSpPr>
          <p:nvPr>
            <p:ph idx="4294967295"/>
          </p:nvPr>
        </p:nvSpPr>
        <p:spPr bwMode="auto">
          <a:xfrm>
            <a:off x="468313" y="1844675"/>
            <a:ext cx="8351837" cy="3671888"/>
          </a:xfrm>
          <a:prstGeom prst="roundRect">
            <a:avLst>
              <a:gd name="adj" fmla="val 16667"/>
            </a:avLst>
          </a:prstGeom>
          <a:solidFill>
            <a:srgbClr val="C0C0C0">
              <a:alpha val="59999"/>
            </a:srgbClr>
          </a:solidFill>
          <a:ln w="25400" algn="ctr">
            <a:solidFill>
              <a:srgbClr val="7F7F7F"/>
            </a:solidFill>
            <a:round/>
            <a:headEnd/>
            <a:tailEnd/>
          </a:ln>
        </p:spPr>
        <p:txBody>
          <a:bodyPr/>
          <a:lstStyle/>
          <a:p>
            <a:pPr marL="0" indent="0" algn="just" eaLnBrk="1" hangingPunct="1">
              <a:buFontTx/>
              <a:buNone/>
            </a:pPr>
            <a:r>
              <a:rPr lang="es-MX" altLang="es-MX" sz="1800" b="1" smtClean="0">
                <a:solidFill>
                  <a:srgbClr val="1E1C11"/>
                </a:solidFill>
              </a:rPr>
              <a:t>La causal en estudio protege los valores en la emisión del voto de: </a:t>
            </a:r>
          </a:p>
          <a:p>
            <a:pPr marL="0" indent="0" algn="just" eaLnBrk="1" hangingPunct="1"/>
            <a:r>
              <a:rPr lang="es-MX" altLang="es-MX" sz="1800" b="1" smtClean="0">
                <a:solidFill>
                  <a:srgbClr val="C00000"/>
                </a:solidFill>
              </a:rPr>
              <a:t> Libertad;</a:t>
            </a:r>
          </a:p>
          <a:p>
            <a:pPr marL="0" indent="0" algn="just" eaLnBrk="1" hangingPunct="1"/>
            <a:r>
              <a:rPr lang="es-MX" altLang="es-MX" sz="1800" b="1" smtClean="0">
                <a:solidFill>
                  <a:srgbClr val="C00000"/>
                </a:solidFill>
              </a:rPr>
              <a:t> Secrecía; </a:t>
            </a:r>
          </a:p>
          <a:p>
            <a:pPr marL="0" indent="0" algn="just" eaLnBrk="1" hangingPunct="1"/>
            <a:r>
              <a:rPr lang="es-MX" altLang="es-MX" sz="1800" b="1" smtClean="0">
                <a:solidFill>
                  <a:srgbClr val="C00000"/>
                </a:solidFill>
              </a:rPr>
              <a:t> Autenticidad; </a:t>
            </a:r>
          </a:p>
          <a:p>
            <a:pPr marL="0" indent="0" algn="just" eaLnBrk="1" hangingPunct="1"/>
            <a:r>
              <a:rPr lang="es-MX" altLang="es-MX" sz="1800" b="1" smtClean="0">
                <a:solidFill>
                  <a:srgbClr val="C00000"/>
                </a:solidFill>
              </a:rPr>
              <a:t> Efectividad.</a:t>
            </a:r>
          </a:p>
          <a:p>
            <a:pPr marL="0" indent="0" algn="just" eaLnBrk="1" hangingPunct="1">
              <a:buFontTx/>
              <a:buNone/>
            </a:pPr>
            <a:endParaRPr lang="es-MX" altLang="es-MX" sz="1800" b="1" smtClean="0">
              <a:solidFill>
                <a:srgbClr val="070D13"/>
              </a:solidFill>
            </a:endParaRPr>
          </a:p>
          <a:p>
            <a:pPr marL="0" indent="0" algn="just" eaLnBrk="1" hangingPunct="1">
              <a:buFontTx/>
              <a:buNone/>
            </a:pPr>
            <a:r>
              <a:rPr lang="es-MX" altLang="es-MX" sz="1800" b="1" smtClean="0">
                <a:solidFill>
                  <a:srgbClr val="070D13"/>
                </a:solidFill>
              </a:rPr>
              <a:t>Así como </a:t>
            </a:r>
            <a:r>
              <a:rPr lang="es-MX" altLang="es-MX" sz="1800" b="1" smtClean="0">
                <a:solidFill>
                  <a:srgbClr val="C00000"/>
                </a:solidFill>
              </a:rPr>
              <a:t>la integridad e imparcialidad en la actuación de los integrantes de la mesa directiva de casilla </a:t>
            </a:r>
            <a:r>
              <a:rPr lang="es-MX" altLang="es-MX" sz="1800" b="1" smtClean="0">
                <a:solidFill>
                  <a:srgbClr val="1E1C11"/>
                </a:solidFill>
              </a:rPr>
              <a:t>para lograr la certeza de que los resultados de la votación recibida en una casilla </a:t>
            </a:r>
            <a:r>
              <a:rPr lang="es-MX" altLang="es-MX" sz="1800" b="1" smtClean="0">
                <a:solidFill>
                  <a:srgbClr val="C00000"/>
                </a:solidFill>
              </a:rPr>
              <a:t>expresen fielmente la voluntad de los ciudadanos, </a:t>
            </a:r>
            <a:r>
              <a:rPr lang="es-MX" altLang="es-MX" sz="1800" b="1" smtClean="0">
                <a:solidFill>
                  <a:srgbClr val="1E1C11"/>
                </a:solidFill>
              </a:rPr>
              <a:t>misma que puede ser viciada con los votos emitidos bajo violencia.</a:t>
            </a:r>
            <a:endParaRPr lang="es-MX" altLang="es-MX" sz="2000" smtClean="0">
              <a:solidFill>
                <a:srgbClr val="1E1C1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871663" y="614363"/>
            <a:ext cx="71643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742950" indent="-28575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spcBef>
                <a:spcPct val="50000"/>
              </a:spcBef>
              <a:buFont typeface="Wingdings" panose="05000000000000000000" pitchFamily="2" charset="2"/>
              <a:buNone/>
            </a:pPr>
            <a:r>
              <a:rPr lang="es-MX" altLang="es-MX" b="1">
                <a:cs typeface="Arial" panose="020B0604020202020204" pitchFamily="34" charset="0"/>
              </a:rPr>
              <a:t>Tutela en instrumentos internacionales</a:t>
            </a:r>
            <a:endParaRPr lang="es-ES" altLang="es-MX" b="1">
              <a:cs typeface="Arial" panose="020B0604020202020204" pitchFamily="34" charset="0"/>
            </a:endParaRPr>
          </a:p>
        </p:txBody>
      </p:sp>
      <p:sp>
        <p:nvSpPr>
          <p:cNvPr id="16387" name="AutoShape 38"/>
          <p:cNvSpPr>
            <a:spLocks noChangeArrowheads="1"/>
          </p:cNvSpPr>
          <p:nvPr/>
        </p:nvSpPr>
        <p:spPr bwMode="auto">
          <a:xfrm>
            <a:off x="539750" y="2657475"/>
            <a:ext cx="2374900" cy="1058863"/>
          </a:xfrm>
          <a:prstGeom prst="roundRect">
            <a:avLst>
              <a:gd name="adj" fmla="val 16667"/>
            </a:avLst>
          </a:prstGeom>
          <a:solidFill>
            <a:srgbClr val="C0C0C0">
              <a:alpha val="25098"/>
            </a:srgbClr>
          </a:solidFill>
          <a:ln w="28575" algn="ctr">
            <a:solidFill>
              <a:srgbClr val="7F7F7F"/>
            </a:solidFill>
            <a:round/>
            <a:headEnd/>
            <a:tailEnd/>
          </a:ln>
        </p:spPr>
        <p:txBody>
          <a:bodyPr lIns="90000" tIns="46800" rIns="90000" bIns="46800"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s-MX" altLang="es-MX" sz="1600" b="1">
                <a:cs typeface="Arial" panose="020B0604020202020204" pitchFamily="34" charset="0"/>
              </a:rPr>
              <a:t>Declaración Universal de Derechos Humanos</a:t>
            </a:r>
          </a:p>
          <a:p>
            <a:pPr algn="ctr" eaLnBrk="1" hangingPunct="1"/>
            <a:r>
              <a:rPr lang="es-MX" altLang="es-MX" sz="1600" b="1">
                <a:cs typeface="Arial" panose="020B0604020202020204" pitchFamily="34" charset="0"/>
              </a:rPr>
              <a:t>(Naciones Unidas)</a:t>
            </a:r>
            <a:r>
              <a:rPr lang="es-MX" altLang="es-MX" sz="1600">
                <a:cs typeface="Arial" panose="020B0604020202020204" pitchFamily="34" charset="0"/>
              </a:rPr>
              <a:t> </a:t>
            </a:r>
          </a:p>
        </p:txBody>
      </p:sp>
      <p:sp>
        <p:nvSpPr>
          <p:cNvPr id="14340" name="AutoShape 38"/>
          <p:cNvSpPr>
            <a:spLocks noChangeArrowheads="1"/>
          </p:cNvSpPr>
          <p:nvPr/>
        </p:nvSpPr>
        <p:spPr bwMode="auto">
          <a:xfrm>
            <a:off x="2844800" y="1049338"/>
            <a:ext cx="3455988" cy="1133475"/>
          </a:xfrm>
          <a:prstGeom prst="roundRect">
            <a:avLst>
              <a:gd name="adj" fmla="val 16667"/>
            </a:avLst>
          </a:prstGeom>
          <a:solidFill>
            <a:schemeClr val="tx1">
              <a:lumMod val="95000"/>
              <a:lumOff val="5000"/>
              <a:alpha val="15000"/>
            </a:schemeClr>
          </a:solidFill>
          <a:ln w="28575" algn="ctr">
            <a:solidFill>
              <a:schemeClr val="tx1">
                <a:lumMod val="95000"/>
                <a:lumOff val="5000"/>
              </a:schemeClr>
            </a:solidFill>
            <a:round/>
            <a:headEnd/>
            <a:tailEnd/>
          </a:ln>
        </p:spPr>
        <p:txBody>
          <a:bodyPr anchor="ctr">
            <a:spAutoFit/>
          </a:bodyPr>
          <a:lstStyle/>
          <a:p>
            <a:pPr algn="ctr" eaLnBrk="1" hangingPunct="1">
              <a:lnSpc>
                <a:spcPct val="150000"/>
              </a:lnSpc>
              <a:defRPr/>
            </a:pPr>
            <a:r>
              <a:rPr lang="es-MX" b="1" dirty="0">
                <a:solidFill>
                  <a:srgbClr val="471A19"/>
                </a:solidFill>
                <a:latin typeface="Arial" charset="0"/>
                <a:ea typeface="+mn-ea"/>
                <a:cs typeface="Arial" charset="0"/>
              </a:rPr>
              <a:t>Tratados Internacionales </a:t>
            </a:r>
          </a:p>
          <a:p>
            <a:pPr algn="ctr" eaLnBrk="1" hangingPunct="1">
              <a:lnSpc>
                <a:spcPct val="150000"/>
              </a:lnSpc>
              <a:defRPr/>
            </a:pPr>
            <a:r>
              <a:rPr lang="es-MX" i="1" dirty="0">
                <a:latin typeface="Arial" charset="0"/>
                <a:ea typeface="+mn-ea"/>
                <a:cs typeface="Arial" charset="0"/>
              </a:rPr>
              <a:t>Artículo 133 constitucional</a:t>
            </a:r>
            <a:endParaRPr lang="es-ES" i="1" dirty="0">
              <a:latin typeface="Arial" charset="0"/>
              <a:ea typeface="+mn-ea"/>
              <a:cs typeface="Arial" charset="0"/>
            </a:endParaRPr>
          </a:p>
        </p:txBody>
      </p:sp>
      <p:sp>
        <p:nvSpPr>
          <p:cNvPr id="16389" name="AutoShape 38"/>
          <p:cNvSpPr>
            <a:spLocks noChangeArrowheads="1"/>
          </p:cNvSpPr>
          <p:nvPr/>
        </p:nvSpPr>
        <p:spPr bwMode="auto">
          <a:xfrm>
            <a:off x="3419475" y="2636838"/>
            <a:ext cx="2305050" cy="1079500"/>
          </a:xfrm>
          <a:prstGeom prst="roundRect">
            <a:avLst>
              <a:gd name="adj" fmla="val 16667"/>
            </a:avLst>
          </a:prstGeom>
          <a:solidFill>
            <a:srgbClr val="C0C0C0">
              <a:alpha val="25098"/>
            </a:srgbClr>
          </a:solidFill>
          <a:ln w="28575" algn="ctr">
            <a:solidFill>
              <a:srgbClr val="7F7F7F"/>
            </a:solidFill>
            <a:round/>
            <a:headEnd/>
            <a:tailEnd/>
          </a:ln>
        </p:spPr>
        <p:txBody>
          <a:bodyPr lIns="90000" tIns="46800" rIns="90000" bIns="46800"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s-MX" altLang="es-MX" sz="1600" b="1">
                <a:cs typeface="Arial" panose="020B0604020202020204" pitchFamily="34" charset="0"/>
              </a:rPr>
              <a:t>Convención Americana sobre Derechos Humanos o Pacto de San José</a:t>
            </a:r>
          </a:p>
        </p:txBody>
      </p:sp>
      <p:sp>
        <p:nvSpPr>
          <p:cNvPr id="16390" name="AutoShape 38"/>
          <p:cNvSpPr>
            <a:spLocks noChangeArrowheads="1"/>
          </p:cNvSpPr>
          <p:nvPr/>
        </p:nvSpPr>
        <p:spPr bwMode="auto">
          <a:xfrm>
            <a:off x="6227763" y="2636838"/>
            <a:ext cx="2303462" cy="1079500"/>
          </a:xfrm>
          <a:prstGeom prst="roundRect">
            <a:avLst>
              <a:gd name="adj" fmla="val 16667"/>
            </a:avLst>
          </a:prstGeom>
          <a:solidFill>
            <a:srgbClr val="C0C0C0">
              <a:alpha val="25098"/>
            </a:srgbClr>
          </a:solidFill>
          <a:ln w="28575" algn="ctr">
            <a:solidFill>
              <a:srgbClr val="7F7F7F"/>
            </a:solidFill>
            <a:round/>
            <a:headEnd/>
            <a:tailEnd/>
          </a:ln>
        </p:spPr>
        <p:txBody>
          <a:bodyPr lIns="90000" tIns="46800" rIns="90000" bIns="46800"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s-MX" altLang="es-MX" sz="1400" b="1">
                <a:cs typeface="Arial" panose="020B0604020202020204" pitchFamily="34" charset="0"/>
              </a:rPr>
              <a:t>Pacto Internacional de los Derechos Civiles y Políticos o Pacto de Nueva York</a:t>
            </a:r>
          </a:p>
        </p:txBody>
      </p:sp>
      <p:cxnSp>
        <p:nvCxnSpPr>
          <p:cNvPr id="16391" name="AutoShape 39"/>
          <p:cNvCxnSpPr>
            <a:cxnSpLocks noChangeShapeType="1"/>
            <a:stCxn id="14340" idx="2"/>
            <a:endCxn id="16387" idx="0"/>
          </p:cNvCxnSpPr>
          <p:nvPr/>
        </p:nvCxnSpPr>
        <p:spPr bwMode="auto">
          <a:xfrm rot="5400000">
            <a:off x="2927350" y="996950"/>
            <a:ext cx="446088" cy="2846388"/>
          </a:xfrm>
          <a:prstGeom prst="bentConnector3">
            <a:avLst>
              <a:gd name="adj1" fmla="val 49824"/>
            </a:avLst>
          </a:prstGeom>
          <a:noFill/>
          <a:ln w="19050">
            <a:solidFill>
              <a:srgbClr val="56072F"/>
            </a:solidFill>
            <a:round/>
            <a:headEnd/>
            <a:tailEnd type="stealth" w="med" len="med"/>
          </a:ln>
          <a:extLst>
            <a:ext uri="{909E8E84-426E-40DD-AFC4-6F175D3DCCD1}">
              <a14:hiddenFill xmlns:a14="http://schemas.microsoft.com/office/drawing/2010/main">
                <a:noFill/>
              </a14:hiddenFill>
            </a:ext>
          </a:extLst>
        </p:spPr>
      </p:cxnSp>
      <p:cxnSp>
        <p:nvCxnSpPr>
          <p:cNvPr id="16392" name="AutoShape 40"/>
          <p:cNvCxnSpPr>
            <a:cxnSpLocks noChangeShapeType="1"/>
            <a:stCxn id="14340" idx="2"/>
            <a:endCxn id="16390" idx="0"/>
          </p:cNvCxnSpPr>
          <p:nvPr/>
        </p:nvCxnSpPr>
        <p:spPr bwMode="auto">
          <a:xfrm rot="16200000" flipH="1">
            <a:off x="5764213" y="1006475"/>
            <a:ext cx="425450" cy="2806700"/>
          </a:xfrm>
          <a:prstGeom prst="bentConnector3">
            <a:avLst>
              <a:gd name="adj1" fmla="val 50000"/>
            </a:avLst>
          </a:prstGeom>
          <a:noFill/>
          <a:ln w="19050">
            <a:solidFill>
              <a:srgbClr val="56072F"/>
            </a:solidFill>
            <a:round/>
            <a:headEnd/>
            <a:tailEnd type="stealth" w="med" len="med"/>
          </a:ln>
          <a:extLst>
            <a:ext uri="{909E8E84-426E-40DD-AFC4-6F175D3DCCD1}">
              <a14:hiddenFill xmlns:a14="http://schemas.microsoft.com/office/drawing/2010/main">
                <a:noFill/>
              </a14:hiddenFill>
            </a:ext>
          </a:extLst>
        </p:spPr>
      </p:cxnSp>
      <p:cxnSp>
        <p:nvCxnSpPr>
          <p:cNvPr id="16393" name="AutoShape 41"/>
          <p:cNvCxnSpPr>
            <a:cxnSpLocks noChangeShapeType="1"/>
            <a:stCxn id="14340" idx="2"/>
            <a:endCxn id="16389" idx="0"/>
          </p:cNvCxnSpPr>
          <p:nvPr/>
        </p:nvCxnSpPr>
        <p:spPr bwMode="auto">
          <a:xfrm flipH="1">
            <a:off x="4572000" y="2197100"/>
            <a:ext cx="1588" cy="425450"/>
          </a:xfrm>
          <a:prstGeom prst="straightConnector1">
            <a:avLst/>
          </a:prstGeom>
          <a:noFill/>
          <a:ln w="19050">
            <a:solidFill>
              <a:srgbClr val="56072F"/>
            </a:solidFill>
            <a:round/>
            <a:headEnd/>
            <a:tailEnd type="stealth" w="med" len="med"/>
          </a:ln>
          <a:extLst>
            <a:ext uri="{909E8E84-426E-40DD-AFC4-6F175D3DCCD1}">
              <a14:hiddenFill xmlns:a14="http://schemas.microsoft.com/office/drawing/2010/main">
                <a:noFill/>
              </a14:hiddenFill>
            </a:ext>
          </a:extLst>
        </p:spPr>
      </p:cxnSp>
      <p:cxnSp>
        <p:nvCxnSpPr>
          <p:cNvPr id="25610" name="24 Conector angular"/>
          <p:cNvCxnSpPr>
            <a:cxnSpLocks noChangeShapeType="1"/>
            <a:stCxn id="16387" idx="2"/>
            <a:endCxn id="16390" idx="2"/>
          </p:cNvCxnSpPr>
          <p:nvPr/>
        </p:nvCxnSpPr>
        <p:spPr bwMode="auto">
          <a:xfrm rot="16200000" flipH="1">
            <a:off x="4552950" y="890588"/>
            <a:ext cx="1587" cy="5653088"/>
          </a:xfrm>
          <a:prstGeom prst="bentConnector3">
            <a:avLst>
              <a:gd name="adj1" fmla="val 14395468"/>
            </a:avLst>
          </a:prstGeom>
          <a:noFill/>
          <a:ln w="28575">
            <a:solidFill>
              <a:schemeClr val="bg1">
                <a:lumMod val="50000"/>
              </a:schemeClr>
            </a:solidFill>
            <a:round/>
            <a:headEnd/>
            <a:tailEnd/>
          </a:ln>
        </p:spPr>
      </p:cxnSp>
      <p:cxnSp>
        <p:nvCxnSpPr>
          <p:cNvPr id="25611" name="26 Conector recto"/>
          <p:cNvCxnSpPr>
            <a:cxnSpLocks noChangeShapeType="1"/>
          </p:cNvCxnSpPr>
          <p:nvPr/>
        </p:nvCxnSpPr>
        <p:spPr bwMode="auto">
          <a:xfrm rot="5400000">
            <a:off x="4283868" y="4006057"/>
            <a:ext cx="576263" cy="0"/>
          </a:xfrm>
          <a:prstGeom prst="line">
            <a:avLst/>
          </a:prstGeom>
          <a:noFill/>
          <a:ln w="19050">
            <a:solidFill>
              <a:schemeClr val="bg1">
                <a:lumMod val="50000"/>
              </a:schemeClr>
            </a:solidFill>
            <a:round/>
            <a:headEnd/>
            <a:tailEnd type="stealth" w="med" len="med"/>
          </a:ln>
        </p:spPr>
      </p:cxnSp>
      <p:sp>
        <p:nvSpPr>
          <p:cNvPr id="16396" name="28 CuadroTexto"/>
          <p:cNvSpPr txBox="1">
            <a:spLocks noChangeArrowheads="1"/>
          </p:cNvSpPr>
          <p:nvPr/>
        </p:nvSpPr>
        <p:spPr bwMode="auto">
          <a:xfrm>
            <a:off x="2555875" y="4078288"/>
            <a:ext cx="38877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s-MX" altLang="es-MX" b="1">
                <a:cs typeface="Arial" panose="020B0604020202020204" pitchFamily="34" charset="0"/>
              </a:rPr>
              <a:t>Derechos fundamentales relacionados</a:t>
            </a:r>
          </a:p>
        </p:txBody>
      </p:sp>
      <p:grpSp>
        <p:nvGrpSpPr>
          <p:cNvPr id="16397" name="15 Grupo"/>
          <p:cNvGrpSpPr>
            <a:grpSpLocks/>
          </p:cNvGrpSpPr>
          <p:nvPr/>
        </p:nvGrpSpPr>
        <p:grpSpPr bwMode="auto">
          <a:xfrm>
            <a:off x="611188" y="4797425"/>
            <a:ext cx="7921625" cy="1584325"/>
            <a:chOff x="611560" y="4581128"/>
            <a:chExt cx="7920880" cy="1584107"/>
          </a:xfrm>
        </p:grpSpPr>
        <p:sp>
          <p:nvSpPr>
            <p:cNvPr id="16398" name="14 Rectángulo redondeado"/>
            <p:cNvSpPr>
              <a:spLocks noChangeArrowheads="1"/>
            </p:cNvSpPr>
            <p:nvPr/>
          </p:nvSpPr>
          <p:spPr bwMode="auto">
            <a:xfrm>
              <a:off x="611560" y="4581130"/>
              <a:ext cx="7920880" cy="1584105"/>
            </a:xfrm>
            <a:prstGeom prst="roundRect">
              <a:avLst>
                <a:gd name="adj" fmla="val 16667"/>
              </a:avLst>
            </a:prstGeom>
            <a:solidFill>
              <a:schemeClr val="bg1"/>
            </a:solidFill>
            <a:ln w="22225" algn="ctr">
              <a:solidFill>
                <a:srgbClr val="56072F"/>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buClr>
                  <a:srgbClr val="56072F"/>
                </a:buClr>
              </a:pPr>
              <a:endParaRPr lang="es-MX" altLang="es-MX" sz="1500">
                <a:cs typeface="Arial" panose="020B0604020202020204" pitchFamily="34" charset="0"/>
              </a:endParaRPr>
            </a:p>
          </p:txBody>
        </p:sp>
        <p:sp>
          <p:nvSpPr>
            <p:cNvPr id="16399" name="13 CuadroTexto"/>
            <p:cNvSpPr txBox="1">
              <a:spLocks noChangeArrowheads="1"/>
            </p:cNvSpPr>
            <p:nvPr/>
          </p:nvSpPr>
          <p:spPr bwMode="auto">
            <a:xfrm>
              <a:off x="682991" y="4625572"/>
              <a:ext cx="3241370" cy="1314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buClr>
                  <a:srgbClr val="56072F"/>
                </a:buClr>
                <a:buFont typeface="Wingdings" panose="05000000000000000000" pitchFamily="2" charset="2"/>
                <a:buChar char="§"/>
              </a:pPr>
              <a:r>
                <a:rPr lang="es-MX" altLang="es-MX" sz="1600">
                  <a:cs typeface="Arial" panose="020B0604020202020204" pitchFamily="34" charset="0"/>
                </a:rPr>
                <a:t> Igualdad del hombre y la mujer </a:t>
              </a:r>
            </a:p>
            <a:p>
              <a:pPr algn="ctr" eaLnBrk="1" hangingPunct="1">
                <a:buClr>
                  <a:srgbClr val="56072F"/>
                </a:buClr>
                <a:buFont typeface="Wingdings" panose="05000000000000000000" pitchFamily="2" charset="2"/>
                <a:buChar char="§"/>
              </a:pPr>
              <a:r>
                <a:rPr lang="es-MX" altLang="es-MX" sz="1600">
                  <a:cs typeface="Arial" panose="020B0604020202020204" pitchFamily="34" charset="0"/>
                </a:rPr>
                <a:t> Libertad de expresión y difusión de ideas</a:t>
              </a:r>
            </a:p>
            <a:p>
              <a:pPr algn="ctr" eaLnBrk="1" hangingPunct="1">
                <a:buClr>
                  <a:srgbClr val="56072F"/>
                </a:buClr>
                <a:buFont typeface="Wingdings" panose="05000000000000000000" pitchFamily="2" charset="2"/>
                <a:buChar char="§"/>
              </a:pPr>
              <a:r>
                <a:rPr lang="es-MX" altLang="es-MX" sz="1600">
                  <a:cs typeface="Arial" panose="020B0604020202020204" pitchFamily="34" charset="0"/>
                </a:rPr>
                <a:t> Petición</a:t>
              </a:r>
            </a:p>
            <a:p>
              <a:pPr algn="ctr" eaLnBrk="1" hangingPunct="1">
                <a:buClr>
                  <a:srgbClr val="56072F"/>
                </a:buClr>
                <a:buFont typeface="Wingdings" panose="05000000000000000000" pitchFamily="2" charset="2"/>
                <a:buChar char="§"/>
              </a:pPr>
              <a:r>
                <a:rPr lang="es-MX" altLang="es-MX" sz="1600">
                  <a:cs typeface="Arial" panose="020B0604020202020204" pitchFamily="34" charset="0"/>
                </a:rPr>
                <a:t> Reunión</a:t>
              </a:r>
            </a:p>
          </p:txBody>
        </p:sp>
        <p:sp>
          <p:nvSpPr>
            <p:cNvPr id="16400" name="14 CuadroTexto"/>
            <p:cNvSpPr txBox="1">
              <a:spLocks noChangeArrowheads="1"/>
            </p:cNvSpPr>
            <p:nvPr/>
          </p:nvSpPr>
          <p:spPr bwMode="auto">
            <a:xfrm>
              <a:off x="4140241" y="4581128"/>
              <a:ext cx="4176319" cy="1558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buClr>
                  <a:srgbClr val="56072F"/>
                </a:buClr>
                <a:buFont typeface="Wingdings" panose="05000000000000000000" pitchFamily="2" charset="2"/>
                <a:buChar char="§"/>
              </a:pPr>
              <a:r>
                <a:rPr lang="es-MX" altLang="es-MX" sz="1600">
                  <a:cs typeface="Arial" panose="020B0604020202020204" pitchFamily="34" charset="0"/>
                </a:rPr>
                <a:t> Asociación</a:t>
              </a:r>
            </a:p>
            <a:p>
              <a:pPr algn="ctr" eaLnBrk="1" hangingPunct="1">
                <a:buClr>
                  <a:srgbClr val="56072F"/>
                </a:buClr>
                <a:buFont typeface="Wingdings" panose="05000000000000000000" pitchFamily="2" charset="2"/>
                <a:buChar char="§"/>
              </a:pPr>
              <a:r>
                <a:rPr lang="es-MX" altLang="es-MX" sz="1600">
                  <a:cs typeface="Arial" panose="020B0604020202020204" pitchFamily="34" charset="0"/>
                </a:rPr>
                <a:t> Votar y ser electo</a:t>
              </a:r>
            </a:p>
            <a:p>
              <a:pPr algn="ctr" eaLnBrk="1" hangingPunct="1">
                <a:buClr>
                  <a:srgbClr val="56072F"/>
                </a:buClr>
                <a:buFont typeface="Wingdings" panose="05000000000000000000" pitchFamily="2" charset="2"/>
                <a:buChar char="§"/>
              </a:pPr>
              <a:r>
                <a:rPr lang="es-MX" altLang="es-MX" sz="1600">
                  <a:cs typeface="Arial" panose="020B0604020202020204" pitchFamily="34" charset="0"/>
                </a:rPr>
                <a:t> Igualdad de acceso a los cargos públicos</a:t>
              </a:r>
            </a:p>
            <a:p>
              <a:pPr algn="ctr" eaLnBrk="1" hangingPunct="1">
                <a:buClr>
                  <a:srgbClr val="56072F"/>
                </a:buClr>
                <a:buFont typeface="Wingdings" panose="05000000000000000000" pitchFamily="2" charset="2"/>
                <a:buChar char="§"/>
              </a:pPr>
              <a:r>
                <a:rPr lang="es-MX" altLang="es-MX" sz="1600">
                  <a:cs typeface="Arial" panose="020B0604020202020204" pitchFamily="34" charset="0"/>
                </a:rPr>
                <a:t> A la protección judicial de cualquier acto o resolución, a través de un debido proceso</a:t>
              </a:r>
            </a:p>
            <a:p>
              <a:pPr algn="ctr" eaLnBrk="1" hangingPunct="1">
                <a:buClr>
                  <a:srgbClr val="56072F"/>
                </a:buClr>
                <a:buFont typeface="Wingdings" panose="05000000000000000000" pitchFamily="2" charset="2"/>
                <a:buChar char="§"/>
              </a:pPr>
              <a:r>
                <a:rPr lang="es-MX" altLang="es-MX" sz="1600">
                  <a:cs typeface="Arial" panose="020B0604020202020204" pitchFamily="34" charset="0"/>
                </a:rPr>
                <a:t>Presunción de inocencia </a:t>
              </a:r>
            </a:p>
          </p:txBody>
        </p:sp>
      </p:gr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1 Título"/>
          <p:cNvSpPr>
            <a:spLocks/>
          </p:cNvSpPr>
          <p:nvPr/>
        </p:nvSpPr>
        <p:spPr bwMode="auto">
          <a:xfrm>
            <a:off x="1042988" y="765175"/>
            <a:ext cx="2735262" cy="431800"/>
          </a:xfrm>
          <a:prstGeom prst="rect">
            <a:avLst/>
          </a:prstGeom>
          <a:noFill/>
          <a:ln w="9525" algn="ctr">
            <a:noFill/>
            <a:miter lim="800000"/>
            <a:headEnd/>
            <a:tailEnd/>
          </a:ln>
        </p:spPr>
        <p:txBody>
          <a:bodyPr anchor="ctr"/>
          <a:lstStyle/>
          <a:p>
            <a:pPr algn="ctr">
              <a:defRPr/>
            </a:pPr>
            <a:r>
              <a:rPr lang="es-ES" sz="2400" b="1" dirty="0">
                <a:solidFill>
                  <a:srgbClr val="006600"/>
                </a:solidFill>
                <a:latin typeface="+mn-lt"/>
                <a:ea typeface="+mn-ea"/>
                <a:cs typeface="Arial" pitchFamily="34" charset="0"/>
              </a:rPr>
              <a:t>Violencia física</a:t>
            </a:r>
          </a:p>
        </p:txBody>
      </p:sp>
      <p:sp>
        <p:nvSpPr>
          <p:cNvPr id="132099" name="1 Título"/>
          <p:cNvSpPr>
            <a:spLocks/>
          </p:cNvSpPr>
          <p:nvPr/>
        </p:nvSpPr>
        <p:spPr bwMode="auto">
          <a:xfrm>
            <a:off x="5364163" y="836613"/>
            <a:ext cx="2303462" cy="287337"/>
          </a:xfrm>
          <a:prstGeom prst="rect">
            <a:avLst/>
          </a:prstGeom>
          <a:noFill/>
          <a:ln w="9525" algn="ctr">
            <a:noFill/>
            <a:miter lim="800000"/>
            <a:headEnd/>
            <a:tailEnd/>
          </a:ln>
        </p:spPr>
        <p:txBody>
          <a:bodyPr anchor="ctr"/>
          <a:lstStyle/>
          <a:p>
            <a:pPr algn="ctr">
              <a:defRPr/>
            </a:pPr>
            <a:r>
              <a:rPr lang="es-ES" sz="2400" b="1" dirty="0">
                <a:solidFill>
                  <a:srgbClr val="006600"/>
                </a:solidFill>
                <a:latin typeface="+mn-lt"/>
                <a:ea typeface="+mn-ea"/>
                <a:cs typeface="Arial" pitchFamily="34" charset="0"/>
              </a:rPr>
              <a:t>Presión</a:t>
            </a:r>
          </a:p>
        </p:txBody>
      </p:sp>
      <p:sp>
        <p:nvSpPr>
          <p:cNvPr id="110615" name="AutoShape 23"/>
          <p:cNvSpPr>
            <a:spLocks noChangeArrowheads="1"/>
          </p:cNvSpPr>
          <p:nvPr/>
        </p:nvSpPr>
        <p:spPr bwMode="auto">
          <a:xfrm>
            <a:off x="468313" y="1958975"/>
            <a:ext cx="3598862" cy="3816350"/>
          </a:xfrm>
          <a:prstGeom prst="flowChartAlternateProcess">
            <a:avLst/>
          </a:prstGeom>
          <a:solidFill>
            <a:srgbClr val="C0C0C0">
              <a:alpha val="49001"/>
            </a:srgbClr>
          </a:solidFill>
          <a:ln w="31750">
            <a:solidFill>
              <a:srgbClr val="7F7F7F"/>
            </a:solidFill>
            <a:miter lim="800000"/>
            <a:headEnd/>
            <a:tailEnd/>
          </a:ln>
        </p:spPr>
        <p:txBody>
          <a:bodyPr anchor="ctr"/>
          <a:lstStyle/>
          <a:p>
            <a:pPr algn="just" eaLnBrk="1" hangingPunct="1">
              <a:defRPr/>
            </a:pPr>
            <a:endParaRPr lang="es-ES" b="1" dirty="0">
              <a:solidFill>
                <a:srgbClr val="660033"/>
              </a:solidFill>
              <a:latin typeface="Arial" charset="0"/>
              <a:ea typeface="+mn-ea"/>
              <a:cs typeface="Arial" charset="0"/>
            </a:endParaRPr>
          </a:p>
          <a:p>
            <a:pPr algn="just" eaLnBrk="1" hangingPunct="1">
              <a:defRPr/>
            </a:pPr>
            <a:r>
              <a:rPr lang="es-ES" b="1" dirty="0">
                <a:solidFill>
                  <a:srgbClr val="C00000"/>
                </a:solidFill>
                <a:latin typeface="Arial" charset="0"/>
                <a:ea typeface="+mn-ea"/>
                <a:cs typeface="Arial" charset="0"/>
              </a:rPr>
              <a:t>Fuerza material </a:t>
            </a:r>
            <a:r>
              <a:rPr lang="es-ES" dirty="0">
                <a:latin typeface="Arial" charset="0"/>
                <a:ea typeface="+mn-ea"/>
                <a:cs typeface="Arial" charset="0"/>
              </a:rPr>
              <a:t>que se ejerce sobre o contra los electores para que emitan su voto en favor de determinado candidato, partido político o coalición, o bien sobre los miembros de la mesa directiva de casilla. </a:t>
            </a:r>
          </a:p>
          <a:p>
            <a:pPr algn="just" eaLnBrk="1" hangingPunct="1">
              <a:defRPr/>
            </a:pPr>
            <a:r>
              <a:rPr lang="es-ES" dirty="0">
                <a:latin typeface="Arial" charset="0"/>
                <a:ea typeface="+mn-ea"/>
                <a:cs typeface="Arial" charset="0"/>
              </a:rPr>
              <a:t>Altera el desempeño de sus funciones y favorece a un candidato, partido político o coalición.</a:t>
            </a:r>
          </a:p>
        </p:txBody>
      </p:sp>
      <p:sp>
        <p:nvSpPr>
          <p:cNvPr id="110617" name="AutoShape 25"/>
          <p:cNvSpPr>
            <a:spLocks noChangeArrowheads="1"/>
          </p:cNvSpPr>
          <p:nvPr/>
        </p:nvSpPr>
        <p:spPr bwMode="auto">
          <a:xfrm>
            <a:off x="4643438" y="1958975"/>
            <a:ext cx="3744912" cy="3816350"/>
          </a:xfrm>
          <a:prstGeom prst="flowChartAlternateProcess">
            <a:avLst/>
          </a:prstGeom>
          <a:solidFill>
            <a:srgbClr val="C0C0C0">
              <a:alpha val="49001"/>
            </a:srgbClr>
          </a:solidFill>
          <a:ln w="31750">
            <a:solidFill>
              <a:srgbClr val="7F7F7F"/>
            </a:solidFill>
            <a:miter lim="800000"/>
            <a:headEnd/>
            <a:tailEnd/>
          </a:ln>
        </p:spPr>
        <p:txBody>
          <a:bodyPr anchor="ctr"/>
          <a:lstStyle/>
          <a:p>
            <a:pPr algn="just" eaLnBrk="1" hangingPunct="1">
              <a:defRPr/>
            </a:pPr>
            <a:r>
              <a:rPr lang="es-MX" dirty="0">
                <a:latin typeface="Arial" charset="0"/>
                <a:ea typeface="+mn-ea"/>
                <a:cs typeface="Arial" charset="0"/>
              </a:rPr>
              <a:t>La </a:t>
            </a:r>
            <a:r>
              <a:rPr lang="es-MX" b="1" dirty="0">
                <a:solidFill>
                  <a:srgbClr val="C00000"/>
                </a:solidFill>
                <a:latin typeface="Arial" charset="0"/>
                <a:ea typeface="+mn-ea"/>
                <a:cs typeface="Arial" charset="0"/>
              </a:rPr>
              <a:t>afectación interna </a:t>
            </a:r>
            <a:r>
              <a:rPr lang="es-MX" dirty="0">
                <a:latin typeface="Arial" charset="0"/>
                <a:ea typeface="+mn-ea"/>
                <a:cs typeface="Arial" charset="0"/>
              </a:rPr>
              <a:t>del funcionario de casilla o elector, que </a:t>
            </a:r>
            <a:r>
              <a:rPr lang="es-MX" b="1" dirty="0">
                <a:solidFill>
                  <a:srgbClr val="C00000"/>
                </a:solidFill>
                <a:latin typeface="Arial" charset="0"/>
                <a:ea typeface="+mn-ea"/>
                <a:cs typeface="Arial" charset="0"/>
              </a:rPr>
              <a:t>modifique su voluntad </a:t>
            </a:r>
            <a:r>
              <a:rPr lang="es-MX" dirty="0">
                <a:latin typeface="Arial" charset="0"/>
                <a:ea typeface="+mn-ea"/>
                <a:cs typeface="Arial" charset="0"/>
              </a:rPr>
              <a:t>ante el temor de sufrir un daño, con la finalidad de provocar determinada conducta que se refleje en el resultado de la votación de manera decisiva.</a:t>
            </a:r>
          </a:p>
          <a:p>
            <a:pPr algn="just" eaLnBrk="1" hangingPunct="1">
              <a:defRPr/>
            </a:pPr>
            <a:r>
              <a:rPr lang="es-MX" dirty="0">
                <a:latin typeface="Arial" charset="0"/>
                <a:ea typeface="+mn-ea"/>
                <a:cs typeface="Arial" charset="0"/>
              </a:rPr>
              <a:t>Implica ejercer apremio o coacción moral.</a:t>
            </a:r>
            <a:endParaRPr lang="es-ES" dirty="0">
              <a:latin typeface="Arial" charset="0"/>
              <a:ea typeface="+mn-ea"/>
              <a:cs typeface="Arial" charset="0"/>
            </a:endParaRPr>
          </a:p>
        </p:txBody>
      </p:sp>
      <p:sp>
        <p:nvSpPr>
          <p:cNvPr id="132103" name="AutoShape 15"/>
          <p:cNvSpPr>
            <a:spLocks noChangeArrowheads="1"/>
          </p:cNvSpPr>
          <p:nvPr/>
        </p:nvSpPr>
        <p:spPr bwMode="auto">
          <a:xfrm rot="5400000">
            <a:off x="6370638" y="1270000"/>
            <a:ext cx="287338" cy="573087"/>
          </a:xfrm>
          <a:prstGeom prst="rightArrow">
            <a:avLst>
              <a:gd name="adj1" fmla="val 50000"/>
              <a:gd name="adj2" fmla="val 25000"/>
            </a:avLst>
          </a:prstGeom>
          <a:solidFill>
            <a:srgbClr val="006600"/>
          </a:solidFill>
          <a:ln w="28575" algn="ctr">
            <a:solidFill>
              <a:schemeClr val="accent3">
                <a:lumMod val="50000"/>
              </a:schemeClr>
            </a:solidFill>
            <a:miter lim="800000"/>
            <a:headEnd/>
            <a:tailEnd/>
          </a:ln>
        </p:spPr>
        <p:txBody>
          <a:bodyPr wrap="none" anchor="ctr"/>
          <a:lstStyle/>
          <a:p>
            <a:pPr algn="ctr" eaLnBrk="1" hangingPunct="1">
              <a:defRPr/>
            </a:pPr>
            <a:endParaRPr lang="es-MX">
              <a:ea typeface="+mn-ea"/>
              <a:cs typeface="Arial" charset="0"/>
            </a:endParaRPr>
          </a:p>
        </p:txBody>
      </p:sp>
      <p:sp>
        <p:nvSpPr>
          <p:cNvPr id="147463" name="8 Rectángulo"/>
          <p:cNvSpPr>
            <a:spLocks noChangeArrowheads="1"/>
          </p:cNvSpPr>
          <p:nvPr/>
        </p:nvSpPr>
        <p:spPr bwMode="auto">
          <a:xfrm>
            <a:off x="1116013" y="6021388"/>
            <a:ext cx="73453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s-MX" altLang="es-MX" sz="1200" b="1" i="1">
                <a:solidFill>
                  <a:srgbClr val="006600"/>
                </a:solidFill>
                <a:cs typeface="Arial" panose="020B0604020202020204" pitchFamily="34" charset="0"/>
              </a:rPr>
              <a:t>Tesis  </a:t>
            </a:r>
            <a:r>
              <a:rPr lang="es-MX" altLang="es-MX" sz="1200" i="1">
                <a:solidFill>
                  <a:srgbClr val="006600"/>
                </a:solidFill>
                <a:cs typeface="Arial" panose="020B0604020202020204" pitchFamily="34" charset="0"/>
              </a:rPr>
              <a:t>S3EL 016/97, S3ELJD 01/2000, S3EL 038/2001  53/2002, S3EL 113/2002 y S3ELJ 03/2004</a:t>
            </a:r>
            <a:endParaRPr lang="es-MX" altLang="es-MX" sz="1200">
              <a:solidFill>
                <a:srgbClr val="006600"/>
              </a:solidFill>
              <a:cs typeface="Arial" panose="020B0604020202020204" pitchFamily="34" charset="0"/>
            </a:endParaRPr>
          </a:p>
        </p:txBody>
      </p:sp>
      <p:sp>
        <p:nvSpPr>
          <p:cNvPr id="10" name="AutoShape 15"/>
          <p:cNvSpPr>
            <a:spLocks noChangeArrowheads="1"/>
          </p:cNvSpPr>
          <p:nvPr/>
        </p:nvSpPr>
        <p:spPr bwMode="auto">
          <a:xfrm rot="5400000">
            <a:off x="2090738" y="1230312"/>
            <a:ext cx="287338" cy="652463"/>
          </a:xfrm>
          <a:prstGeom prst="rightArrow">
            <a:avLst>
              <a:gd name="adj1" fmla="val 50000"/>
              <a:gd name="adj2" fmla="val 25000"/>
            </a:avLst>
          </a:prstGeom>
          <a:solidFill>
            <a:srgbClr val="006600"/>
          </a:solidFill>
          <a:ln w="28575" algn="ctr">
            <a:solidFill>
              <a:schemeClr val="accent3">
                <a:lumMod val="50000"/>
              </a:schemeClr>
            </a:solidFill>
            <a:miter lim="800000"/>
            <a:headEnd/>
            <a:tailEnd/>
          </a:ln>
        </p:spPr>
        <p:txBody>
          <a:bodyPr wrap="none" anchor="ctr"/>
          <a:lstStyle/>
          <a:p>
            <a:pPr algn="ctr" eaLnBrk="1" hangingPunct="1">
              <a:defRPr/>
            </a:pPr>
            <a:endParaRPr lang="es-MX">
              <a:ea typeface="+mn-ea"/>
              <a:cs typeface="Arial" charset="0"/>
            </a:endParaRPr>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AutoShape 14"/>
          <p:cNvSpPr>
            <a:spLocks noChangeArrowheads="1"/>
          </p:cNvSpPr>
          <p:nvPr/>
        </p:nvSpPr>
        <p:spPr bwMode="auto">
          <a:xfrm>
            <a:off x="755650" y="1628775"/>
            <a:ext cx="7777163" cy="1563688"/>
          </a:xfrm>
          <a:prstGeom prst="roundRect">
            <a:avLst>
              <a:gd name="adj" fmla="val 16667"/>
            </a:avLst>
          </a:prstGeom>
          <a:solidFill>
            <a:srgbClr val="C0C0C0"/>
          </a:solidFill>
          <a:ln w="25400" algn="ctr">
            <a:solidFill>
              <a:srgbClr val="7F7F7F"/>
            </a:solidFill>
            <a:round/>
            <a:headEnd/>
            <a:tailEnd/>
          </a:ln>
        </p:spPr>
        <p:txBody>
          <a:bodyPr anchor="ctr"/>
          <a:lstStyle/>
          <a:p>
            <a:pPr algn="just" eaLnBrk="1" hangingPunct="1">
              <a:defRPr/>
            </a:pPr>
            <a:r>
              <a:rPr lang="es-ES" sz="1700" dirty="0">
                <a:solidFill>
                  <a:schemeClr val="dk1"/>
                </a:solidFill>
                <a:latin typeface="+mn-lt"/>
                <a:ea typeface="+mn-ea"/>
              </a:rPr>
              <a:t>La naturaleza jurídica de esta causa de anulación </a:t>
            </a:r>
            <a:r>
              <a:rPr lang="es-ES" sz="1700" b="1" dirty="0">
                <a:solidFill>
                  <a:srgbClr val="000099"/>
                </a:solidFill>
                <a:latin typeface="+mn-lt"/>
                <a:ea typeface="+mn-ea"/>
              </a:rPr>
              <a:t>requiere que se demuestren las circunstancias del </a:t>
            </a:r>
            <a:r>
              <a:rPr lang="es-ES" sz="1700" b="1" dirty="0">
                <a:solidFill>
                  <a:srgbClr val="FF0000"/>
                </a:solidFill>
                <a:latin typeface="+mn-lt"/>
                <a:ea typeface="+mn-ea"/>
              </a:rPr>
              <a:t>lugar, tiempo y modo </a:t>
            </a:r>
            <a:r>
              <a:rPr lang="es-ES" sz="1700" dirty="0">
                <a:solidFill>
                  <a:schemeClr val="dk1"/>
                </a:solidFill>
                <a:latin typeface="+mn-lt"/>
                <a:ea typeface="+mn-ea"/>
              </a:rPr>
              <a:t>en que se llevaron a cabo para establecer, con la certeza jurídica necesaria, la comisión de los hechos generadores de esa causal de nulidad y si los mismos fueron </a:t>
            </a:r>
            <a:r>
              <a:rPr lang="es-ES" sz="1700" b="1" dirty="0">
                <a:solidFill>
                  <a:srgbClr val="000099"/>
                </a:solidFill>
                <a:latin typeface="+mn-lt"/>
                <a:ea typeface="+mn-ea"/>
              </a:rPr>
              <a:t>determinantes</a:t>
            </a:r>
            <a:r>
              <a:rPr lang="es-ES" sz="1700" dirty="0">
                <a:solidFill>
                  <a:schemeClr val="dk1"/>
                </a:solidFill>
                <a:latin typeface="+mn-lt"/>
                <a:ea typeface="+mn-ea"/>
              </a:rPr>
              <a:t> en el resultado de la votación de la casilla. </a:t>
            </a:r>
          </a:p>
        </p:txBody>
      </p:sp>
      <p:sp>
        <p:nvSpPr>
          <p:cNvPr id="139268" name="AutoShape 14"/>
          <p:cNvSpPr>
            <a:spLocks noChangeArrowheads="1"/>
          </p:cNvSpPr>
          <p:nvPr/>
        </p:nvSpPr>
        <p:spPr bwMode="auto">
          <a:xfrm>
            <a:off x="684213" y="4149725"/>
            <a:ext cx="7920037" cy="1328738"/>
          </a:xfrm>
          <a:prstGeom prst="roundRect">
            <a:avLst>
              <a:gd name="adj" fmla="val 16667"/>
            </a:avLst>
          </a:prstGeom>
          <a:solidFill>
            <a:srgbClr val="C0C0C0"/>
          </a:solidFill>
          <a:ln w="25400" algn="ctr">
            <a:solidFill>
              <a:srgbClr val="7F7F7F"/>
            </a:solidFill>
            <a:round/>
            <a:headEnd/>
            <a:tailEnd/>
          </a:ln>
        </p:spPr>
        <p:txBody>
          <a:bodyPr anchor="ctr"/>
          <a:lstStyle/>
          <a:p>
            <a:pPr algn="just" eaLnBrk="1" hangingPunct="1">
              <a:defRPr/>
            </a:pPr>
            <a:r>
              <a:rPr lang="es-ES" dirty="0">
                <a:solidFill>
                  <a:schemeClr val="dk1"/>
                </a:solidFill>
                <a:latin typeface="+mn-lt"/>
                <a:ea typeface="+mn-ea"/>
              </a:rPr>
              <a:t>Para que se configure la causal de nulidad, es necesario </a:t>
            </a:r>
            <a:r>
              <a:rPr lang="es-ES" b="1" dirty="0">
                <a:solidFill>
                  <a:srgbClr val="FF0000"/>
                </a:solidFill>
                <a:latin typeface="+mn-lt"/>
                <a:ea typeface="+mn-ea"/>
              </a:rPr>
              <a:t>acreditar el número de electores </a:t>
            </a:r>
            <a:r>
              <a:rPr lang="es-ES" dirty="0">
                <a:solidFill>
                  <a:schemeClr val="dk1"/>
                </a:solidFill>
                <a:latin typeface="+mn-lt"/>
                <a:ea typeface="+mn-ea"/>
              </a:rPr>
              <a:t>sobre los que se ejerció la conducta considerada como presión, o bien, </a:t>
            </a:r>
            <a:r>
              <a:rPr lang="es-ES" b="1" dirty="0">
                <a:solidFill>
                  <a:srgbClr val="000099"/>
                </a:solidFill>
                <a:latin typeface="+mn-lt"/>
                <a:ea typeface="+mn-ea"/>
              </a:rPr>
              <a:t>demostrar que la irregularidad fue realizada durante una parte considerable de la jornada electoral</a:t>
            </a:r>
            <a:r>
              <a:rPr lang="es-ES" dirty="0">
                <a:solidFill>
                  <a:srgbClr val="000099"/>
                </a:solidFill>
                <a:latin typeface="+mn-lt"/>
                <a:ea typeface="+mn-ea"/>
              </a:rPr>
              <a:t>.</a:t>
            </a:r>
          </a:p>
        </p:txBody>
      </p:sp>
      <p:sp>
        <p:nvSpPr>
          <p:cNvPr id="149508" name="Text Box 11"/>
          <p:cNvSpPr txBox="1">
            <a:spLocks noChangeArrowheads="1"/>
          </p:cNvSpPr>
          <p:nvPr/>
        </p:nvSpPr>
        <p:spPr bwMode="auto">
          <a:xfrm>
            <a:off x="2771775" y="974725"/>
            <a:ext cx="3744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s-ES" altLang="es-MX" sz="2000" b="1">
                <a:solidFill>
                  <a:srgbClr val="006600"/>
                </a:solidFill>
                <a:cs typeface="Arial" panose="020B0604020202020204" pitchFamily="34" charset="0"/>
              </a:rPr>
              <a:t>Tesis del TEPJF </a:t>
            </a:r>
          </a:p>
        </p:txBody>
      </p:sp>
      <p:sp>
        <p:nvSpPr>
          <p:cNvPr id="7" name="6 Rectángulo"/>
          <p:cNvSpPr>
            <a:spLocks noChangeArrowheads="1"/>
          </p:cNvSpPr>
          <p:nvPr/>
        </p:nvSpPr>
        <p:spPr bwMode="auto">
          <a:xfrm>
            <a:off x="6554788" y="3295650"/>
            <a:ext cx="1833562" cy="284163"/>
          </a:xfrm>
          <a:prstGeom prst="rect">
            <a:avLst/>
          </a:prstGeom>
          <a:solidFill>
            <a:srgbClr val="C0C0C0"/>
          </a:solidFill>
          <a:ln w="9525">
            <a:solidFill>
              <a:srgbClr val="7F7F7F"/>
            </a:solidFill>
            <a:miter lim="800000"/>
            <a:headEnd/>
            <a:tailEnd/>
          </a:ln>
        </p:spPr>
        <p:txBody>
          <a:bodyPr wrap="none">
            <a:spAutoFit/>
          </a:bodyPr>
          <a:lstStyle/>
          <a:p>
            <a:pPr algn="r" eaLnBrk="1" hangingPunct="1">
              <a:spcBef>
                <a:spcPct val="50000"/>
              </a:spcBef>
              <a:defRPr/>
            </a:pPr>
            <a:r>
              <a:rPr lang="es-ES" sz="1200" b="1" i="1" dirty="0">
                <a:solidFill>
                  <a:schemeClr val="accent3">
                    <a:lumMod val="50000"/>
                  </a:schemeClr>
                </a:solidFill>
                <a:ea typeface="+mn-ea"/>
                <a:cs typeface="Arial" charset="0"/>
              </a:rPr>
              <a:t>Tesis S3ELJD 01/2000</a:t>
            </a:r>
            <a:r>
              <a:rPr lang="es-ES" sz="1200" b="1" dirty="0">
                <a:solidFill>
                  <a:schemeClr val="accent3">
                    <a:lumMod val="50000"/>
                  </a:schemeClr>
                </a:solidFill>
                <a:ea typeface="+mn-ea"/>
                <a:cs typeface="Arial" charset="0"/>
              </a:rPr>
              <a:t> </a:t>
            </a:r>
          </a:p>
        </p:txBody>
      </p:sp>
      <p:sp>
        <p:nvSpPr>
          <p:cNvPr id="8" name="7 Rectángulo"/>
          <p:cNvSpPr>
            <a:spLocks noChangeArrowheads="1"/>
          </p:cNvSpPr>
          <p:nvPr/>
        </p:nvSpPr>
        <p:spPr bwMode="auto">
          <a:xfrm>
            <a:off x="6550025" y="5589588"/>
            <a:ext cx="1622425" cy="284162"/>
          </a:xfrm>
          <a:prstGeom prst="rect">
            <a:avLst/>
          </a:prstGeom>
          <a:solidFill>
            <a:srgbClr val="C0C0C0"/>
          </a:solidFill>
          <a:ln w="9525">
            <a:solidFill>
              <a:srgbClr val="7F7F7F"/>
            </a:solidFill>
            <a:miter lim="800000"/>
            <a:headEnd/>
            <a:tailEnd/>
          </a:ln>
        </p:spPr>
        <p:txBody>
          <a:bodyPr wrap="none">
            <a:spAutoFit/>
          </a:bodyPr>
          <a:lstStyle/>
          <a:p>
            <a:pPr algn="r" eaLnBrk="1" hangingPunct="1">
              <a:spcBef>
                <a:spcPct val="50000"/>
              </a:spcBef>
              <a:defRPr/>
            </a:pPr>
            <a:r>
              <a:rPr lang="es-ES" sz="1200" b="1" i="1" dirty="0">
                <a:solidFill>
                  <a:schemeClr val="accent3">
                    <a:lumMod val="50000"/>
                  </a:schemeClr>
                </a:solidFill>
                <a:ea typeface="+mn-ea"/>
                <a:cs typeface="Arial" charset="0"/>
              </a:rPr>
              <a:t>Tesis 3EL 113/2002</a:t>
            </a:r>
            <a:r>
              <a:rPr lang="es-ES" sz="1200" b="1" dirty="0">
                <a:solidFill>
                  <a:schemeClr val="accent3">
                    <a:lumMod val="50000"/>
                  </a:schemeClr>
                </a:solidFill>
                <a:ea typeface="+mn-ea"/>
                <a:cs typeface="Arial" charset="0"/>
              </a:rPr>
              <a:t> </a:t>
            </a:r>
          </a:p>
        </p:txBody>
      </p:sp>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AutoShape 12"/>
          <p:cNvSpPr>
            <a:spLocks noChangeArrowheads="1"/>
          </p:cNvSpPr>
          <p:nvPr/>
        </p:nvSpPr>
        <p:spPr bwMode="auto">
          <a:xfrm>
            <a:off x="3492500" y="1196975"/>
            <a:ext cx="4967288" cy="863600"/>
          </a:xfrm>
          <a:prstGeom prst="flowChartAlternateProcess">
            <a:avLst/>
          </a:prstGeom>
          <a:solidFill>
            <a:srgbClr val="C0C0C0"/>
          </a:solidFill>
          <a:ln w="31750">
            <a:solidFill>
              <a:srgbClr val="7F7F7F"/>
            </a:solidFill>
            <a:miter lim="800000"/>
            <a:headEnd/>
            <a:tailEnd/>
          </a:ln>
        </p:spPr>
        <p:txBody>
          <a:bodyPr anchor="ctr"/>
          <a:lstStyle/>
          <a:p>
            <a:pPr eaLnBrk="1" hangingPunct="1">
              <a:defRPr/>
            </a:pPr>
            <a:r>
              <a:rPr lang="es-MX" dirty="0">
                <a:solidFill>
                  <a:schemeClr val="tx1">
                    <a:lumMod val="95000"/>
                    <a:lumOff val="5000"/>
                  </a:schemeClr>
                </a:solidFill>
                <a:ea typeface="+mn-ea"/>
                <a:cs typeface="Arial" charset="0"/>
              </a:rPr>
              <a:t>Que haya existido </a:t>
            </a:r>
            <a:r>
              <a:rPr lang="es-MX" b="1" dirty="0">
                <a:solidFill>
                  <a:schemeClr val="tx1">
                    <a:lumMod val="95000"/>
                    <a:lumOff val="5000"/>
                  </a:schemeClr>
                </a:solidFill>
                <a:ea typeface="+mn-ea"/>
                <a:cs typeface="Arial" charset="0"/>
              </a:rPr>
              <a:t>violencia física o presión.</a:t>
            </a:r>
            <a:endParaRPr lang="es-ES" b="1" dirty="0">
              <a:solidFill>
                <a:schemeClr val="tx1">
                  <a:lumMod val="95000"/>
                  <a:lumOff val="5000"/>
                </a:schemeClr>
              </a:solidFill>
              <a:ea typeface="+mn-ea"/>
              <a:cs typeface="Arial" charset="0"/>
            </a:endParaRPr>
          </a:p>
        </p:txBody>
      </p:sp>
      <p:sp>
        <p:nvSpPr>
          <p:cNvPr id="134147" name="AutoShape 13"/>
          <p:cNvSpPr>
            <a:spLocks noChangeArrowheads="1"/>
          </p:cNvSpPr>
          <p:nvPr/>
        </p:nvSpPr>
        <p:spPr bwMode="auto">
          <a:xfrm>
            <a:off x="3492500" y="2276475"/>
            <a:ext cx="4967288" cy="865188"/>
          </a:xfrm>
          <a:prstGeom prst="flowChartAlternateProcess">
            <a:avLst/>
          </a:prstGeom>
          <a:solidFill>
            <a:srgbClr val="C0C0C0"/>
          </a:solidFill>
          <a:ln w="31750">
            <a:solidFill>
              <a:srgbClr val="7F7F7F"/>
            </a:solidFill>
            <a:miter lim="800000"/>
            <a:headEnd/>
            <a:tailEnd/>
          </a:ln>
        </p:spPr>
        <p:txBody>
          <a:bodyPr anchor="ctr"/>
          <a:lstStyle/>
          <a:p>
            <a:pPr eaLnBrk="1" hangingPunct="1">
              <a:defRPr/>
            </a:pPr>
            <a:r>
              <a:rPr lang="es-MX" dirty="0">
                <a:solidFill>
                  <a:schemeClr val="tx1">
                    <a:lumMod val="95000"/>
                    <a:lumOff val="5000"/>
                  </a:schemeClr>
                </a:solidFill>
                <a:ea typeface="+mn-ea"/>
                <a:cs typeface="Arial" charset="0"/>
              </a:rPr>
              <a:t>Que se haya ejercido </a:t>
            </a:r>
            <a:r>
              <a:rPr lang="es-MX" b="1" dirty="0">
                <a:solidFill>
                  <a:schemeClr val="tx1">
                    <a:lumMod val="95000"/>
                    <a:lumOff val="5000"/>
                  </a:schemeClr>
                </a:solidFill>
                <a:ea typeface="+mn-ea"/>
                <a:cs typeface="Arial" charset="0"/>
              </a:rPr>
              <a:t>sobre los miembros de la mesa</a:t>
            </a:r>
            <a:r>
              <a:rPr lang="es-MX" dirty="0">
                <a:solidFill>
                  <a:schemeClr val="tx1">
                    <a:lumMod val="95000"/>
                    <a:lumOff val="5000"/>
                  </a:schemeClr>
                </a:solidFill>
                <a:ea typeface="+mn-ea"/>
                <a:cs typeface="Arial" charset="0"/>
              </a:rPr>
              <a:t> directiva de casilla o los </a:t>
            </a:r>
            <a:r>
              <a:rPr lang="es-MX" b="1" dirty="0">
                <a:solidFill>
                  <a:schemeClr val="tx1">
                    <a:lumMod val="95000"/>
                    <a:lumOff val="5000"/>
                  </a:schemeClr>
                </a:solidFill>
                <a:ea typeface="+mn-ea"/>
                <a:cs typeface="Arial" charset="0"/>
              </a:rPr>
              <a:t>electores.</a:t>
            </a:r>
            <a:endParaRPr lang="es-ES" b="1" dirty="0">
              <a:solidFill>
                <a:schemeClr val="tx1">
                  <a:lumMod val="95000"/>
                  <a:lumOff val="5000"/>
                </a:schemeClr>
              </a:solidFill>
              <a:ea typeface="+mn-ea"/>
              <a:cs typeface="Arial" charset="0"/>
            </a:endParaRPr>
          </a:p>
        </p:txBody>
      </p:sp>
      <p:sp>
        <p:nvSpPr>
          <p:cNvPr id="134148" name="AutoShape 14"/>
          <p:cNvSpPr>
            <a:spLocks noChangeArrowheads="1"/>
          </p:cNvSpPr>
          <p:nvPr/>
        </p:nvSpPr>
        <p:spPr bwMode="auto">
          <a:xfrm>
            <a:off x="3492500" y="4483100"/>
            <a:ext cx="4967288" cy="1106488"/>
          </a:xfrm>
          <a:prstGeom prst="flowChartAlternateProcess">
            <a:avLst/>
          </a:prstGeom>
          <a:solidFill>
            <a:srgbClr val="C0C0C0"/>
          </a:solidFill>
          <a:ln w="31750">
            <a:solidFill>
              <a:srgbClr val="7F7F7F"/>
            </a:solidFill>
            <a:miter lim="800000"/>
            <a:headEnd/>
            <a:tailEnd/>
          </a:ln>
        </p:spPr>
        <p:txBody>
          <a:bodyPr anchor="ctr"/>
          <a:lstStyle/>
          <a:p>
            <a:pPr eaLnBrk="1" hangingPunct="1">
              <a:defRPr/>
            </a:pPr>
            <a:r>
              <a:rPr lang="es-MX" dirty="0">
                <a:solidFill>
                  <a:schemeClr val="tx1">
                    <a:lumMod val="95000"/>
                    <a:lumOff val="5000"/>
                  </a:schemeClr>
                </a:solidFill>
                <a:ea typeface="+mn-ea"/>
                <a:cs typeface="Arial" charset="0"/>
              </a:rPr>
              <a:t>Que se haya realizado con la </a:t>
            </a:r>
            <a:r>
              <a:rPr lang="es-MX" b="1" dirty="0">
                <a:solidFill>
                  <a:schemeClr val="tx1">
                    <a:lumMod val="95000"/>
                    <a:lumOff val="5000"/>
                  </a:schemeClr>
                </a:solidFill>
                <a:ea typeface="+mn-ea"/>
                <a:cs typeface="Arial" charset="0"/>
              </a:rPr>
              <a:t>intención de influir</a:t>
            </a:r>
            <a:r>
              <a:rPr lang="es-MX" dirty="0">
                <a:solidFill>
                  <a:schemeClr val="tx1">
                    <a:lumMod val="95000"/>
                    <a:lumOff val="5000"/>
                  </a:schemeClr>
                </a:solidFill>
                <a:ea typeface="+mn-ea"/>
                <a:cs typeface="Arial" charset="0"/>
              </a:rPr>
              <a:t> en el ánimo de los electores o de los funcionarios </a:t>
            </a:r>
            <a:r>
              <a:rPr lang="es-MX" b="1" dirty="0">
                <a:solidFill>
                  <a:schemeClr val="tx1">
                    <a:lumMod val="95000"/>
                    <a:lumOff val="5000"/>
                  </a:schemeClr>
                </a:solidFill>
                <a:ea typeface="+mn-ea"/>
                <a:cs typeface="Arial" charset="0"/>
              </a:rPr>
              <a:t>para favorecer a algún partido.</a:t>
            </a:r>
            <a:endParaRPr lang="es-ES" b="1" dirty="0">
              <a:solidFill>
                <a:schemeClr val="tx1">
                  <a:lumMod val="95000"/>
                  <a:lumOff val="5000"/>
                </a:schemeClr>
              </a:solidFill>
              <a:ea typeface="+mn-ea"/>
              <a:cs typeface="Arial" charset="0"/>
            </a:endParaRPr>
          </a:p>
        </p:txBody>
      </p:sp>
      <p:sp>
        <p:nvSpPr>
          <p:cNvPr id="134149" name="AutoShape 16"/>
          <p:cNvSpPr>
            <a:spLocks noChangeArrowheads="1"/>
          </p:cNvSpPr>
          <p:nvPr/>
        </p:nvSpPr>
        <p:spPr bwMode="auto">
          <a:xfrm>
            <a:off x="3492500" y="3357563"/>
            <a:ext cx="4967288" cy="863600"/>
          </a:xfrm>
          <a:prstGeom prst="flowChartAlternateProcess">
            <a:avLst/>
          </a:prstGeom>
          <a:solidFill>
            <a:srgbClr val="C0C0C0"/>
          </a:solidFill>
          <a:ln w="31750">
            <a:solidFill>
              <a:srgbClr val="7F7F7F"/>
            </a:solidFill>
            <a:miter lim="800000"/>
            <a:headEnd/>
            <a:tailEnd/>
          </a:ln>
        </p:spPr>
        <p:txBody>
          <a:bodyPr anchor="ctr"/>
          <a:lstStyle/>
          <a:p>
            <a:pPr eaLnBrk="1" hangingPunct="1">
              <a:defRPr/>
            </a:pPr>
            <a:r>
              <a:rPr lang="es-MX" dirty="0">
                <a:solidFill>
                  <a:schemeClr val="tx1">
                    <a:lumMod val="95000"/>
                    <a:lumOff val="5000"/>
                  </a:schemeClr>
                </a:solidFill>
                <a:ea typeface="+mn-ea"/>
                <a:cs typeface="Arial" charset="0"/>
              </a:rPr>
              <a:t>Que haya sido </a:t>
            </a:r>
            <a:r>
              <a:rPr lang="es-MX" b="1" dirty="0">
                <a:solidFill>
                  <a:schemeClr val="tx1">
                    <a:lumMod val="95000"/>
                    <a:lumOff val="5000"/>
                  </a:schemeClr>
                </a:solidFill>
                <a:ea typeface="+mn-ea"/>
                <a:cs typeface="Arial" charset="0"/>
              </a:rPr>
              <a:t>determinante </a:t>
            </a:r>
            <a:r>
              <a:rPr lang="es-MX" dirty="0">
                <a:solidFill>
                  <a:schemeClr val="tx1">
                    <a:lumMod val="95000"/>
                    <a:lumOff val="5000"/>
                  </a:schemeClr>
                </a:solidFill>
                <a:ea typeface="+mn-ea"/>
                <a:cs typeface="Arial" charset="0"/>
              </a:rPr>
              <a:t>para el resultado de la votación.</a:t>
            </a:r>
            <a:endParaRPr lang="es-ES" dirty="0">
              <a:solidFill>
                <a:schemeClr val="tx1">
                  <a:lumMod val="95000"/>
                  <a:lumOff val="5000"/>
                </a:schemeClr>
              </a:solidFill>
              <a:ea typeface="+mn-ea"/>
              <a:cs typeface="Arial" charset="0"/>
            </a:endParaRPr>
          </a:p>
        </p:txBody>
      </p:sp>
      <p:sp>
        <p:nvSpPr>
          <p:cNvPr id="150534" name="Text Box 22"/>
          <p:cNvSpPr txBox="1">
            <a:spLocks noChangeArrowheads="1"/>
          </p:cNvSpPr>
          <p:nvPr/>
        </p:nvSpPr>
        <p:spPr bwMode="auto">
          <a:xfrm>
            <a:off x="2843213" y="476250"/>
            <a:ext cx="612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endParaRPr lang="es-MX" altLang="es-MX">
              <a:cs typeface="Arial" panose="020B0604020202020204" pitchFamily="34" charset="0"/>
            </a:endParaRPr>
          </a:p>
        </p:txBody>
      </p:sp>
      <p:cxnSp>
        <p:nvCxnSpPr>
          <p:cNvPr id="134152" name="AutoShape 33"/>
          <p:cNvCxnSpPr>
            <a:cxnSpLocks noChangeShapeType="1"/>
            <a:stCxn id="134148" idx="1"/>
            <a:endCxn id="134146" idx="1"/>
          </p:cNvCxnSpPr>
          <p:nvPr/>
        </p:nvCxnSpPr>
        <p:spPr bwMode="auto">
          <a:xfrm rot="10800000">
            <a:off x="3492500" y="1628775"/>
            <a:ext cx="1588" cy="3406775"/>
          </a:xfrm>
          <a:prstGeom prst="bentConnector3">
            <a:avLst>
              <a:gd name="adj1" fmla="val 22444537"/>
            </a:avLst>
          </a:prstGeom>
          <a:noFill/>
          <a:ln w="25400">
            <a:solidFill>
              <a:schemeClr val="bg1">
                <a:lumMod val="50000"/>
              </a:schemeClr>
            </a:solidFill>
            <a:miter lim="800000"/>
            <a:headEnd type="triangle" w="med" len="med"/>
            <a:tailEnd type="triangle" w="med" len="med"/>
          </a:ln>
        </p:spPr>
      </p:cxnSp>
      <p:cxnSp>
        <p:nvCxnSpPr>
          <p:cNvPr id="101384" name="21 Conector recto de flecha"/>
          <p:cNvCxnSpPr>
            <a:cxnSpLocks noChangeShapeType="1"/>
          </p:cNvCxnSpPr>
          <p:nvPr/>
        </p:nvCxnSpPr>
        <p:spPr bwMode="auto">
          <a:xfrm>
            <a:off x="3132138" y="2635250"/>
            <a:ext cx="360362" cy="1588"/>
          </a:xfrm>
          <a:prstGeom prst="straightConnector1">
            <a:avLst/>
          </a:prstGeom>
          <a:noFill/>
          <a:ln w="31750">
            <a:solidFill>
              <a:schemeClr val="bg1">
                <a:lumMod val="50000"/>
              </a:schemeClr>
            </a:solidFill>
            <a:round/>
            <a:headEnd/>
            <a:tailEnd type="triangle" w="med" len="med"/>
          </a:ln>
        </p:spPr>
      </p:cxnSp>
      <p:cxnSp>
        <p:nvCxnSpPr>
          <p:cNvPr id="101385" name="27 Conector recto de flecha"/>
          <p:cNvCxnSpPr>
            <a:cxnSpLocks noChangeShapeType="1"/>
          </p:cNvCxnSpPr>
          <p:nvPr/>
        </p:nvCxnSpPr>
        <p:spPr bwMode="auto">
          <a:xfrm>
            <a:off x="3132138" y="3787775"/>
            <a:ext cx="360362" cy="1588"/>
          </a:xfrm>
          <a:prstGeom prst="straightConnector1">
            <a:avLst/>
          </a:prstGeom>
          <a:noFill/>
          <a:ln w="31750">
            <a:solidFill>
              <a:schemeClr val="bg1">
                <a:lumMod val="50000"/>
              </a:schemeClr>
            </a:solidFill>
            <a:round/>
            <a:headEnd/>
            <a:tailEnd type="triangle" w="med" len="med"/>
          </a:ln>
        </p:spPr>
      </p:cxnSp>
      <p:cxnSp>
        <p:nvCxnSpPr>
          <p:cNvPr id="101386" name="29 Conector recto"/>
          <p:cNvCxnSpPr>
            <a:cxnSpLocks noChangeShapeType="1"/>
          </p:cNvCxnSpPr>
          <p:nvPr/>
        </p:nvCxnSpPr>
        <p:spPr bwMode="auto">
          <a:xfrm>
            <a:off x="2700338" y="3357563"/>
            <a:ext cx="431800" cy="0"/>
          </a:xfrm>
          <a:prstGeom prst="line">
            <a:avLst/>
          </a:prstGeom>
          <a:noFill/>
          <a:ln w="28575">
            <a:solidFill>
              <a:schemeClr val="bg1">
                <a:lumMod val="50000"/>
              </a:schemeClr>
            </a:solidFill>
            <a:round/>
            <a:headEnd/>
            <a:tailEnd/>
          </a:ln>
        </p:spPr>
      </p:cxnSp>
      <p:sp>
        <p:nvSpPr>
          <p:cNvPr id="14" name="AutoShape 14"/>
          <p:cNvSpPr>
            <a:spLocks noChangeArrowheads="1"/>
          </p:cNvSpPr>
          <p:nvPr/>
        </p:nvSpPr>
        <p:spPr bwMode="auto">
          <a:xfrm>
            <a:off x="144463" y="2852738"/>
            <a:ext cx="2555875" cy="1081087"/>
          </a:xfrm>
          <a:prstGeom prst="roundRect">
            <a:avLst>
              <a:gd name="adj" fmla="val 16667"/>
            </a:avLst>
          </a:prstGeom>
          <a:solidFill>
            <a:srgbClr val="C0C0C0"/>
          </a:solidFill>
          <a:ln w="28575" algn="ctr">
            <a:solidFill>
              <a:srgbClr val="7F7F7F"/>
            </a:solidFill>
            <a:round/>
            <a:headEnd/>
            <a:tailEnd/>
          </a:ln>
        </p:spPr>
        <p:txBody>
          <a:bodyPr anchor="ctr"/>
          <a:lstStyle/>
          <a:p>
            <a:pPr algn="just" eaLnBrk="1" hangingPunct="1">
              <a:defRPr/>
            </a:pPr>
            <a:r>
              <a:rPr lang="es-MX" dirty="0">
                <a:latin typeface="Arial" charset="0"/>
                <a:ea typeface="+mn-ea"/>
                <a:cs typeface="Arial" charset="0"/>
              </a:rPr>
              <a:t>Elementos que deben demostrarse para su </a:t>
            </a:r>
            <a:r>
              <a:rPr lang="es-MX" b="1" dirty="0">
                <a:latin typeface="Arial" charset="0"/>
                <a:ea typeface="+mn-ea"/>
                <a:cs typeface="Arial" charset="0"/>
              </a:rPr>
              <a:t>actualización:</a:t>
            </a:r>
          </a:p>
        </p:txBody>
      </p:sp>
      <p:sp>
        <p:nvSpPr>
          <p:cNvPr id="13" name="12 Rectángulo"/>
          <p:cNvSpPr>
            <a:spLocks noChangeArrowheads="1"/>
          </p:cNvSpPr>
          <p:nvPr/>
        </p:nvSpPr>
        <p:spPr bwMode="auto">
          <a:xfrm>
            <a:off x="5219700" y="5805488"/>
            <a:ext cx="2960688" cy="284162"/>
          </a:xfrm>
          <a:prstGeom prst="rect">
            <a:avLst/>
          </a:prstGeom>
          <a:solidFill>
            <a:srgbClr val="C0C0C0"/>
          </a:solidFill>
          <a:ln w="9525">
            <a:solidFill>
              <a:srgbClr val="7F7F7F"/>
            </a:solidFill>
            <a:miter lim="800000"/>
            <a:headEnd/>
            <a:tailEnd/>
          </a:ln>
        </p:spPr>
        <p:txBody>
          <a:bodyPr wrap="none">
            <a:spAutoFit/>
          </a:bodyPr>
          <a:lstStyle/>
          <a:p>
            <a:pPr algn="r" eaLnBrk="1" hangingPunct="1">
              <a:spcBef>
                <a:spcPct val="50000"/>
              </a:spcBef>
              <a:defRPr/>
            </a:pPr>
            <a:r>
              <a:rPr lang="es-MX" sz="1200" b="1" i="1" dirty="0">
                <a:solidFill>
                  <a:schemeClr val="accent3">
                    <a:lumMod val="50000"/>
                  </a:schemeClr>
                </a:solidFill>
                <a:ea typeface="+mn-ea"/>
                <a:cs typeface="Arial" charset="0"/>
              </a:rPr>
              <a:t>Artículo 75.1, inciso i), de la LGSMIME</a:t>
            </a:r>
            <a:endParaRPr lang="es-ES" sz="1200" b="1" i="1" dirty="0">
              <a:solidFill>
                <a:schemeClr val="accent3">
                  <a:lumMod val="50000"/>
                </a:schemeClr>
              </a:solidFill>
              <a:ea typeface="+mn-ea"/>
              <a:cs typeface="Arial" charset="0"/>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AutoShape 7"/>
          <p:cNvSpPr>
            <a:spLocks noChangeArrowheads="1"/>
          </p:cNvSpPr>
          <p:nvPr/>
        </p:nvSpPr>
        <p:spPr bwMode="auto">
          <a:xfrm>
            <a:off x="1619250" y="1341438"/>
            <a:ext cx="6048375" cy="863600"/>
          </a:xfrm>
          <a:prstGeom prst="roundRect">
            <a:avLst>
              <a:gd name="adj" fmla="val 16667"/>
            </a:avLst>
          </a:prstGeom>
          <a:solidFill>
            <a:srgbClr val="C0C0C0"/>
          </a:solidFill>
          <a:ln w="28575" algn="ctr">
            <a:solidFill>
              <a:schemeClr val="bg2"/>
            </a:solidFill>
            <a:round/>
            <a:headEnd/>
            <a:tailEnd/>
          </a:ln>
        </p:spPr>
        <p:txBody>
          <a:bodyPr anchor="ctr"/>
          <a:lstStyle/>
          <a:p>
            <a:pPr algn="ctr" eaLnBrk="1" hangingPunct="1">
              <a:defRPr/>
            </a:pPr>
            <a:r>
              <a:rPr lang="es-MX" sz="2000" b="1">
                <a:ea typeface="+mn-ea"/>
                <a:cs typeface="Arial" charset="0"/>
              </a:rPr>
              <a:t>Supuestos que pueden actualizar la causal</a:t>
            </a:r>
            <a:r>
              <a:rPr lang="es-MX" sz="2000">
                <a:ea typeface="+mn-ea"/>
                <a:cs typeface="Arial" charset="0"/>
              </a:rPr>
              <a:t>:</a:t>
            </a:r>
            <a:endParaRPr lang="es-ES" sz="2000">
              <a:ea typeface="+mn-ea"/>
              <a:cs typeface="Arial" charset="0"/>
            </a:endParaRPr>
          </a:p>
        </p:txBody>
      </p:sp>
      <p:sp>
        <p:nvSpPr>
          <p:cNvPr id="135171" name="Text Box 5"/>
          <p:cNvSpPr>
            <a:spLocks noChangeArrowheads="1"/>
          </p:cNvSpPr>
          <p:nvPr/>
        </p:nvSpPr>
        <p:spPr bwMode="auto">
          <a:xfrm>
            <a:off x="323850" y="2984500"/>
            <a:ext cx="2665413" cy="1639888"/>
          </a:xfrm>
          <a:prstGeom prst="roundRect">
            <a:avLst>
              <a:gd name="adj" fmla="val 16667"/>
            </a:avLst>
          </a:prstGeom>
          <a:solidFill>
            <a:srgbClr val="C0C0C0"/>
          </a:solidFill>
          <a:ln w="25400" algn="ctr">
            <a:solidFill>
              <a:srgbClr val="7F7F7F"/>
            </a:solidFill>
            <a:miter lim="800000"/>
            <a:headEnd/>
            <a:tailEnd/>
          </a:ln>
        </p:spPr>
        <p:txBody>
          <a:bodyPr>
            <a:spAutoFit/>
          </a:bodyPr>
          <a:lstStyle/>
          <a:p>
            <a:pPr eaLnBrk="1" hangingPunct="1">
              <a:spcBef>
                <a:spcPct val="50000"/>
              </a:spcBef>
              <a:defRPr/>
            </a:pPr>
            <a:r>
              <a:rPr lang="es-ES" dirty="0">
                <a:ea typeface="+mn-ea"/>
                <a:cs typeface="Arial" charset="0"/>
              </a:rPr>
              <a:t>Infringir la prohibición de que una</a:t>
            </a:r>
            <a:r>
              <a:rPr lang="es-ES" b="1" dirty="0">
                <a:ea typeface="+mn-ea"/>
                <a:cs typeface="Arial" charset="0"/>
              </a:rPr>
              <a:t> autoridad de mando superior </a:t>
            </a:r>
            <a:r>
              <a:rPr lang="es-ES" dirty="0">
                <a:ea typeface="+mn-ea"/>
                <a:cs typeface="Arial" charset="0"/>
              </a:rPr>
              <a:t>sea</a:t>
            </a:r>
            <a:r>
              <a:rPr lang="es-ES" b="1" dirty="0">
                <a:ea typeface="+mn-ea"/>
                <a:cs typeface="Arial" charset="0"/>
              </a:rPr>
              <a:t> representante </a:t>
            </a:r>
            <a:r>
              <a:rPr lang="es-ES" dirty="0">
                <a:ea typeface="+mn-ea"/>
                <a:cs typeface="Arial" charset="0"/>
              </a:rPr>
              <a:t>de </a:t>
            </a:r>
            <a:r>
              <a:rPr lang="es-ES" b="1" dirty="0">
                <a:ea typeface="+mn-ea"/>
                <a:cs typeface="Arial" charset="0"/>
              </a:rPr>
              <a:t>partido</a:t>
            </a:r>
            <a:r>
              <a:rPr lang="es-ES" dirty="0">
                <a:ea typeface="+mn-ea"/>
                <a:cs typeface="Arial" charset="0"/>
              </a:rPr>
              <a:t> en una casilla.</a:t>
            </a:r>
          </a:p>
        </p:txBody>
      </p:sp>
      <p:sp>
        <p:nvSpPr>
          <p:cNvPr id="135173" name="Text Box 7"/>
          <p:cNvSpPr>
            <a:spLocks noChangeArrowheads="1"/>
          </p:cNvSpPr>
          <p:nvPr/>
        </p:nvSpPr>
        <p:spPr bwMode="auto">
          <a:xfrm>
            <a:off x="3348038" y="3019425"/>
            <a:ext cx="2593975" cy="1639888"/>
          </a:xfrm>
          <a:prstGeom prst="roundRect">
            <a:avLst>
              <a:gd name="adj" fmla="val 16667"/>
            </a:avLst>
          </a:prstGeom>
          <a:solidFill>
            <a:srgbClr val="C0C0C0"/>
          </a:solidFill>
          <a:ln w="25400" algn="ctr">
            <a:solidFill>
              <a:schemeClr val="bg2"/>
            </a:solidFill>
            <a:miter lim="800000"/>
            <a:headEnd/>
            <a:tailEnd/>
          </a:ln>
        </p:spPr>
        <p:txBody>
          <a:bodyPr>
            <a:spAutoFit/>
          </a:bodyPr>
          <a:lstStyle/>
          <a:p>
            <a:pPr eaLnBrk="1" hangingPunct="1">
              <a:spcBef>
                <a:spcPct val="50000"/>
              </a:spcBef>
              <a:defRPr/>
            </a:pPr>
            <a:r>
              <a:rPr lang="es-ES" b="1">
                <a:ea typeface="+mn-ea"/>
                <a:cs typeface="Arial" charset="0"/>
              </a:rPr>
              <a:t>Parar o interrumpir </a:t>
            </a:r>
            <a:r>
              <a:rPr lang="es-ES">
                <a:ea typeface="+mn-ea"/>
                <a:cs typeface="Arial" charset="0"/>
              </a:rPr>
              <a:t>la recepción de la votación en una casilla sin causa justificada.</a:t>
            </a:r>
          </a:p>
        </p:txBody>
      </p:sp>
      <p:sp>
        <p:nvSpPr>
          <p:cNvPr id="135175" name="Text Box 12"/>
          <p:cNvSpPr>
            <a:spLocks noChangeArrowheads="1"/>
          </p:cNvSpPr>
          <p:nvPr/>
        </p:nvSpPr>
        <p:spPr bwMode="auto">
          <a:xfrm>
            <a:off x="6299200" y="2984500"/>
            <a:ext cx="2520950" cy="1335088"/>
          </a:xfrm>
          <a:prstGeom prst="roundRect">
            <a:avLst>
              <a:gd name="adj" fmla="val 16667"/>
            </a:avLst>
          </a:prstGeom>
          <a:solidFill>
            <a:srgbClr val="C0C0C0"/>
          </a:solidFill>
          <a:ln w="25400" algn="ctr">
            <a:solidFill>
              <a:schemeClr val="bg2"/>
            </a:solidFill>
            <a:miter lim="800000"/>
            <a:headEnd/>
            <a:tailEnd/>
          </a:ln>
        </p:spPr>
        <p:txBody>
          <a:bodyPr>
            <a:spAutoFit/>
          </a:bodyPr>
          <a:lstStyle/>
          <a:p>
            <a:pPr eaLnBrk="1" hangingPunct="1">
              <a:spcBef>
                <a:spcPct val="50000"/>
              </a:spcBef>
              <a:defRPr/>
            </a:pPr>
            <a:r>
              <a:rPr lang="es-ES">
                <a:ea typeface="+mn-ea"/>
                <a:cs typeface="Arial" charset="0"/>
              </a:rPr>
              <a:t>Colocar </a:t>
            </a:r>
            <a:r>
              <a:rPr lang="es-ES" b="1">
                <a:ea typeface="+mn-ea"/>
                <a:cs typeface="Arial" charset="0"/>
              </a:rPr>
              <a:t>propaganda electoral </a:t>
            </a:r>
            <a:r>
              <a:rPr lang="es-ES">
                <a:ea typeface="+mn-ea"/>
                <a:cs typeface="Arial" charset="0"/>
              </a:rPr>
              <a:t>durante el periodo prohibido por la ley.</a:t>
            </a:r>
          </a:p>
        </p:txBody>
      </p:sp>
      <p:cxnSp>
        <p:nvCxnSpPr>
          <p:cNvPr id="151558" name="17 Conector angular"/>
          <p:cNvCxnSpPr>
            <a:cxnSpLocks noChangeShapeType="1"/>
          </p:cNvCxnSpPr>
          <p:nvPr/>
        </p:nvCxnSpPr>
        <p:spPr bwMode="auto">
          <a:xfrm>
            <a:off x="1655763" y="2984500"/>
            <a:ext cx="5903912" cy="1588"/>
          </a:xfrm>
          <a:prstGeom prst="bentConnector2">
            <a:avLst/>
          </a:prstGeom>
          <a:noFill/>
          <a:ln w="25400">
            <a:solidFill>
              <a:schemeClr val="bg2"/>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151559" name="AutoShape 23"/>
          <p:cNvCxnSpPr>
            <a:cxnSpLocks noChangeShapeType="1"/>
          </p:cNvCxnSpPr>
          <p:nvPr/>
        </p:nvCxnSpPr>
        <p:spPr bwMode="auto">
          <a:xfrm>
            <a:off x="4643438" y="2205038"/>
            <a:ext cx="0" cy="741362"/>
          </a:xfrm>
          <a:prstGeom prst="straightConnector1">
            <a:avLst/>
          </a:prstGeom>
          <a:noFill/>
          <a:ln w="28575">
            <a:solidFill>
              <a:schemeClr val="bg2"/>
            </a:solidFill>
            <a:round/>
            <a:headEnd/>
            <a:tailEnd type="triangle" w="med" len="med"/>
          </a:ln>
          <a:extLst>
            <a:ext uri="{909E8E84-426E-40DD-AFC4-6F175D3DCCD1}">
              <a14:hiddenFill xmlns:a14="http://schemas.microsoft.com/office/drawing/2010/main">
                <a:noFill/>
              </a14:hiddenFill>
            </a:ext>
          </a:extLst>
        </p:spPr>
      </p:cxnSp>
      <p:sp>
        <p:nvSpPr>
          <p:cNvPr id="151560" name="10 Rectángulo"/>
          <p:cNvSpPr>
            <a:spLocks noChangeArrowheads="1"/>
          </p:cNvSpPr>
          <p:nvPr/>
        </p:nvSpPr>
        <p:spPr bwMode="auto">
          <a:xfrm>
            <a:off x="1135063" y="4724400"/>
            <a:ext cx="1681162" cy="284163"/>
          </a:xfrm>
          <a:prstGeom prst="rect">
            <a:avLst/>
          </a:prstGeom>
          <a:solidFill>
            <a:srgbClr val="C0C0C0"/>
          </a:solidFill>
          <a:ln w="9525">
            <a:solidFill>
              <a:schemeClr val="bg2"/>
            </a:solidFill>
            <a:miter lim="800000"/>
            <a:headEnd/>
            <a:tailEnd/>
          </a:ln>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r>
              <a:rPr lang="es-ES" altLang="es-MX" sz="1200" i="1">
                <a:cs typeface="Arial" panose="020B0604020202020204" pitchFamily="34" charset="0"/>
              </a:rPr>
              <a:t>Tesis S3ELJ 03/2004 </a:t>
            </a:r>
          </a:p>
        </p:txBody>
      </p:sp>
      <p:sp>
        <p:nvSpPr>
          <p:cNvPr id="151561" name="11 Rectángulo"/>
          <p:cNvSpPr>
            <a:spLocks noChangeArrowheads="1"/>
          </p:cNvSpPr>
          <p:nvPr/>
        </p:nvSpPr>
        <p:spPr bwMode="auto">
          <a:xfrm>
            <a:off x="4216400" y="4724400"/>
            <a:ext cx="1520825" cy="284163"/>
          </a:xfrm>
          <a:prstGeom prst="rect">
            <a:avLst/>
          </a:prstGeom>
          <a:solidFill>
            <a:srgbClr val="C0C0C0"/>
          </a:solidFill>
          <a:ln w="9525">
            <a:solidFill>
              <a:schemeClr val="bg2"/>
            </a:solidFill>
            <a:miter lim="800000"/>
            <a:headEnd/>
            <a:tailEnd/>
          </a:ln>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r>
              <a:rPr lang="es-ES" altLang="es-MX" sz="1200" i="1">
                <a:cs typeface="Arial" panose="020B0604020202020204" pitchFamily="34" charset="0"/>
              </a:rPr>
              <a:t>Tesis S3EL 016/97 </a:t>
            </a:r>
          </a:p>
        </p:txBody>
      </p:sp>
      <p:sp>
        <p:nvSpPr>
          <p:cNvPr id="151562" name="14 Rectángulo"/>
          <p:cNvSpPr>
            <a:spLocks noChangeArrowheads="1"/>
          </p:cNvSpPr>
          <p:nvPr/>
        </p:nvSpPr>
        <p:spPr bwMode="auto">
          <a:xfrm>
            <a:off x="7008813" y="4437063"/>
            <a:ext cx="1689100" cy="284162"/>
          </a:xfrm>
          <a:prstGeom prst="rect">
            <a:avLst/>
          </a:prstGeom>
          <a:solidFill>
            <a:srgbClr val="C0C0C0"/>
          </a:solidFill>
          <a:ln w="9525">
            <a:solidFill>
              <a:schemeClr val="bg2"/>
            </a:solidFill>
            <a:miter lim="800000"/>
            <a:headEnd/>
            <a:tailEnd/>
          </a:ln>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r>
              <a:rPr lang="es-ES" altLang="es-MX" sz="1200" i="1">
                <a:cs typeface="Arial" panose="020B0604020202020204" pitchFamily="34" charset="0"/>
              </a:rPr>
              <a:t>Tesis S3EL 038/2001</a:t>
            </a:r>
            <a:r>
              <a:rPr lang="es-ES" altLang="es-MX" sz="1200">
                <a:cs typeface="Arial" panose="020B0604020202020204" pitchFamily="34" charset="0"/>
              </a:rPr>
              <a:t> </a:t>
            </a:r>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1 Título"/>
          <p:cNvSpPr>
            <a:spLocks noGrp="1"/>
          </p:cNvSpPr>
          <p:nvPr>
            <p:ph type="title" idx="4294967295"/>
          </p:nvPr>
        </p:nvSpPr>
        <p:spPr bwMode="auto">
          <a:xfrm>
            <a:off x="250825" y="1349375"/>
            <a:ext cx="8785225"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s-ES" altLang="es-MX" b="1" smtClean="0">
                <a:solidFill>
                  <a:srgbClr val="660033"/>
                </a:solidFill>
              </a:rPr>
              <a:t> </a:t>
            </a:r>
            <a:r>
              <a:rPr lang="es-ES" altLang="es-MX" sz="2400" b="1" smtClean="0">
                <a:solidFill>
                  <a:srgbClr val="006600"/>
                </a:solidFill>
                <a:latin typeface="Tahoma" panose="020B0604030504040204" pitchFamily="34" charset="0"/>
              </a:rPr>
              <a:t>Causal de nulidad de votación recibida en casilla</a:t>
            </a:r>
            <a:r>
              <a:rPr lang="es-ES" altLang="es-MX" sz="2400" b="1" smtClean="0">
                <a:solidFill>
                  <a:srgbClr val="4F6228"/>
                </a:solidFill>
                <a:latin typeface="Tahoma" panose="020B0604030504040204" pitchFamily="34" charset="0"/>
              </a:rPr>
              <a:t/>
            </a:r>
            <a:br>
              <a:rPr lang="es-ES" altLang="es-MX" sz="2400" b="1" smtClean="0">
                <a:solidFill>
                  <a:srgbClr val="4F6228"/>
                </a:solidFill>
                <a:latin typeface="Tahoma" panose="020B0604030504040204" pitchFamily="34" charset="0"/>
              </a:rPr>
            </a:br>
            <a:r>
              <a:rPr lang="es-MX" altLang="es-MX" sz="2400" b="1" smtClean="0">
                <a:solidFill>
                  <a:srgbClr val="00007E"/>
                </a:solidFill>
                <a:latin typeface="Tahoma" panose="020B0604030504040204" pitchFamily="34" charset="0"/>
              </a:rPr>
              <a:t>                                                                                   </a:t>
            </a:r>
            <a:endParaRPr lang="es-MX" altLang="es-MX" sz="2400" smtClean="0"/>
          </a:p>
        </p:txBody>
      </p:sp>
      <p:sp>
        <p:nvSpPr>
          <p:cNvPr id="152579" name="2 Marcador de contenido"/>
          <p:cNvSpPr>
            <a:spLocks noGrp="1"/>
          </p:cNvSpPr>
          <p:nvPr>
            <p:ph idx="4294967295"/>
          </p:nvPr>
        </p:nvSpPr>
        <p:spPr bwMode="auto">
          <a:xfrm>
            <a:off x="539750" y="2565400"/>
            <a:ext cx="8280400" cy="1727200"/>
          </a:xfrm>
          <a:prstGeom prst="roundRect">
            <a:avLst>
              <a:gd name="adj" fmla="val 16667"/>
            </a:avLst>
          </a:prstGeom>
          <a:solidFill>
            <a:srgbClr val="C0C0C0">
              <a:alpha val="50195"/>
            </a:srgbClr>
          </a:solidFill>
          <a:ln w="28575">
            <a:solidFill>
              <a:srgbClr val="7F7F7F"/>
            </a:solidFill>
            <a:round/>
            <a:headEnd/>
            <a:tailEnd/>
          </a:ln>
        </p:spPr>
        <p:txBody>
          <a:bodyPr/>
          <a:lstStyle/>
          <a:p>
            <a:pPr algn="just"/>
            <a:r>
              <a:rPr lang="es-MX" altLang="es-MX" sz="2400" b="1" smtClean="0">
                <a:solidFill>
                  <a:srgbClr val="070D13"/>
                </a:solidFill>
              </a:rPr>
              <a:t>Impedir, sin causa justificada, el ejercicio del derecho de voto a los ciudadanos y esto sea determinante para el resultado de la votación.</a:t>
            </a:r>
            <a:r>
              <a:rPr lang="es-MX" altLang="es-MX" sz="2400" b="1" smtClean="0"/>
              <a:t> </a:t>
            </a:r>
          </a:p>
          <a:p>
            <a:pPr algn="just"/>
            <a:endParaRPr lang="es-MX" altLang="es-MX" sz="2400" b="1" smtClean="0"/>
          </a:p>
          <a:p>
            <a:pPr algn="just" eaLnBrk="1" hangingPunct="1">
              <a:buFontTx/>
              <a:buNone/>
            </a:pPr>
            <a:endParaRPr lang="es-MX" altLang="es-MX" sz="2400" b="1" smtClean="0">
              <a:solidFill>
                <a:srgbClr val="FF0000"/>
              </a:solidFill>
            </a:endParaRPr>
          </a:p>
          <a:p>
            <a:pPr algn="just" eaLnBrk="1" hangingPunct="1">
              <a:buFontTx/>
              <a:buNone/>
            </a:pPr>
            <a:endParaRPr lang="es-MX" altLang="es-MX" sz="2400" b="1" smtClean="0">
              <a:solidFill>
                <a:srgbClr val="070D13"/>
              </a:solidFill>
            </a:endParaRPr>
          </a:p>
          <a:p>
            <a:pPr algn="just" eaLnBrk="1" hangingPunct="1">
              <a:buFontTx/>
              <a:buNone/>
            </a:pPr>
            <a:endParaRPr lang="es-MX" altLang="es-MX" sz="2400" b="1" smtClean="0">
              <a:solidFill>
                <a:srgbClr val="070D13"/>
              </a:solidFill>
            </a:endParaRPr>
          </a:p>
          <a:p>
            <a:pPr algn="just" eaLnBrk="1" hangingPunct="1">
              <a:buFontTx/>
              <a:buNone/>
            </a:pPr>
            <a:endParaRPr lang="es-MX" altLang="es-MX" sz="2400" b="1" smtClean="0">
              <a:solidFill>
                <a:srgbClr val="070D13"/>
              </a:solidFill>
            </a:endParaRPr>
          </a:p>
          <a:p>
            <a:pPr algn="just" eaLnBrk="1" hangingPunct="1">
              <a:buFontTx/>
              <a:buNone/>
            </a:pPr>
            <a:endParaRPr lang="es-MX" altLang="es-MX" b="1" smtClean="0">
              <a:solidFill>
                <a:srgbClr val="070D13"/>
              </a:solidFill>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1 Título"/>
          <p:cNvSpPr>
            <a:spLocks noGrp="1"/>
          </p:cNvSpPr>
          <p:nvPr>
            <p:ph type="title" idx="4294967295"/>
          </p:nvPr>
        </p:nvSpPr>
        <p:spPr bwMode="auto">
          <a:xfrm>
            <a:off x="107950" y="1133475"/>
            <a:ext cx="8785225" cy="1143000"/>
          </a:xfrm>
          <a:prstGeom prst="rect">
            <a:avLst/>
          </a:prstGeom>
          <a:ln>
            <a:miter lim="800000"/>
            <a:headEnd/>
            <a:tailEnd/>
          </a:ln>
        </p:spPr>
        <p:txBody>
          <a:bodyPr/>
          <a:lstStyle/>
          <a:p>
            <a:pPr>
              <a:defRPr/>
            </a:pPr>
            <a:r>
              <a:rPr lang="es-ES" sz="2400" b="1" dirty="0" smtClean="0">
                <a:solidFill>
                  <a:schemeClr val="accent6">
                    <a:lumMod val="50000"/>
                  </a:schemeClr>
                </a:solidFill>
                <a:latin typeface="Tahoma" pitchFamily="34" charset="0"/>
                <a:cs typeface="ＭＳ Ｐゴシック"/>
              </a:rPr>
              <a:t>Bien jurídico tutelado</a:t>
            </a:r>
            <a:endParaRPr lang="es-MX" sz="2400" dirty="0" smtClean="0">
              <a:solidFill>
                <a:schemeClr val="accent6">
                  <a:lumMod val="50000"/>
                </a:schemeClr>
              </a:solidFill>
              <a:cs typeface="ＭＳ Ｐゴシック"/>
            </a:endParaRPr>
          </a:p>
        </p:txBody>
      </p:sp>
      <p:sp>
        <p:nvSpPr>
          <p:cNvPr id="3" name="2 Marcador de contenido"/>
          <p:cNvSpPr>
            <a:spLocks noGrp="1"/>
          </p:cNvSpPr>
          <p:nvPr>
            <p:ph idx="4294967295"/>
          </p:nvPr>
        </p:nvSpPr>
        <p:spPr>
          <a:xfrm>
            <a:off x="468313" y="2708275"/>
            <a:ext cx="8351837" cy="1368425"/>
          </a:xfrm>
          <a:prstGeom prst="roundRect">
            <a:avLst/>
          </a:prstGeom>
          <a:solidFill>
            <a:schemeClr val="accent3">
              <a:lumMod val="50000"/>
              <a:alpha val="19000"/>
            </a:schemeClr>
          </a:solid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a:lstStyle/>
          <a:p>
            <a:pPr marL="0" indent="0" algn="just" eaLnBrk="1" hangingPunct="1">
              <a:buFontTx/>
              <a:buNone/>
              <a:defRPr/>
            </a:pPr>
            <a:r>
              <a:rPr lang="es-MX" sz="2400" smtClean="0">
                <a:solidFill>
                  <a:srgbClr val="000000"/>
                </a:solidFill>
                <a:cs typeface="ＭＳ Ｐゴシック"/>
              </a:rPr>
              <a:t>El </a:t>
            </a:r>
            <a:r>
              <a:rPr lang="es-MX" sz="2400" b="1" smtClean="0">
                <a:solidFill>
                  <a:srgbClr val="000000"/>
                </a:solidFill>
                <a:cs typeface="ＭＳ Ｐゴシック"/>
              </a:rPr>
              <a:t>derecho de los ciudadanos a emitir su sufragio </a:t>
            </a:r>
            <a:r>
              <a:rPr lang="es-MX" sz="2400" smtClean="0">
                <a:solidFill>
                  <a:srgbClr val="000000"/>
                </a:solidFill>
                <a:cs typeface="ＭＳ Ｐゴシック"/>
              </a:rPr>
              <a:t>y con ello participar en la renovación de los órganos de elección popular.</a:t>
            </a:r>
            <a:endParaRPr lang="es-ES" sz="2400" smtClean="0">
              <a:solidFill>
                <a:srgbClr val="000000"/>
              </a:solidFill>
              <a:cs typeface="ＭＳ Ｐゴシック"/>
            </a:endParaRPr>
          </a:p>
          <a:p>
            <a:pPr marL="0" indent="0" algn="just" eaLnBrk="1" hangingPunct="1">
              <a:buFontTx/>
              <a:buNone/>
              <a:defRPr/>
            </a:pPr>
            <a:endParaRPr lang="es-MX" sz="2000" smtClean="0">
              <a:solidFill>
                <a:schemeClr val="tx1"/>
              </a:solidFill>
              <a:cs typeface="ＭＳ Ｐゴシック"/>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1 Rectángulo"/>
          <p:cNvSpPr>
            <a:spLocks noChangeArrowheads="1"/>
          </p:cNvSpPr>
          <p:nvPr/>
        </p:nvSpPr>
        <p:spPr bwMode="auto">
          <a:xfrm>
            <a:off x="539750" y="1773238"/>
            <a:ext cx="8207375" cy="2822575"/>
          </a:xfrm>
          <a:prstGeom prst="roundRect">
            <a:avLst>
              <a:gd name="adj" fmla="val 16667"/>
            </a:avLst>
          </a:prstGeom>
          <a:solidFill>
            <a:srgbClr val="C0C0C0">
              <a:alpha val="50999"/>
            </a:srgbClr>
          </a:solidFill>
          <a:ln w="28575">
            <a:solidFill>
              <a:srgbClr val="7F7F7F"/>
            </a:solidFill>
            <a:miter lim="800000"/>
            <a:headEnd/>
            <a:tailEnd/>
          </a:ln>
        </p:spPr>
        <p:txBody>
          <a:bodyPr>
            <a:spAutoFit/>
          </a:bodyPr>
          <a:lstStyle/>
          <a:p>
            <a:pPr indent="449263" algn="just" eaLnBrk="1" hangingPunct="1">
              <a:defRPr/>
            </a:pPr>
            <a:r>
              <a:rPr lang="es-MX" sz="2000" b="1" dirty="0">
                <a:solidFill>
                  <a:srgbClr val="00007E"/>
                </a:solidFill>
                <a:latin typeface="Arial Unicode MS" pitchFamily="34" charset="-128"/>
                <a:ea typeface="+mn-ea"/>
                <a:cs typeface="Arial" charset="0"/>
              </a:rPr>
              <a:t>Se puede estudiar esta causa de nulidad desde varios ángulos:</a:t>
            </a:r>
          </a:p>
          <a:p>
            <a:pPr indent="449263" algn="just" eaLnBrk="1" hangingPunct="1">
              <a:defRPr/>
            </a:pPr>
            <a:endParaRPr lang="es-MX" sz="2000" b="1" dirty="0">
              <a:solidFill>
                <a:srgbClr val="00007E"/>
              </a:solidFill>
              <a:latin typeface="Arial Unicode MS" pitchFamily="34" charset="-128"/>
              <a:ea typeface="+mn-ea"/>
              <a:cs typeface="Arial" charset="0"/>
            </a:endParaRPr>
          </a:p>
          <a:p>
            <a:pPr indent="449263" algn="just" eaLnBrk="1" hangingPunct="1">
              <a:defRPr/>
            </a:pPr>
            <a:r>
              <a:rPr lang="es-MX" sz="2000" b="1" dirty="0">
                <a:latin typeface="Arial Unicode MS" pitchFamily="34" charset="-128"/>
                <a:ea typeface="+mn-ea"/>
                <a:cs typeface="Arial" charset="0"/>
              </a:rPr>
              <a:t>1. </a:t>
            </a:r>
            <a:r>
              <a:rPr lang="es-MX" sz="2000" dirty="0">
                <a:latin typeface="Arial Unicode MS" pitchFamily="34" charset="-128"/>
                <a:ea typeface="+mn-ea"/>
                <a:cs typeface="Arial" charset="0"/>
              </a:rPr>
              <a:t>Cuando el ciudadano  cumple con los requisitos que exige la ley para emitir el sufragio y se le impide ejercer su derecho.</a:t>
            </a:r>
            <a:endParaRPr lang="es-MX" sz="2000" dirty="0">
              <a:latin typeface="Arial Unicode MS" pitchFamily="34" charset="-128"/>
              <a:ea typeface="Arial Unicode MS" pitchFamily="34" charset="-128"/>
              <a:cs typeface="Arial Unicode MS" pitchFamily="34" charset="-128"/>
            </a:endParaRPr>
          </a:p>
          <a:p>
            <a:pPr indent="449263" algn="just">
              <a:defRPr/>
            </a:pPr>
            <a:r>
              <a:rPr lang="es-MX" sz="2000" dirty="0">
                <a:latin typeface="Arial Unicode MS" pitchFamily="34" charset="-128"/>
                <a:ea typeface="+mn-ea"/>
                <a:cs typeface="Arial" charset="0"/>
              </a:rPr>
              <a:t> </a:t>
            </a:r>
            <a:endParaRPr lang="es-MX" sz="2000" dirty="0">
              <a:latin typeface="Arial Unicode MS" pitchFamily="34" charset="-128"/>
              <a:ea typeface="Arial Unicode MS" pitchFamily="34" charset="-128"/>
              <a:cs typeface="Arial Unicode MS" pitchFamily="34" charset="-128"/>
            </a:endParaRPr>
          </a:p>
          <a:p>
            <a:pPr indent="449263" algn="just">
              <a:defRPr/>
            </a:pPr>
            <a:r>
              <a:rPr lang="es-MX" sz="2000" b="1" dirty="0">
                <a:latin typeface="Arial Unicode MS" pitchFamily="34" charset="-128"/>
                <a:ea typeface="+mn-ea"/>
                <a:cs typeface="Arial" charset="0"/>
              </a:rPr>
              <a:t>2. </a:t>
            </a:r>
            <a:r>
              <a:rPr lang="es-MX" sz="2000" dirty="0">
                <a:latin typeface="Arial Unicode MS" pitchFamily="34" charset="-128"/>
                <a:ea typeface="+mn-ea"/>
                <a:cs typeface="Arial" charset="0"/>
              </a:rPr>
              <a:t>Cuando, durante la jornada electoral, los funcionarios de casilla inicien o cierren la votación fuera de las horas legalmente establecidas, o se suspende la votación.</a:t>
            </a:r>
            <a:endParaRPr lang="es-MX" sz="2000" dirty="0">
              <a:latin typeface="Arial Unicode MS" pitchFamily="34" charset="-128"/>
              <a:ea typeface="Arial Unicode MS" pitchFamily="34" charset="-128"/>
              <a:cs typeface="Arial Unicode MS" pitchFamily="34" charset="-128"/>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AutoShape 14"/>
          <p:cNvSpPr>
            <a:spLocks noChangeArrowheads="1"/>
          </p:cNvSpPr>
          <p:nvPr/>
        </p:nvSpPr>
        <p:spPr bwMode="auto">
          <a:xfrm>
            <a:off x="3995738" y="1196975"/>
            <a:ext cx="3671887" cy="725488"/>
          </a:xfrm>
          <a:prstGeom prst="roundRect">
            <a:avLst>
              <a:gd name="adj" fmla="val 16667"/>
            </a:avLst>
          </a:prstGeom>
          <a:solidFill>
            <a:srgbClr val="C0C0C0">
              <a:alpha val="49019"/>
            </a:srgbClr>
          </a:solidFill>
          <a:ln w="25400" algn="ctr">
            <a:solidFill>
              <a:schemeClr val="bg2"/>
            </a:solidFill>
            <a:round/>
            <a:headEnd/>
            <a:tailEnd/>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s-MX" altLang="es-MX">
                <a:solidFill>
                  <a:srgbClr val="660033"/>
                </a:solidFill>
                <a:latin typeface="Calibri" panose="020F0502020204030204" pitchFamily="34" charset="0"/>
                <a:cs typeface="Arial" panose="020B0604020202020204" pitchFamily="34" charset="0"/>
              </a:rPr>
              <a:t>Impedir el </a:t>
            </a:r>
            <a:r>
              <a:rPr lang="es-MX" altLang="es-MX">
                <a:solidFill>
                  <a:srgbClr val="000000"/>
                </a:solidFill>
                <a:latin typeface="Calibri" panose="020F0502020204030204" pitchFamily="34" charset="0"/>
                <a:cs typeface="Arial" panose="020B0604020202020204" pitchFamily="34" charset="0"/>
              </a:rPr>
              <a:t>ejercicio del </a:t>
            </a:r>
            <a:r>
              <a:rPr lang="es-MX" altLang="es-MX">
                <a:solidFill>
                  <a:srgbClr val="660033"/>
                </a:solidFill>
                <a:latin typeface="Calibri" panose="020F0502020204030204" pitchFamily="34" charset="0"/>
                <a:cs typeface="Arial" panose="020B0604020202020204" pitchFamily="34" charset="0"/>
              </a:rPr>
              <a:t>voto</a:t>
            </a:r>
            <a:r>
              <a:rPr lang="es-MX" altLang="es-MX">
                <a:solidFill>
                  <a:srgbClr val="000000"/>
                </a:solidFill>
                <a:latin typeface="Calibri" panose="020F0502020204030204" pitchFamily="34" charset="0"/>
                <a:cs typeface="Arial" panose="020B0604020202020204" pitchFamily="34" charset="0"/>
              </a:rPr>
              <a:t> a </a:t>
            </a:r>
          </a:p>
          <a:p>
            <a:pPr eaLnBrk="1" hangingPunct="1"/>
            <a:r>
              <a:rPr lang="es-MX" altLang="es-MX">
                <a:solidFill>
                  <a:srgbClr val="000000"/>
                </a:solidFill>
                <a:latin typeface="Calibri" panose="020F0502020204030204" pitchFamily="34" charset="0"/>
                <a:cs typeface="Arial" panose="020B0604020202020204" pitchFamily="34" charset="0"/>
              </a:rPr>
              <a:t>quien tenga derecho de emitirlo.</a:t>
            </a:r>
            <a:endParaRPr lang="es-ES" altLang="es-MX">
              <a:solidFill>
                <a:srgbClr val="000000"/>
              </a:solidFill>
              <a:latin typeface="Calibri" panose="020F0502020204030204" pitchFamily="34" charset="0"/>
              <a:cs typeface="Arial" panose="020B0604020202020204" pitchFamily="34" charset="0"/>
            </a:endParaRPr>
          </a:p>
        </p:txBody>
      </p:sp>
      <p:sp>
        <p:nvSpPr>
          <p:cNvPr id="155651" name="AutoShape 14"/>
          <p:cNvSpPr>
            <a:spLocks noChangeArrowheads="1"/>
          </p:cNvSpPr>
          <p:nvPr/>
        </p:nvSpPr>
        <p:spPr bwMode="auto">
          <a:xfrm>
            <a:off x="3995738" y="2636838"/>
            <a:ext cx="3744912" cy="725487"/>
          </a:xfrm>
          <a:prstGeom prst="roundRect">
            <a:avLst>
              <a:gd name="adj" fmla="val 16667"/>
            </a:avLst>
          </a:prstGeom>
          <a:solidFill>
            <a:srgbClr val="C0C0C0">
              <a:alpha val="49019"/>
            </a:srgbClr>
          </a:solidFill>
          <a:ln w="25400" algn="ctr">
            <a:solidFill>
              <a:schemeClr val="bg2"/>
            </a:solidFill>
            <a:round/>
            <a:headEnd/>
            <a:tailEnd/>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s-MX" altLang="es-MX" b="1">
                <a:solidFill>
                  <a:srgbClr val="000000"/>
                </a:solidFill>
                <a:latin typeface="Calibri" panose="020F0502020204030204" pitchFamily="34" charset="0"/>
                <a:cs typeface="Arial" panose="020B0604020202020204" pitchFamily="34" charset="0"/>
              </a:rPr>
              <a:t>Que </a:t>
            </a:r>
            <a:r>
              <a:rPr lang="es-MX" altLang="es-MX" b="1">
                <a:solidFill>
                  <a:srgbClr val="660033"/>
                </a:solidFill>
                <a:latin typeface="Calibri" panose="020F0502020204030204" pitchFamily="34" charset="0"/>
                <a:cs typeface="Arial" panose="020B0604020202020204" pitchFamily="34" charset="0"/>
              </a:rPr>
              <a:t>no</a:t>
            </a:r>
            <a:r>
              <a:rPr lang="es-MX" altLang="es-MX" b="1">
                <a:solidFill>
                  <a:srgbClr val="000000"/>
                </a:solidFill>
                <a:latin typeface="Calibri" panose="020F0502020204030204" pitchFamily="34" charset="0"/>
                <a:cs typeface="Arial" panose="020B0604020202020204" pitchFamily="34" charset="0"/>
              </a:rPr>
              <a:t> exista </a:t>
            </a:r>
            <a:r>
              <a:rPr lang="es-MX" altLang="es-MX" b="1">
                <a:solidFill>
                  <a:srgbClr val="660033"/>
                </a:solidFill>
                <a:latin typeface="Calibri" panose="020F0502020204030204" pitchFamily="34" charset="0"/>
                <a:cs typeface="Arial" panose="020B0604020202020204" pitchFamily="34" charset="0"/>
              </a:rPr>
              <a:t>causa justificada </a:t>
            </a:r>
          </a:p>
          <a:p>
            <a:pPr eaLnBrk="1" hangingPunct="1"/>
            <a:r>
              <a:rPr lang="es-MX" altLang="es-MX" b="1">
                <a:solidFill>
                  <a:srgbClr val="000000"/>
                </a:solidFill>
                <a:latin typeface="Calibri" panose="020F0502020204030204" pitchFamily="34" charset="0"/>
                <a:cs typeface="Arial" panose="020B0604020202020204" pitchFamily="34" charset="0"/>
              </a:rPr>
              <a:t>para ello.</a:t>
            </a:r>
            <a:endParaRPr lang="es-ES" altLang="es-MX" b="1">
              <a:solidFill>
                <a:srgbClr val="000000"/>
              </a:solidFill>
              <a:latin typeface="Calibri" panose="020F0502020204030204" pitchFamily="34" charset="0"/>
              <a:cs typeface="Arial" panose="020B0604020202020204" pitchFamily="34" charset="0"/>
            </a:endParaRPr>
          </a:p>
        </p:txBody>
      </p:sp>
      <p:sp>
        <p:nvSpPr>
          <p:cNvPr id="155652" name="Line 17"/>
          <p:cNvSpPr>
            <a:spLocks noChangeShapeType="1"/>
          </p:cNvSpPr>
          <p:nvPr/>
        </p:nvSpPr>
        <p:spPr bwMode="auto">
          <a:xfrm>
            <a:off x="3203575" y="2992438"/>
            <a:ext cx="792163" cy="0"/>
          </a:xfrm>
          <a:prstGeom prst="line">
            <a:avLst/>
          </a:prstGeom>
          <a:noFill/>
          <a:ln w="25400" algn="ctr">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s-MX"/>
          </a:p>
        </p:txBody>
      </p:sp>
      <p:sp>
        <p:nvSpPr>
          <p:cNvPr id="155653" name="AutoShape 11"/>
          <p:cNvSpPr>
            <a:spLocks noChangeArrowheads="1"/>
          </p:cNvSpPr>
          <p:nvPr/>
        </p:nvSpPr>
        <p:spPr bwMode="auto">
          <a:xfrm>
            <a:off x="4140200" y="4292600"/>
            <a:ext cx="3671888" cy="725488"/>
          </a:xfrm>
          <a:prstGeom prst="roundRect">
            <a:avLst>
              <a:gd name="adj" fmla="val 16667"/>
            </a:avLst>
          </a:prstGeom>
          <a:solidFill>
            <a:srgbClr val="C0C0C0">
              <a:alpha val="49019"/>
            </a:srgbClr>
          </a:solidFill>
          <a:ln w="25400" algn="ctr">
            <a:solidFill>
              <a:schemeClr val="bg2"/>
            </a:solidFill>
            <a:round/>
            <a:headEnd/>
            <a:tailEnd/>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s-MX" altLang="es-MX" b="1">
                <a:solidFill>
                  <a:srgbClr val="000000"/>
                </a:solidFill>
                <a:latin typeface="Calibri" panose="020F0502020204030204" pitchFamily="34" charset="0"/>
                <a:cs typeface="Arial" panose="020B0604020202020204" pitchFamily="34" charset="0"/>
              </a:rPr>
              <a:t>Que fue </a:t>
            </a:r>
            <a:r>
              <a:rPr lang="es-MX" altLang="es-MX" b="1">
                <a:solidFill>
                  <a:srgbClr val="660033"/>
                </a:solidFill>
                <a:latin typeface="Calibri" panose="020F0502020204030204" pitchFamily="34" charset="0"/>
                <a:cs typeface="Arial" panose="020B0604020202020204" pitchFamily="34" charset="0"/>
              </a:rPr>
              <a:t>determinante </a:t>
            </a:r>
            <a:r>
              <a:rPr lang="es-MX" altLang="es-MX" b="1">
                <a:solidFill>
                  <a:srgbClr val="000000"/>
                </a:solidFill>
                <a:latin typeface="Calibri" panose="020F0502020204030204" pitchFamily="34" charset="0"/>
                <a:cs typeface="Arial" panose="020B0604020202020204" pitchFamily="34" charset="0"/>
              </a:rPr>
              <a:t>para </a:t>
            </a:r>
          </a:p>
          <a:p>
            <a:pPr eaLnBrk="1" hangingPunct="1"/>
            <a:r>
              <a:rPr lang="es-MX" altLang="es-MX" b="1">
                <a:solidFill>
                  <a:srgbClr val="000000"/>
                </a:solidFill>
                <a:latin typeface="Calibri" panose="020F0502020204030204" pitchFamily="34" charset="0"/>
                <a:cs typeface="Arial" panose="020B0604020202020204" pitchFamily="34" charset="0"/>
              </a:rPr>
              <a:t>el resultado de la votación.</a:t>
            </a:r>
            <a:endParaRPr lang="es-ES" altLang="es-MX" b="1">
              <a:solidFill>
                <a:srgbClr val="000000"/>
              </a:solidFill>
              <a:latin typeface="Calibri" panose="020F0502020204030204" pitchFamily="34" charset="0"/>
              <a:cs typeface="Arial" panose="020B0604020202020204" pitchFamily="34" charset="0"/>
            </a:endParaRPr>
          </a:p>
        </p:txBody>
      </p:sp>
      <p:sp>
        <p:nvSpPr>
          <p:cNvPr id="155654" name="Text Box 16"/>
          <p:cNvSpPr txBox="1">
            <a:spLocks noChangeArrowheads="1"/>
          </p:cNvSpPr>
          <p:nvPr/>
        </p:nvSpPr>
        <p:spPr bwMode="auto">
          <a:xfrm>
            <a:off x="5364163" y="6165850"/>
            <a:ext cx="1944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endParaRPr lang="es-MX" altLang="es-MX">
              <a:cs typeface="Arial" panose="020B0604020202020204" pitchFamily="34" charset="0"/>
            </a:endParaRPr>
          </a:p>
        </p:txBody>
      </p:sp>
      <p:cxnSp>
        <p:nvCxnSpPr>
          <p:cNvPr id="155655" name="AutoShape 33"/>
          <p:cNvCxnSpPr>
            <a:cxnSpLocks noChangeShapeType="1"/>
            <a:stCxn id="155653" idx="1"/>
            <a:endCxn id="155650" idx="1"/>
          </p:cNvCxnSpPr>
          <p:nvPr/>
        </p:nvCxnSpPr>
        <p:spPr bwMode="auto">
          <a:xfrm rot="10800000">
            <a:off x="3983038" y="1560513"/>
            <a:ext cx="144462" cy="3095625"/>
          </a:xfrm>
          <a:prstGeom prst="bentConnector3">
            <a:avLst>
              <a:gd name="adj1" fmla="val 249449"/>
            </a:avLst>
          </a:prstGeom>
          <a:noFill/>
          <a:ln w="25400" algn="ctr">
            <a:solidFill>
              <a:schemeClr val="bg2"/>
            </a:solidFill>
            <a:miter lim="800000"/>
            <a:headEnd type="triangle" w="med" len="med"/>
            <a:tailEnd type="triangle" w="med" len="med"/>
          </a:ln>
          <a:extLst>
            <a:ext uri="{909E8E84-426E-40DD-AFC4-6F175D3DCCD1}">
              <a14:hiddenFill xmlns:a14="http://schemas.microsoft.com/office/drawing/2010/main">
                <a:noFill/>
              </a14:hiddenFill>
            </a:ext>
          </a:extLst>
        </p:spPr>
      </p:cxnSp>
      <p:sp>
        <p:nvSpPr>
          <p:cNvPr id="11" name="AutoShape 14"/>
          <p:cNvSpPr>
            <a:spLocks noChangeArrowheads="1"/>
          </p:cNvSpPr>
          <p:nvPr/>
        </p:nvSpPr>
        <p:spPr bwMode="auto">
          <a:xfrm>
            <a:off x="647700" y="2492375"/>
            <a:ext cx="2555875" cy="1081088"/>
          </a:xfrm>
          <a:prstGeom prst="roundRect">
            <a:avLst>
              <a:gd name="adj" fmla="val 16667"/>
            </a:avLst>
          </a:prstGeom>
          <a:solidFill>
            <a:srgbClr val="C0C0C0">
              <a:alpha val="49019"/>
            </a:srgbClr>
          </a:solidFill>
          <a:ln w="25400" algn="ctr">
            <a:solidFill>
              <a:schemeClr val="bg2"/>
            </a:solidFill>
            <a:round/>
            <a:headEnd/>
            <a:tailEnd/>
          </a:ln>
        </p:spPr>
        <p:txBody>
          <a:bodyPr anchor="ctr"/>
          <a:lstStyle/>
          <a:p>
            <a:pPr algn="just" eaLnBrk="1" hangingPunct="1">
              <a:defRPr/>
            </a:pPr>
            <a:r>
              <a:rPr lang="es-MX" dirty="0">
                <a:solidFill>
                  <a:schemeClr val="dk1"/>
                </a:solidFill>
                <a:latin typeface="Arial" charset="0"/>
                <a:ea typeface="+mn-ea"/>
              </a:rPr>
              <a:t>Elementos que deben demostrarse para su </a:t>
            </a:r>
            <a:r>
              <a:rPr lang="es-MX" b="1" dirty="0">
                <a:solidFill>
                  <a:schemeClr val="dk1"/>
                </a:solidFill>
                <a:latin typeface="Arial" charset="0"/>
                <a:ea typeface="+mn-ea"/>
              </a:rPr>
              <a:t>actualización:</a:t>
            </a:r>
          </a:p>
        </p:txBody>
      </p:sp>
      <p:sp>
        <p:nvSpPr>
          <p:cNvPr id="155657" name="9 Rectángulo"/>
          <p:cNvSpPr>
            <a:spLocks noChangeArrowheads="1"/>
          </p:cNvSpPr>
          <p:nvPr/>
        </p:nvSpPr>
        <p:spPr bwMode="auto">
          <a:xfrm>
            <a:off x="4805363" y="5157788"/>
            <a:ext cx="2960687" cy="284162"/>
          </a:xfrm>
          <a:prstGeom prst="rect">
            <a:avLst/>
          </a:prstGeom>
          <a:solidFill>
            <a:srgbClr val="C0C0C0"/>
          </a:solidFill>
          <a:ln w="9525">
            <a:solidFill>
              <a:schemeClr val="bg2"/>
            </a:solidFill>
            <a:miter lim="800000"/>
            <a:headEnd/>
            <a:tailEnd/>
          </a:ln>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r>
              <a:rPr lang="es-MX" altLang="es-MX" sz="1200" b="1" i="1">
                <a:solidFill>
                  <a:srgbClr val="006600"/>
                </a:solidFill>
                <a:cs typeface="Arial" panose="020B0604020202020204" pitchFamily="34" charset="0"/>
              </a:rPr>
              <a:t>Artículo 75.1, inciso j), de la LGSMIME</a:t>
            </a:r>
            <a:endParaRPr lang="es-ES" altLang="es-MX" sz="1200" b="1" i="1">
              <a:solidFill>
                <a:srgbClr val="006600"/>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idx="4294967295"/>
          </p:nvPr>
        </p:nvSpPr>
        <p:spPr>
          <a:xfrm>
            <a:off x="735013" y="404813"/>
            <a:ext cx="8229600" cy="1143000"/>
          </a:xfrm>
          <a:prstGeom prst="rect">
            <a:avLst/>
          </a:prstGeom>
        </p:spPr>
        <p:txBody>
          <a:bodyPr/>
          <a:lstStyle/>
          <a:p>
            <a:pPr eaLnBrk="1" hangingPunct="1">
              <a:defRPr/>
            </a:pPr>
            <a:r>
              <a:rPr lang="es-MX" sz="2000" b="1" kern="1200" dirty="0" smtClean="0">
                <a:solidFill>
                  <a:srgbClr val="65194C"/>
                </a:solidFill>
                <a:effectLst>
                  <a:outerShdw blurRad="38100" dist="38100" dir="2700000" algn="tl">
                    <a:srgbClr val="C0C0C0"/>
                  </a:outerShdw>
                </a:effectLst>
                <a:latin typeface="Tahoma" pitchFamily="34" charset="0"/>
                <a:cs typeface="+mj-cs"/>
              </a:rPr>
              <a:t>                             </a:t>
            </a:r>
            <a:br>
              <a:rPr lang="es-MX" sz="2000" b="1" kern="1200" dirty="0" smtClean="0">
                <a:solidFill>
                  <a:srgbClr val="65194C"/>
                </a:solidFill>
                <a:effectLst>
                  <a:outerShdw blurRad="38100" dist="38100" dir="2700000" algn="tl">
                    <a:srgbClr val="C0C0C0"/>
                  </a:outerShdw>
                </a:effectLst>
                <a:latin typeface="Tahoma" pitchFamily="34" charset="0"/>
                <a:cs typeface="+mj-cs"/>
              </a:rPr>
            </a:br>
            <a:r>
              <a:rPr lang="es-MX" sz="2000" b="1" kern="1200" dirty="0" smtClean="0">
                <a:solidFill>
                  <a:schemeClr val="accent3">
                    <a:lumMod val="50000"/>
                  </a:schemeClr>
                </a:solidFill>
                <a:effectLst>
                  <a:outerShdw blurRad="38100" dist="38100" dir="2700000" algn="tl">
                    <a:srgbClr val="C0C0C0"/>
                  </a:outerShdw>
                </a:effectLst>
                <a:latin typeface="Tahoma" pitchFamily="34" charset="0"/>
                <a:cs typeface="+mj-cs"/>
              </a:rPr>
              <a:t>                                                                             </a:t>
            </a:r>
            <a:r>
              <a:rPr lang="es-MX" sz="2400" b="1" kern="1200" dirty="0" err="1" smtClean="0">
                <a:solidFill>
                  <a:srgbClr val="006600"/>
                </a:solidFill>
                <a:latin typeface="Tahoma" pitchFamily="34" charset="0"/>
                <a:cs typeface="+mj-cs"/>
              </a:rPr>
              <a:t>Determinancia</a:t>
            </a:r>
            <a:endParaRPr lang="es-ES" sz="2400" b="1" kern="1200" dirty="0" smtClean="0">
              <a:solidFill>
                <a:srgbClr val="006600"/>
              </a:solidFill>
              <a:latin typeface="Tahoma" pitchFamily="34" charset="0"/>
              <a:cs typeface="+mj-cs"/>
            </a:endParaRPr>
          </a:p>
        </p:txBody>
      </p:sp>
      <p:sp>
        <p:nvSpPr>
          <p:cNvPr id="156675" name="Rectangle 3"/>
          <p:cNvSpPr>
            <a:spLocks noGrp="1" noChangeArrowheads="1"/>
          </p:cNvSpPr>
          <p:nvPr>
            <p:ph type="body" idx="4294967295"/>
          </p:nvPr>
        </p:nvSpPr>
        <p:spPr bwMode="auto">
          <a:xfrm>
            <a:off x="323850" y="1341438"/>
            <a:ext cx="8569325" cy="4967287"/>
          </a:xfrm>
          <a:prstGeom prst="roundRect">
            <a:avLst>
              <a:gd name="adj" fmla="val 16667"/>
            </a:avLst>
          </a:prstGeom>
          <a:solidFill>
            <a:srgbClr val="C0C0C0">
              <a:alpha val="59999"/>
            </a:srgbClr>
          </a:solidFill>
          <a:ln w="28575">
            <a:solidFill>
              <a:srgbClr val="7F7F7F"/>
            </a:solidFill>
            <a:round/>
            <a:headEnd/>
            <a:tailEnd/>
          </a:ln>
        </p:spPr>
        <p:txBody>
          <a:bodyPr/>
          <a:lstStyle/>
          <a:p>
            <a:pPr algn="just" eaLnBrk="1" hangingPunct="1">
              <a:lnSpc>
                <a:spcPct val="80000"/>
              </a:lnSpc>
              <a:buFontTx/>
              <a:buNone/>
            </a:pPr>
            <a:r>
              <a:rPr lang="es-MX" altLang="es-MX" sz="1800" b="1" smtClean="0">
                <a:solidFill>
                  <a:srgbClr val="000099"/>
                </a:solidFill>
              </a:rPr>
              <a:t>Algunos supuestos</a:t>
            </a:r>
          </a:p>
          <a:p>
            <a:pPr algn="just" eaLnBrk="1" hangingPunct="1">
              <a:lnSpc>
                <a:spcPct val="80000"/>
              </a:lnSpc>
              <a:buFontTx/>
              <a:buNone/>
            </a:pPr>
            <a:endParaRPr lang="es-MX" altLang="es-MX" sz="1800" b="1" smtClean="0"/>
          </a:p>
          <a:p>
            <a:pPr algn="just" eaLnBrk="1" hangingPunct="1">
              <a:lnSpc>
                <a:spcPct val="80000"/>
              </a:lnSpc>
              <a:buFont typeface="Wingdings" panose="05000000000000000000" pitchFamily="2" charset="2"/>
              <a:buChar char="ü"/>
            </a:pPr>
            <a:r>
              <a:rPr lang="es-MX" altLang="es-MX" sz="1800" smtClean="0"/>
              <a:t>Votación se interrumpió;</a:t>
            </a:r>
          </a:p>
          <a:p>
            <a:pPr algn="just" eaLnBrk="1" hangingPunct="1">
              <a:lnSpc>
                <a:spcPct val="80000"/>
              </a:lnSpc>
              <a:buFont typeface="Wingdings" panose="05000000000000000000" pitchFamily="2" charset="2"/>
              <a:buChar char="ü"/>
            </a:pPr>
            <a:r>
              <a:rPr lang="es-MX" altLang="es-MX" sz="1800" smtClean="0"/>
              <a:t>Votación se suspendió;</a:t>
            </a:r>
          </a:p>
          <a:p>
            <a:pPr algn="just" eaLnBrk="1" hangingPunct="1">
              <a:lnSpc>
                <a:spcPct val="80000"/>
              </a:lnSpc>
              <a:buFont typeface="Wingdings" panose="05000000000000000000" pitchFamily="2" charset="2"/>
              <a:buChar char="ü"/>
            </a:pPr>
            <a:r>
              <a:rPr lang="es-MX" altLang="es-MX" sz="1800" smtClean="0"/>
              <a:t>Votación se cerró antes de las 18:00 horas. </a:t>
            </a:r>
          </a:p>
          <a:p>
            <a:pPr algn="just" eaLnBrk="1" hangingPunct="1">
              <a:lnSpc>
                <a:spcPct val="80000"/>
              </a:lnSpc>
              <a:buFontTx/>
              <a:buNone/>
            </a:pPr>
            <a:endParaRPr lang="es-MX" altLang="es-MX" sz="1800" smtClean="0"/>
          </a:p>
          <a:p>
            <a:pPr algn="just" eaLnBrk="1" hangingPunct="1">
              <a:lnSpc>
                <a:spcPct val="80000"/>
              </a:lnSpc>
              <a:buFontTx/>
              <a:buNone/>
            </a:pPr>
            <a:r>
              <a:rPr lang="es-MX" altLang="es-MX" sz="1800" b="1" smtClean="0">
                <a:solidFill>
                  <a:srgbClr val="000099"/>
                </a:solidFill>
              </a:rPr>
              <a:t>Datos Relevantes:</a:t>
            </a:r>
          </a:p>
          <a:p>
            <a:pPr algn="just" eaLnBrk="1" hangingPunct="1">
              <a:lnSpc>
                <a:spcPct val="80000"/>
              </a:lnSpc>
              <a:buFontTx/>
              <a:buNone/>
            </a:pPr>
            <a:endParaRPr lang="es-MX" altLang="es-MX" sz="1800" b="1" smtClean="0"/>
          </a:p>
          <a:p>
            <a:pPr algn="just" eaLnBrk="1" hangingPunct="1">
              <a:lnSpc>
                <a:spcPct val="80000"/>
              </a:lnSpc>
              <a:buFont typeface="Wingdings" panose="05000000000000000000" pitchFamily="2" charset="2"/>
              <a:buChar char="ü"/>
            </a:pPr>
            <a:r>
              <a:rPr lang="es-MX" altLang="es-MX" sz="1800" smtClean="0"/>
              <a:t>Periodo en que sucedió tal irregularidad (minutos u horas).</a:t>
            </a:r>
          </a:p>
          <a:p>
            <a:pPr algn="just" eaLnBrk="1" hangingPunct="1">
              <a:lnSpc>
                <a:spcPct val="80000"/>
              </a:lnSpc>
              <a:buFont typeface="Wingdings" panose="05000000000000000000" pitchFamily="2" charset="2"/>
              <a:buChar char="ü"/>
            </a:pPr>
            <a:endParaRPr lang="es-MX" altLang="es-MX" sz="1800" smtClean="0"/>
          </a:p>
          <a:p>
            <a:pPr algn="just" eaLnBrk="1" hangingPunct="1">
              <a:lnSpc>
                <a:spcPct val="80000"/>
              </a:lnSpc>
              <a:buFont typeface="Wingdings" panose="05000000000000000000" pitchFamily="2" charset="2"/>
              <a:buChar char="ü"/>
            </a:pPr>
            <a:r>
              <a:rPr lang="es-MX" altLang="es-MX" sz="1800" smtClean="0"/>
              <a:t>Comparar con el número de ciudadanos que sí sufragaron en un periodo determinado similar.</a:t>
            </a:r>
          </a:p>
          <a:p>
            <a:pPr algn="just" eaLnBrk="1" hangingPunct="1">
              <a:lnSpc>
                <a:spcPct val="80000"/>
              </a:lnSpc>
              <a:buFont typeface="Wingdings" panose="05000000000000000000" pitchFamily="2" charset="2"/>
              <a:buChar char="ü"/>
            </a:pPr>
            <a:endParaRPr lang="es-MX" altLang="es-MX" sz="1800" smtClean="0"/>
          </a:p>
          <a:p>
            <a:pPr algn="just" eaLnBrk="1" hangingPunct="1">
              <a:lnSpc>
                <a:spcPct val="80000"/>
              </a:lnSpc>
              <a:buFont typeface="Wingdings" panose="05000000000000000000" pitchFamily="2" charset="2"/>
              <a:buChar char="ü"/>
            </a:pPr>
            <a:r>
              <a:rPr lang="es-MX" altLang="es-MX" sz="1800" smtClean="0"/>
              <a:t>Conocer número aproximado de electores a los que se les negó su derecho a sufragar sin causa justificada. Si  éste es igual o mayor a la diferencia de votos que existe entre los candidatos que ocuparon el 1er. y 2º. lugar en la votación, se debe anular. </a:t>
            </a:r>
          </a:p>
          <a:p>
            <a:pPr algn="just" eaLnBrk="1" hangingPunct="1">
              <a:lnSpc>
                <a:spcPct val="80000"/>
              </a:lnSpc>
              <a:buFont typeface="Wingdings" panose="05000000000000000000" pitchFamily="2" charset="2"/>
              <a:buChar char="ü"/>
            </a:pPr>
            <a:endParaRPr lang="es-ES" altLang="es-MX" sz="1800" smtClean="0"/>
          </a:p>
        </p:txBody>
      </p:sp>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1 Título"/>
          <p:cNvSpPr>
            <a:spLocks noGrp="1"/>
          </p:cNvSpPr>
          <p:nvPr>
            <p:ph type="title" idx="4294967295"/>
          </p:nvPr>
        </p:nvSpPr>
        <p:spPr bwMode="auto">
          <a:xfrm>
            <a:off x="179388" y="1133475"/>
            <a:ext cx="8785225"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s-ES" altLang="es-MX" b="1" smtClean="0">
                <a:solidFill>
                  <a:srgbClr val="006600"/>
                </a:solidFill>
              </a:rPr>
              <a:t> </a:t>
            </a:r>
            <a:r>
              <a:rPr lang="es-ES" altLang="es-MX" sz="2400" b="1" smtClean="0">
                <a:solidFill>
                  <a:srgbClr val="006600"/>
                </a:solidFill>
                <a:latin typeface="Tahoma" panose="020B0604030504040204" pitchFamily="34" charset="0"/>
              </a:rPr>
              <a:t>Causal de nulidad de votación recibida en casilla</a:t>
            </a:r>
            <a:br>
              <a:rPr lang="es-ES" altLang="es-MX" sz="2400" b="1" smtClean="0">
                <a:solidFill>
                  <a:srgbClr val="006600"/>
                </a:solidFill>
                <a:latin typeface="Tahoma" panose="020B0604030504040204" pitchFamily="34" charset="0"/>
              </a:rPr>
            </a:br>
            <a:r>
              <a:rPr lang="es-MX" altLang="es-MX" sz="2400" b="1" smtClean="0">
                <a:solidFill>
                  <a:srgbClr val="00007E"/>
                </a:solidFill>
                <a:latin typeface="Tahoma" panose="020B0604030504040204" pitchFamily="34" charset="0"/>
              </a:rPr>
              <a:t>                                                                                   </a:t>
            </a:r>
            <a:endParaRPr lang="es-MX" altLang="es-MX" sz="2400" smtClean="0"/>
          </a:p>
        </p:txBody>
      </p:sp>
      <p:sp>
        <p:nvSpPr>
          <p:cNvPr id="3" name="2 Marcador de contenido"/>
          <p:cNvSpPr>
            <a:spLocks noGrp="1"/>
          </p:cNvSpPr>
          <p:nvPr>
            <p:ph idx="4294967295"/>
          </p:nvPr>
        </p:nvSpPr>
        <p:spPr bwMode="auto">
          <a:xfrm>
            <a:off x="539750" y="2492375"/>
            <a:ext cx="7777163" cy="2520950"/>
          </a:xfrm>
          <a:prstGeom prst="roundRect">
            <a:avLst>
              <a:gd name="adj" fmla="val 16667"/>
            </a:avLst>
          </a:prstGeom>
          <a:solidFill>
            <a:srgbClr val="C0C0C0">
              <a:alpha val="49001"/>
            </a:srgbClr>
          </a:solidFill>
          <a:ln w="28575">
            <a:solidFill>
              <a:srgbClr val="7F7F7F"/>
            </a:solidFill>
            <a:round/>
            <a:headEnd/>
            <a:tailEnd/>
          </a:ln>
        </p:spPr>
        <p:txBody>
          <a:bodyPr/>
          <a:lstStyle/>
          <a:p>
            <a:pPr algn="just" eaLnBrk="1" hangingPunct="1">
              <a:buFontTx/>
              <a:buNone/>
              <a:defRPr/>
            </a:pPr>
            <a:r>
              <a:rPr lang="es-MX" sz="2400" kern="1200" dirty="0" smtClean="0">
                <a:solidFill>
                  <a:srgbClr val="000066"/>
                </a:solidFill>
                <a:latin typeface="Tahoma" pitchFamily="34" charset="0"/>
                <a:cs typeface="+mn-cs"/>
              </a:rPr>
              <a:t>    </a:t>
            </a:r>
            <a:r>
              <a:rPr lang="es-MX" sz="2400" kern="1200" dirty="0" smtClean="0">
                <a:solidFill>
                  <a:schemeClr val="accent1">
                    <a:lumMod val="10000"/>
                  </a:schemeClr>
                </a:solidFill>
                <a:cs typeface="Arial" pitchFamily="34" charset="0"/>
              </a:rPr>
              <a:t>Existir </a:t>
            </a:r>
            <a:r>
              <a:rPr lang="es-MX" sz="2400" b="1" kern="1200" dirty="0" smtClean="0">
                <a:solidFill>
                  <a:schemeClr val="accent1">
                    <a:lumMod val="10000"/>
                  </a:schemeClr>
                </a:solidFill>
                <a:cs typeface="Arial" pitchFamily="34" charset="0"/>
              </a:rPr>
              <a:t>irregularidades graves,</a:t>
            </a:r>
            <a:r>
              <a:rPr lang="es-MX" sz="2400" kern="1200" dirty="0" smtClean="0">
                <a:solidFill>
                  <a:schemeClr val="accent1">
                    <a:lumMod val="10000"/>
                  </a:schemeClr>
                </a:solidFill>
                <a:cs typeface="Arial" pitchFamily="34" charset="0"/>
              </a:rPr>
              <a:t> plenamente </a:t>
            </a:r>
            <a:r>
              <a:rPr lang="es-MX" sz="2400" b="1" kern="1200" dirty="0" smtClean="0">
                <a:solidFill>
                  <a:schemeClr val="accent1">
                    <a:lumMod val="10000"/>
                  </a:schemeClr>
                </a:solidFill>
                <a:cs typeface="Arial" pitchFamily="34" charset="0"/>
              </a:rPr>
              <a:t>acreditadas</a:t>
            </a:r>
            <a:r>
              <a:rPr lang="es-MX" sz="2400" kern="1200" dirty="0" smtClean="0">
                <a:solidFill>
                  <a:schemeClr val="accent1">
                    <a:lumMod val="10000"/>
                  </a:schemeClr>
                </a:solidFill>
                <a:cs typeface="Arial" pitchFamily="34" charset="0"/>
              </a:rPr>
              <a:t> y no reparables durante la </a:t>
            </a:r>
            <a:r>
              <a:rPr lang="es-MX" sz="2400" b="1" kern="1200" dirty="0" smtClean="0">
                <a:solidFill>
                  <a:schemeClr val="accent1">
                    <a:lumMod val="10000"/>
                  </a:schemeClr>
                </a:solidFill>
                <a:cs typeface="Arial" pitchFamily="34" charset="0"/>
              </a:rPr>
              <a:t>jornada electoral</a:t>
            </a:r>
            <a:r>
              <a:rPr lang="es-MX" sz="2400" kern="1200" dirty="0" smtClean="0">
                <a:solidFill>
                  <a:schemeClr val="accent1">
                    <a:lumMod val="10000"/>
                  </a:schemeClr>
                </a:solidFill>
                <a:cs typeface="Arial" pitchFamily="34" charset="0"/>
              </a:rPr>
              <a:t> o en las actas de escrutinio y cómputo que, en forma evidente, pongan en duda la certeza de la votación y </a:t>
            </a:r>
            <a:r>
              <a:rPr lang="es-MX" sz="2400" b="1" kern="1200" dirty="0" smtClean="0">
                <a:solidFill>
                  <a:schemeClr val="accent1">
                    <a:lumMod val="10000"/>
                  </a:schemeClr>
                </a:solidFill>
                <a:cs typeface="Arial" pitchFamily="34" charset="0"/>
              </a:rPr>
              <a:t>sean determinantes </a:t>
            </a:r>
            <a:r>
              <a:rPr lang="es-MX" sz="2400" kern="1200" dirty="0" smtClean="0">
                <a:solidFill>
                  <a:schemeClr val="accent1">
                    <a:lumMod val="10000"/>
                  </a:schemeClr>
                </a:solidFill>
                <a:cs typeface="Arial" pitchFamily="34" charset="0"/>
              </a:rPr>
              <a:t>para el resultado de la misma. </a:t>
            </a:r>
          </a:p>
          <a:p>
            <a:pPr algn="just" eaLnBrk="1" hangingPunct="1">
              <a:buFontTx/>
              <a:buNone/>
              <a:defRPr/>
            </a:pPr>
            <a:r>
              <a:rPr lang="es-MX" sz="2400" kern="1200" dirty="0" smtClean="0">
                <a:solidFill>
                  <a:schemeClr val="accent1">
                    <a:lumMod val="10000"/>
                  </a:schemeClr>
                </a:solidFill>
                <a:latin typeface="Tahoma" pitchFamily="34" charset="0"/>
                <a:cs typeface="+mn-cs"/>
              </a:rPr>
              <a:t>    </a:t>
            </a:r>
          </a:p>
          <a:p>
            <a:pPr algn="just" eaLnBrk="1" hangingPunct="1">
              <a:buFontTx/>
              <a:buNone/>
              <a:defRPr/>
            </a:pPr>
            <a:endParaRPr lang="es-MX" sz="2400" kern="1200" dirty="0" smtClean="0">
              <a:solidFill>
                <a:schemeClr val="accent1">
                  <a:lumMod val="10000"/>
                </a:schemeClr>
              </a:solidFill>
              <a:latin typeface="Tahoma" pitchFamily="34" charset="0"/>
              <a:cs typeface="+mn-cs"/>
            </a:endParaRPr>
          </a:p>
          <a:p>
            <a:pPr algn="just" eaLnBrk="1" hangingPunct="1">
              <a:buFontTx/>
              <a:buNone/>
              <a:defRPr/>
            </a:pPr>
            <a:endParaRPr lang="es-MX" sz="2400" kern="1200" dirty="0" smtClean="0">
              <a:solidFill>
                <a:srgbClr val="000066"/>
              </a:solidFill>
              <a:latin typeface="Tahoma" pitchFamily="34" charset="0"/>
              <a:cs typeface="+mn-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250825" y="765175"/>
            <a:ext cx="8642350" cy="5549900"/>
          </a:xfrm>
          <a:prstGeom prst="roundRect">
            <a:avLst/>
          </a:prstGeom>
          <a:solidFill>
            <a:schemeClr val="bg1">
              <a:lumMod val="65000"/>
            </a:schemeClr>
          </a:solidFill>
          <a:ln>
            <a:solidFill>
              <a:schemeClr val="accent3">
                <a:lumMod val="65000"/>
              </a:schemeClr>
            </a:solidFill>
          </a:ln>
        </p:spPr>
        <p:style>
          <a:lnRef idx="2">
            <a:schemeClr val="accent2"/>
          </a:lnRef>
          <a:fillRef idx="1">
            <a:schemeClr val="lt1"/>
          </a:fillRef>
          <a:effectRef idx="0">
            <a:schemeClr val="accent2"/>
          </a:effectRef>
          <a:fontRef idx="minor">
            <a:schemeClr val="dk1"/>
          </a:fontRef>
        </p:style>
        <p:txBody>
          <a:bodyPr>
            <a:spAutoFit/>
          </a:bodyPr>
          <a:lstStyle/>
          <a:p>
            <a:pPr algn="just">
              <a:defRPr/>
            </a:pPr>
            <a:r>
              <a:rPr lang="es-MX" sz="1600" b="1" dirty="0"/>
              <a:t>Tesis IV/2014</a:t>
            </a:r>
          </a:p>
          <a:p>
            <a:pPr algn="just">
              <a:defRPr/>
            </a:pPr>
            <a:endParaRPr lang="es-MX" sz="1600" dirty="0"/>
          </a:p>
          <a:p>
            <a:pPr algn="just">
              <a:defRPr/>
            </a:pPr>
            <a:r>
              <a:rPr lang="es-MX" sz="1600" b="1" dirty="0"/>
              <a:t>ÓRGANOS JURISDICCIONALES ELECTORALES LOCALES. PUEDEN INAPLICAR NORMAS JURÍDICAS ESTATALES CONTRARIAS A LA CONSTITUCIÓN POLÍTICA DE LOS ESTADOS UNIDOS MEXICANOS Y A TRATADOS INTERNACIONALES</a:t>
            </a:r>
            <a:r>
              <a:rPr lang="es-MX" sz="1600" dirty="0"/>
              <a:t>.—De la interpretación sistemática de los artículos 1° y 133 de la Constitución Política de los Estados Unidos Mexicanos, así como de las tesis de la Suprema Corte de Justicia de la Nación de rubros: SISTEMA DE CONTROL CONSTITUCIONAL EN EL ORDEN JURÍDICO MEXICANO y PASOS A SEGUIR EN EL CONTROL DE CONSTITUCIONALIDAD Y CONVENCIONALIDAD EX OFFICIO EN MATERIA DE DERECHOS HUMANOS, se advierte que todas las autoridades jurisdiccionales del país, pueden realizar un control de constitucionalidad y convencionalidad de las normas jurídicas, para garantizar el ejercicio pleno de los derechos humanos. En consecuencia, los tribunales electorales locales tienen facultades para analizar las normas jurídicas estatales, contrastarlas con lo dispuesto en la Constitución Política de los Estados Unidos Mexicanos y los tratados internacionales de los que el Estado Mexicano sea parte, y después de realizar un ejercicio de interpretación conforme, en su caso, </a:t>
            </a:r>
            <a:r>
              <a:rPr lang="es-MX" sz="1600" dirty="0" err="1"/>
              <a:t>inaplicarlas</a:t>
            </a:r>
            <a:r>
              <a:rPr lang="es-MX" sz="1600" dirty="0"/>
              <a:t> en un asunto en concreto cuando sean contrarias a la norma fundamental, toda vez que cuenta con atribuciones para restituir el orden jurídico vulnerado mediante el dictado de una sentencia.</a:t>
            </a:r>
            <a:endParaRPr lang="es-MX"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16 Rectángulo"/>
          <p:cNvSpPr>
            <a:spLocks noChangeArrowheads="1"/>
          </p:cNvSpPr>
          <p:nvPr/>
        </p:nvSpPr>
        <p:spPr bwMode="auto">
          <a:xfrm>
            <a:off x="179388" y="655638"/>
            <a:ext cx="88566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r>
              <a:rPr lang="es-ES" altLang="es-MX" sz="2000" b="1">
                <a:cs typeface="Arial" panose="020B0604020202020204" pitchFamily="34" charset="0"/>
              </a:rPr>
              <a:t>Diferencia entre las causales de nulidad específicas y la genérica </a:t>
            </a:r>
          </a:p>
        </p:txBody>
      </p:sp>
      <p:sp>
        <p:nvSpPr>
          <p:cNvPr id="148483" name="AutoShape 7"/>
          <p:cNvSpPr>
            <a:spLocks noChangeArrowheads="1"/>
          </p:cNvSpPr>
          <p:nvPr/>
        </p:nvSpPr>
        <p:spPr bwMode="auto">
          <a:xfrm>
            <a:off x="1116013" y="1412875"/>
            <a:ext cx="2951162" cy="576263"/>
          </a:xfrm>
          <a:prstGeom prst="roundRect">
            <a:avLst>
              <a:gd name="adj" fmla="val 16667"/>
            </a:avLst>
          </a:prstGeom>
          <a:solidFill>
            <a:srgbClr val="C0C0C0"/>
          </a:solidFill>
          <a:ln w="22225" algn="ctr">
            <a:solidFill>
              <a:schemeClr val="bg2"/>
            </a:solidFill>
            <a:round/>
            <a:headEnd/>
            <a:tailEnd/>
          </a:ln>
        </p:spPr>
        <p:txBody>
          <a:bodyPr anchor="ctr"/>
          <a:lstStyle/>
          <a:p>
            <a:pPr algn="ctr" eaLnBrk="1" hangingPunct="1">
              <a:defRPr/>
            </a:pPr>
            <a:r>
              <a:rPr lang="es-MX" sz="2000" b="1" dirty="0">
                <a:ea typeface="+mn-ea"/>
                <a:cs typeface="Arial" charset="0"/>
              </a:rPr>
              <a:t>Causales específicas</a:t>
            </a:r>
            <a:endParaRPr lang="es-ES" sz="2000" b="1" dirty="0">
              <a:ea typeface="+mn-ea"/>
              <a:cs typeface="Arial" charset="0"/>
            </a:endParaRPr>
          </a:p>
        </p:txBody>
      </p:sp>
      <p:sp>
        <p:nvSpPr>
          <p:cNvPr id="142340" name="Text Box 4"/>
          <p:cNvSpPr>
            <a:spLocks noChangeArrowheads="1"/>
          </p:cNvSpPr>
          <p:nvPr/>
        </p:nvSpPr>
        <p:spPr bwMode="auto">
          <a:xfrm>
            <a:off x="215900" y="5518150"/>
            <a:ext cx="8748713" cy="647700"/>
          </a:xfrm>
          <a:prstGeom prst="roundRect">
            <a:avLst>
              <a:gd name="adj" fmla="val 16667"/>
            </a:avLst>
          </a:prstGeom>
          <a:solidFill>
            <a:srgbClr val="C0C0C0">
              <a:alpha val="39999"/>
            </a:srgbClr>
          </a:solidFill>
          <a:ln w="25400" algn="ctr">
            <a:solidFill>
              <a:schemeClr val="bg2"/>
            </a:solidFill>
            <a:miter lim="800000"/>
            <a:headEnd/>
            <a:tailEnd/>
          </a:ln>
        </p:spPr>
        <p:txBody>
          <a:bodyPr anchor="ctr"/>
          <a:lstStyle/>
          <a:p>
            <a:pPr eaLnBrk="1" hangingPunct="1">
              <a:spcBef>
                <a:spcPct val="50000"/>
              </a:spcBef>
              <a:defRPr/>
            </a:pPr>
            <a:r>
              <a:rPr lang="es-ES" dirty="0">
                <a:ea typeface="+mn-ea"/>
                <a:cs typeface="Arial" charset="0"/>
              </a:rPr>
              <a:t>En ambos casos, las causales deben ser determinantes. Esto es, se considerarán como motivos graves que afectan el resultado final de la casilla.</a:t>
            </a:r>
          </a:p>
        </p:txBody>
      </p:sp>
      <p:sp>
        <p:nvSpPr>
          <p:cNvPr id="142341" name="AutoShape 14"/>
          <p:cNvSpPr>
            <a:spLocks noChangeArrowheads="1"/>
          </p:cNvSpPr>
          <p:nvPr/>
        </p:nvSpPr>
        <p:spPr bwMode="auto">
          <a:xfrm>
            <a:off x="395288" y="2636838"/>
            <a:ext cx="4105275" cy="1728787"/>
          </a:xfrm>
          <a:prstGeom prst="roundRect">
            <a:avLst>
              <a:gd name="adj" fmla="val 16667"/>
            </a:avLst>
          </a:prstGeom>
          <a:solidFill>
            <a:srgbClr val="C0C0C0"/>
          </a:solidFill>
          <a:ln w="28575" algn="ctr">
            <a:solidFill>
              <a:schemeClr val="bg2"/>
            </a:solidFill>
            <a:round/>
            <a:headEnd/>
            <a:tailEnd/>
          </a:ln>
        </p:spPr>
        <p:txBody>
          <a:bodyPr anchor="ctr"/>
          <a:lstStyle/>
          <a:p>
            <a:pPr algn="just" eaLnBrk="1" hangingPunct="1">
              <a:defRPr/>
            </a:pPr>
            <a:r>
              <a:rPr lang="es-ES" dirty="0">
                <a:ea typeface="+mn-ea"/>
                <a:cs typeface="Arial" charset="0"/>
              </a:rPr>
              <a:t>Aquellas que </a:t>
            </a:r>
            <a:r>
              <a:rPr lang="es-ES" b="1" dirty="0">
                <a:solidFill>
                  <a:srgbClr val="800000"/>
                </a:solidFill>
                <a:ea typeface="+mn-ea"/>
                <a:cs typeface="Arial" charset="0"/>
              </a:rPr>
              <a:t>están expresamente </a:t>
            </a:r>
            <a:r>
              <a:rPr lang="es-ES" dirty="0">
                <a:ea typeface="+mn-ea"/>
                <a:cs typeface="Arial" charset="0"/>
              </a:rPr>
              <a:t>señaladas en la Ley General del Sistema de Medios Impugnación en Materia Electoral, artículo 75, incisos a) al j).</a:t>
            </a:r>
          </a:p>
        </p:txBody>
      </p:sp>
      <p:sp>
        <p:nvSpPr>
          <p:cNvPr id="148486" name="AutoShape 7"/>
          <p:cNvSpPr>
            <a:spLocks noChangeArrowheads="1"/>
          </p:cNvSpPr>
          <p:nvPr/>
        </p:nvSpPr>
        <p:spPr bwMode="auto">
          <a:xfrm>
            <a:off x="5508625" y="1412875"/>
            <a:ext cx="2735263" cy="576263"/>
          </a:xfrm>
          <a:prstGeom prst="roundRect">
            <a:avLst>
              <a:gd name="adj" fmla="val 16667"/>
            </a:avLst>
          </a:prstGeom>
          <a:solidFill>
            <a:srgbClr val="C0C0C0"/>
          </a:solidFill>
          <a:ln w="22225" algn="ctr">
            <a:solidFill>
              <a:schemeClr val="bg2"/>
            </a:solidFill>
            <a:round/>
            <a:headEnd/>
            <a:tailEnd/>
          </a:ln>
        </p:spPr>
        <p:txBody>
          <a:bodyPr anchor="ctr"/>
          <a:lstStyle/>
          <a:p>
            <a:pPr algn="ctr" eaLnBrk="1" hangingPunct="1">
              <a:defRPr/>
            </a:pPr>
            <a:r>
              <a:rPr lang="es-MX" sz="2000" b="1" dirty="0">
                <a:ea typeface="+mn-ea"/>
                <a:cs typeface="Arial" charset="0"/>
              </a:rPr>
              <a:t>Causal genérica</a:t>
            </a:r>
            <a:endParaRPr lang="es-ES" sz="2000" b="1" dirty="0">
              <a:ea typeface="+mn-ea"/>
              <a:cs typeface="Arial" charset="0"/>
            </a:endParaRPr>
          </a:p>
        </p:txBody>
      </p:sp>
      <p:sp>
        <p:nvSpPr>
          <p:cNvPr id="109575" name="AutoShape 15"/>
          <p:cNvSpPr>
            <a:spLocks noChangeArrowheads="1"/>
          </p:cNvSpPr>
          <p:nvPr/>
        </p:nvSpPr>
        <p:spPr bwMode="auto">
          <a:xfrm rot="5400000">
            <a:off x="2377282" y="1955006"/>
            <a:ext cx="215900" cy="573087"/>
          </a:xfrm>
          <a:prstGeom prst="rightArrow">
            <a:avLst>
              <a:gd name="adj1" fmla="val 50000"/>
              <a:gd name="adj2" fmla="val 25000"/>
            </a:avLst>
          </a:prstGeom>
          <a:solidFill>
            <a:srgbClr val="C0C0C0"/>
          </a:solidFill>
          <a:ln w="28575" algn="ctr">
            <a:solidFill>
              <a:schemeClr val="bg2"/>
            </a:solidFill>
            <a:miter lim="800000"/>
            <a:headEnd/>
            <a:tailEnd/>
          </a:ln>
        </p:spPr>
        <p:txBody>
          <a:bodyPr rot="10800000" vert="eaVert" wrap="none" anchor="ctr"/>
          <a:lstStyle/>
          <a:p>
            <a:pPr algn="ctr" eaLnBrk="1" hangingPunct="1">
              <a:defRPr/>
            </a:pPr>
            <a:endParaRPr lang="es-MX">
              <a:ea typeface="+mn-ea"/>
              <a:cs typeface="Arial" charset="0"/>
            </a:endParaRPr>
          </a:p>
        </p:txBody>
      </p:sp>
      <p:sp>
        <p:nvSpPr>
          <p:cNvPr id="109576" name="AutoShape 15"/>
          <p:cNvSpPr>
            <a:spLocks noChangeArrowheads="1"/>
          </p:cNvSpPr>
          <p:nvPr/>
        </p:nvSpPr>
        <p:spPr bwMode="auto">
          <a:xfrm rot="5400000">
            <a:off x="6766719" y="1955006"/>
            <a:ext cx="215900" cy="573088"/>
          </a:xfrm>
          <a:prstGeom prst="rightArrow">
            <a:avLst>
              <a:gd name="adj1" fmla="val 50000"/>
              <a:gd name="adj2" fmla="val 25000"/>
            </a:avLst>
          </a:prstGeom>
          <a:solidFill>
            <a:srgbClr val="C0C0C0"/>
          </a:solidFill>
          <a:ln w="28575" algn="ctr">
            <a:solidFill>
              <a:schemeClr val="bg2"/>
            </a:solidFill>
            <a:miter lim="800000"/>
            <a:headEnd/>
            <a:tailEnd/>
          </a:ln>
        </p:spPr>
        <p:txBody>
          <a:bodyPr rot="10800000" vert="eaVert" wrap="none" anchor="ctr"/>
          <a:lstStyle/>
          <a:p>
            <a:pPr algn="ctr" eaLnBrk="1" hangingPunct="1">
              <a:defRPr/>
            </a:pPr>
            <a:endParaRPr lang="es-MX">
              <a:ea typeface="+mn-ea"/>
              <a:cs typeface="Arial" charset="0"/>
            </a:endParaRPr>
          </a:p>
        </p:txBody>
      </p:sp>
      <p:sp>
        <p:nvSpPr>
          <p:cNvPr id="142345" name="AutoShape 14"/>
          <p:cNvSpPr>
            <a:spLocks noChangeArrowheads="1"/>
          </p:cNvSpPr>
          <p:nvPr/>
        </p:nvSpPr>
        <p:spPr bwMode="auto">
          <a:xfrm>
            <a:off x="4787900" y="2636838"/>
            <a:ext cx="4105275" cy="2520950"/>
          </a:xfrm>
          <a:prstGeom prst="roundRect">
            <a:avLst>
              <a:gd name="adj" fmla="val 16667"/>
            </a:avLst>
          </a:prstGeom>
          <a:solidFill>
            <a:srgbClr val="C0C0C0"/>
          </a:solidFill>
          <a:ln w="28575" algn="ctr">
            <a:solidFill>
              <a:schemeClr val="bg2"/>
            </a:solidFill>
            <a:round/>
            <a:headEnd/>
            <a:tailEnd/>
          </a:ln>
        </p:spPr>
        <p:txBody>
          <a:bodyPr anchor="ctr"/>
          <a:lstStyle/>
          <a:p>
            <a:pPr algn="just" eaLnBrk="1" hangingPunct="1">
              <a:defRPr/>
            </a:pPr>
            <a:r>
              <a:rPr lang="es-ES" dirty="0">
                <a:ea typeface="+mn-ea"/>
                <a:cs typeface="Arial" charset="0"/>
              </a:rPr>
              <a:t>Aquellas que </a:t>
            </a:r>
            <a:r>
              <a:rPr lang="es-ES" b="1" dirty="0">
                <a:solidFill>
                  <a:srgbClr val="800000"/>
                </a:solidFill>
                <a:ea typeface="+mn-ea"/>
                <a:cs typeface="Arial" charset="0"/>
              </a:rPr>
              <a:t>no están </a:t>
            </a:r>
            <a:r>
              <a:rPr lang="es-ES" dirty="0">
                <a:ea typeface="+mn-ea"/>
                <a:cs typeface="Arial" charset="0"/>
              </a:rPr>
              <a:t>señaladas en la Ley, pero afectan el resultado de la elección. Por ejemplo: que falte un número importante de boletas en la urna, o que dos funcionarios de casilla se hayan ausentado de la casilla dos horas durante la jornada electoral.</a:t>
            </a:r>
          </a:p>
        </p:txBody>
      </p:sp>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Box 5"/>
          <p:cNvSpPr txBox="1">
            <a:spLocks noChangeArrowheads="1"/>
          </p:cNvSpPr>
          <p:nvPr/>
        </p:nvSpPr>
        <p:spPr bwMode="auto">
          <a:xfrm>
            <a:off x="4067175" y="5876925"/>
            <a:ext cx="3529013" cy="284163"/>
          </a:xfrm>
          <a:prstGeom prst="rect">
            <a:avLst/>
          </a:prstGeom>
          <a:solidFill>
            <a:srgbClr val="C0C0C0"/>
          </a:solidFill>
          <a:ln w="9525">
            <a:solidFill>
              <a:srgbClr val="7F7F7F"/>
            </a:solidFill>
            <a:miter lim="800000"/>
            <a:headEnd/>
            <a:tailEnd/>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r>
              <a:rPr lang="es-MX" altLang="es-MX" sz="1200" b="1" i="1">
                <a:solidFill>
                  <a:srgbClr val="4F6228"/>
                </a:solidFill>
                <a:cs typeface="Arial" panose="020B0604020202020204" pitchFamily="34" charset="0"/>
              </a:rPr>
              <a:t>Artículo 75.1, inciso k), de la LGSMIME</a:t>
            </a:r>
            <a:endParaRPr lang="es-ES" altLang="es-MX" sz="1200" b="1" i="1">
              <a:solidFill>
                <a:srgbClr val="4F6228"/>
              </a:solidFill>
              <a:cs typeface="Arial" panose="020B0604020202020204" pitchFamily="34" charset="0"/>
            </a:endParaRPr>
          </a:p>
        </p:txBody>
      </p:sp>
      <p:sp>
        <p:nvSpPr>
          <p:cNvPr id="149507" name="AutoShape 8"/>
          <p:cNvSpPr>
            <a:spLocks/>
          </p:cNvSpPr>
          <p:nvPr/>
        </p:nvSpPr>
        <p:spPr bwMode="auto">
          <a:xfrm>
            <a:off x="3059113" y="1001713"/>
            <a:ext cx="504825" cy="4875212"/>
          </a:xfrm>
          <a:prstGeom prst="leftBrace">
            <a:avLst>
              <a:gd name="adj1" fmla="val 73681"/>
              <a:gd name="adj2" fmla="val 50000"/>
            </a:avLst>
          </a:prstGeom>
          <a:solidFill>
            <a:srgbClr val="C0C0C0"/>
          </a:solidFill>
          <a:ln w="25400" algn="ctr">
            <a:solidFill>
              <a:srgbClr val="7F7F7F"/>
            </a:solidFill>
            <a:round/>
            <a:headEnd/>
            <a:tailEnd/>
          </a:ln>
        </p:spPr>
        <p:txBody>
          <a:bodyPr wrap="none" anchor="ctr"/>
          <a:lstStyle/>
          <a:p>
            <a:pPr algn="ctr" eaLnBrk="1" hangingPunct="1">
              <a:defRPr/>
            </a:pPr>
            <a:endParaRPr lang="es-MX">
              <a:solidFill>
                <a:schemeClr val="dk1"/>
              </a:solidFill>
              <a:latin typeface="+mn-lt"/>
              <a:ea typeface="+mn-ea"/>
            </a:endParaRPr>
          </a:p>
        </p:txBody>
      </p:sp>
      <p:sp>
        <p:nvSpPr>
          <p:cNvPr id="160772" name="AutoShape 9"/>
          <p:cNvSpPr>
            <a:spLocks noChangeArrowheads="1"/>
          </p:cNvSpPr>
          <p:nvPr/>
        </p:nvSpPr>
        <p:spPr bwMode="auto">
          <a:xfrm>
            <a:off x="3563938" y="1143000"/>
            <a:ext cx="4170362" cy="936625"/>
          </a:xfrm>
          <a:prstGeom prst="flowChartAlternateProcess">
            <a:avLst/>
          </a:prstGeom>
          <a:solidFill>
            <a:srgbClr val="C0C0C0"/>
          </a:solidFill>
          <a:ln w="25400" algn="ctr">
            <a:solidFill>
              <a:srgbClr val="7F7F7F"/>
            </a:solidFill>
            <a:miter lim="800000"/>
            <a:headEnd/>
            <a:tailEnd/>
          </a:ln>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s-MX" altLang="es-MX" b="1">
                <a:solidFill>
                  <a:srgbClr val="C00000"/>
                </a:solidFill>
                <a:latin typeface="Calibri" panose="020F0502020204030204" pitchFamily="34" charset="0"/>
                <a:cs typeface="Arial" panose="020B0604020202020204" pitchFamily="34" charset="0"/>
              </a:rPr>
              <a:t>Irregularidades graves </a:t>
            </a:r>
            <a:r>
              <a:rPr lang="es-MX" altLang="es-MX" b="1">
                <a:solidFill>
                  <a:srgbClr val="000000"/>
                </a:solidFill>
                <a:latin typeface="Calibri" panose="020F0502020204030204" pitchFamily="34" charset="0"/>
                <a:cs typeface="Arial" panose="020B0604020202020204" pitchFamily="34" charset="0"/>
              </a:rPr>
              <a:t>plenamente acreditadas.</a:t>
            </a:r>
            <a:endParaRPr lang="es-ES" altLang="es-MX" b="1">
              <a:solidFill>
                <a:srgbClr val="000000"/>
              </a:solidFill>
              <a:latin typeface="Calibri" panose="020F0502020204030204" pitchFamily="34" charset="0"/>
              <a:cs typeface="Arial" panose="020B0604020202020204" pitchFamily="34" charset="0"/>
            </a:endParaRPr>
          </a:p>
        </p:txBody>
      </p:sp>
      <p:sp>
        <p:nvSpPr>
          <p:cNvPr id="160773" name="AutoShape 10"/>
          <p:cNvSpPr>
            <a:spLocks noChangeArrowheads="1"/>
          </p:cNvSpPr>
          <p:nvPr/>
        </p:nvSpPr>
        <p:spPr bwMode="auto">
          <a:xfrm>
            <a:off x="3563938" y="2420938"/>
            <a:ext cx="4170362" cy="936625"/>
          </a:xfrm>
          <a:prstGeom prst="flowChartAlternateProcess">
            <a:avLst/>
          </a:prstGeom>
          <a:solidFill>
            <a:srgbClr val="C0C0C0"/>
          </a:solidFill>
          <a:ln w="25400" algn="ctr">
            <a:solidFill>
              <a:srgbClr val="7F7F7F"/>
            </a:solidFill>
            <a:miter lim="800000"/>
            <a:headEnd/>
            <a:tailEnd/>
          </a:ln>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s-MX" altLang="es-MX" b="1">
                <a:solidFill>
                  <a:srgbClr val="000000"/>
                </a:solidFill>
                <a:latin typeface="Calibri" panose="020F0502020204030204" pitchFamily="34" charset="0"/>
                <a:cs typeface="Arial" panose="020B0604020202020204" pitchFamily="34" charset="0"/>
              </a:rPr>
              <a:t>Que </a:t>
            </a:r>
            <a:r>
              <a:rPr lang="es-MX" altLang="es-MX" b="1">
                <a:solidFill>
                  <a:srgbClr val="660033"/>
                </a:solidFill>
                <a:latin typeface="Calibri" panose="020F0502020204030204" pitchFamily="34" charset="0"/>
                <a:cs typeface="Arial" panose="020B0604020202020204" pitchFamily="34" charset="0"/>
              </a:rPr>
              <a:t>no </a:t>
            </a:r>
            <a:r>
              <a:rPr lang="es-MX" altLang="es-MX" b="1">
                <a:solidFill>
                  <a:srgbClr val="000000"/>
                </a:solidFill>
                <a:latin typeface="Calibri" panose="020F0502020204030204" pitchFamily="34" charset="0"/>
                <a:cs typeface="Arial" panose="020B0604020202020204" pitchFamily="34" charset="0"/>
              </a:rPr>
              <a:t>sean </a:t>
            </a:r>
            <a:r>
              <a:rPr lang="es-MX" altLang="es-MX" b="1">
                <a:solidFill>
                  <a:srgbClr val="C00000"/>
                </a:solidFill>
                <a:latin typeface="Calibri" panose="020F0502020204030204" pitchFamily="34" charset="0"/>
                <a:cs typeface="Arial" panose="020B0604020202020204" pitchFamily="34" charset="0"/>
              </a:rPr>
              <a:t>reparables </a:t>
            </a:r>
            <a:r>
              <a:rPr lang="es-MX" altLang="es-MX" b="1">
                <a:solidFill>
                  <a:srgbClr val="000000"/>
                </a:solidFill>
                <a:latin typeface="Calibri" panose="020F0502020204030204" pitchFamily="34" charset="0"/>
                <a:cs typeface="Arial" panose="020B0604020202020204" pitchFamily="34" charset="0"/>
              </a:rPr>
              <a:t>durante la jornada electoral o en las actas de escrutinio y cómputo.</a:t>
            </a:r>
            <a:endParaRPr lang="es-ES" altLang="es-MX" b="1">
              <a:solidFill>
                <a:srgbClr val="000000"/>
              </a:solidFill>
              <a:latin typeface="Calibri" panose="020F0502020204030204" pitchFamily="34" charset="0"/>
              <a:cs typeface="Arial" panose="020B0604020202020204" pitchFamily="34" charset="0"/>
            </a:endParaRPr>
          </a:p>
        </p:txBody>
      </p:sp>
      <p:sp>
        <p:nvSpPr>
          <p:cNvPr id="160774" name="AutoShape 11"/>
          <p:cNvSpPr>
            <a:spLocks noChangeArrowheads="1"/>
          </p:cNvSpPr>
          <p:nvPr/>
        </p:nvSpPr>
        <p:spPr bwMode="auto">
          <a:xfrm>
            <a:off x="3563938" y="3714750"/>
            <a:ext cx="4170362" cy="722313"/>
          </a:xfrm>
          <a:prstGeom prst="flowChartAlternateProcess">
            <a:avLst/>
          </a:prstGeom>
          <a:solidFill>
            <a:srgbClr val="C0C0C0"/>
          </a:solidFill>
          <a:ln w="25400" algn="ctr">
            <a:solidFill>
              <a:srgbClr val="7F7F7F"/>
            </a:solidFill>
            <a:miter lim="800000"/>
            <a:headEnd/>
            <a:tailEnd/>
          </a:ln>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s-MX" altLang="es-MX" b="1">
                <a:solidFill>
                  <a:srgbClr val="000000"/>
                </a:solidFill>
                <a:latin typeface="Calibri" panose="020F0502020204030204" pitchFamily="34" charset="0"/>
                <a:cs typeface="Arial" panose="020B0604020202020204" pitchFamily="34" charset="0"/>
              </a:rPr>
              <a:t>Que pongan </a:t>
            </a:r>
            <a:r>
              <a:rPr lang="es-MX" altLang="es-MX" b="1">
                <a:solidFill>
                  <a:srgbClr val="C00000"/>
                </a:solidFill>
                <a:latin typeface="Calibri" panose="020F0502020204030204" pitchFamily="34" charset="0"/>
                <a:cs typeface="Arial" panose="020B0604020202020204" pitchFamily="34" charset="0"/>
              </a:rPr>
              <a:t>en duda la certeza </a:t>
            </a:r>
            <a:r>
              <a:rPr lang="es-MX" altLang="es-MX" b="1">
                <a:solidFill>
                  <a:srgbClr val="000000"/>
                </a:solidFill>
                <a:latin typeface="Calibri" panose="020F0502020204030204" pitchFamily="34" charset="0"/>
                <a:cs typeface="Arial" panose="020B0604020202020204" pitchFamily="34" charset="0"/>
              </a:rPr>
              <a:t>de la votación, en forma evidente. </a:t>
            </a:r>
            <a:endParaRPr lang="es-ES" altLang="es-MX" b="1">
              <a:solidFill>
                <a:srgbClr val="000000"/>
              </a:solidFill>
              <a:latin typeface="Calibri" panose="020F0502020204030204" pitchFamily="34" charset="0"/>
              <a:cs typeface="Arial" panose="020B0604020202020204" pitchFamily="34" charset="0"/>
            </a:endParaRPr>
          </a:p>
        </p:txBody>
      </p:sp>
      <p:sp>
        <p:nvSpPr>
          <p:cNvPr id="160775" name="AutoShape 12"/>
          <p:cNvSpPr>
            <a:spLocks noChangeArrowheads="1"/>
          </p:cNvSpPr>
          <p:nvPr/>
        </p:nvSpPr>
        <p:spPr bwMode="auto">
          <a:xfrm>
            <a:off x="3563938" y="4795838"/>
            <a:ext cx="4170362" cy="936625"/>
          </a:xfrm>
          <a:prstGeom prst="flowChartAlternateProcess">
            <a:avLst/>
          </a:prstGeom>
          <a:solidFill>
            <a:srgbClr val="C0C0C0"/>
          </a:solidFill>
          <a:ln w="25400" algn="ctr">
            <a:solidFill>
              <a:srgbClr val="7F7F7F"/>
            </a:solidFill>
            <a:miter lim="800000"/>
            <a:headEnd/>
            <a:tailEnd/>
          </a:ln>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s-MX" altLang="es-MX" b="1">
                <a:solidFill>
                  <a:srgbClr val="000000"/>
                </a:solidFill>
                <a:latin typeface="Calibri" panose="020F0502020204030204" pitchFamily="34" charset="0"/>
                <a:cs typeface="Arial" panose="020B0604020202020204" pitchFamily="34" charset="0"/>
              </a:rPr>
              <a:t>Que sean </a:t>
            </a:r>
            <a:r>
              <a:rPr lang="es-MX" altLang="es-MX" b="1">
                <a:solidFill>
                  <a:srgbClr val="C00000"/>
                </a:solidFill>
                <a:latin typeface="Calibri" panose="020F0502020204030204" pitchFamily="34" charset="0"/>
                <a:cs typeface="Arial" panose="020B0604020202020204" pitchFamily="34" charset="0"/>
              </a:rPr>
              <a:t>determinantes </a:t>
            </a:r>
            <a:r>
              <a:rPr lang="es-MX" altLang="es-MX" b="1">
                <a:solidFill>
                  <a:srgbClr val="000000"/>
                </a:solidFill>
                <a:latin typeface="Calibri" panose="020F0502020204030204" pitchFamily="34" charset="0"/>
                <a:cs typeface="Arial" panose="020B0604020202020204" pitchFamily="34" charset="0"/>
              </a:rPr>
              <a:t>para el resultado de la votación</a:t>
            </a:r>
            <a:endParaRPr lang="es-ES" altLang="es-MX" b="1">
              <a:solidFill>
                <a:srgbClr val="000000"/>
              </a:solidFill>
              <a:latin typeface="Calibri" panose="020F0502020204030204" pitchFamily="34" charset="0"/>
              <a:cs typeface="Arial" panose="020B0604020202020204" pitchFamily="34" charset="0"/>
            </a:endParaRPr>
          </a:p>
        </p:txBody>
      </p:sp>
      <p:sp>
        <p:nvSpPr>
          <p:cNvPr id="13" name="AutoShape 14"/>
          <p:cNvSpPr>
            <a:spLocks noChangeArrowheads="1"/>
          </p:cNvSpPr>
          <p:nvPr/>
        </p:nvSpPr>
        <p:spPr bwMode="auto">
          <a:xfrm>
            <a:off x="395288" y="2924175"/>
            <a:ext cx="2557462" cy="1081088"/>
          </a:xfrm>
          <a:prstGeom prst="roundRect">
            <a:avLst>
              <a:gd name="adj" fmla="val 16667"/>
            </a:avLst>
          </a:prstGeom>
          <a:solidFill>
            <a:srgbClr val="C0C0C0"/>
          </a:solidFill>
          <a:ln w="25400" algn="ctr">
            <a:solidFill>
              <a:srgbClr val="7F7F7F"/>
            </a:solidFill>
            <a:round/>
            <a:headEnd/>
            <a:tailEnd/>
          </a:ln>
        </p:spPr>
        <p:txBody>
          <a:bodyPr anchor="ctr"/>
          <a:lstStyle/>
          <a:p>
            <a:pPr algn="just" eaLnBrk="1" hangingPunct="1">
              <a:defRPr/>
            </a:pPr>
            <a:r>
              <a:rPr lang="es-MX" dirty="0">
                <a:solidFill>
                  <a:schemeClr val="dk1"/>
                </a:solidFill>
                <a:latin typeface="Arial" charset="0"/>
                <a:ea typeface="+mn-ea"/>
              </a:rPr>
              <a:t>Elementos que deben demostrarse para su </a:t>
            </a:r>
            <a:r>
              <a:rPr lang="es-MX" b="1" dirty="0">
                <a:solidFill>
                  <a:schemeClr val="dk1"/>
                </a:solidFill>
                <a:latin typeface="Arial" charset="0"/>
                <a:ea typeface="+mn-ea"/>
              </a:rPr>
              <a:t>actualización:</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13"/>
          <p:cNvSpPr>
            <a:spLocks noChangeArrowheads="1"/>
          </p:cNvSpPr>
          <p:nvPr/>
        </p:nvSpPr>
        <p:spPr bwMode="auto">
          <a:xfrm>
            <a:off x="395288" y="765175"/>
            <a:ext cx="828040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s-MX" altLang="es-MX" sz="2800" b="1">
                <a:solidFill>
                  <a:srgbClr val="006600"/>
                </a:solidFill>
                <a:latin typeface="Tahoma" panose="020B0604030504040204" pitchFamily="34" charset="0"/>
                <a:cs typeface="Tahoma" panose="020B0604030504040204" pitchFamily="34" charset="0"/>
              </a:rPr>
              <a:t>Causales de nulidad de elección</a:t>
            </a:r>
          </a:p>
          <a:p>
            <a:pPr algn="ctr" eaLnBrk="1" hangingPunct="1"/>
            <a:r>
              <a:rPr lang="es-MX" altLang="es-MX" sz="3600" b="1">
                <a:solidFill>
                  <a:srgbClr val="006600"/>
                </a:solidFill>
                <a:cs typeface="Tahoma" panose="020B0604030504040204" pitchFamily="34" charset="0"/>
              </a:rPr>
              <a:t> </a:t>
            </a:r>
            <a:br>
              <a:rPr lang="es-MX" altLang="es-MX" sz="3600" b="1">
                <a:solidFill>
                  <a:srgbClr val="006600"/>
                </a:solidFill>
                <a:cs typeface="Tahoma" panose="020B0604030504040204" pitchFamily="34" charset="0"/>
              </a:rPr>
            </a:br>
            <a:endParaRPr lang="es-MX" altLang="es-MX" sz="3600" b="1">
              <a:solidFill>
                <a:srgbClr val="006600"/>
              </a:solidFill>
              <a:cs typeface="Tahoma" panose="020B0604030504040204" pitchFamily="34" charset="0"/>
            </a:endParaRPr>
          </a:p>
          <a:p>
            <a:pPr algn="just" eaLnBrk="1" hangingPunct="1">
              <a:buFont typeface="Arial" panose="020B0604020202020204" pitchFamily="34" charset="0"/>
              <a:buChar char="•"/>
            </a:pPr>
            <a:r>
              <a:rPr lang="es-MX" altLang="es-MX" sz="2800" b="1">
                <a:solidFill>
                  <a:srgbClr val="006600"/>
                </a:solidFill>
                <a:cs typeface="Tahoma" panose="020B0604030504040204" pitchFamily="34" charset="0"/>
              </a:rPr>
              <a:t>   </a:t>
            </a:r>
            <a:r>
              <a:rPr lang="es-MX" altLang="es-MX" sz="2400" b="1">
                <a:solidFill>
                  <a:srgbClr val="006600"/>
                </a:solidFill>
                <a:cs typeface="Tahoma" panose="020B0604030504040204" pitchFamily="34" charset="0"/>
              </a:rPr>
              <a:t>Diputados;</a:t>
            </a:r>
          </a:p>
          <a:p>
            <a:pPr algn="just" eaLnBrk="1" hangingPunct="1">
              <a:buFont typeface="Arial" panose="020B0604020202020204" pitchFamily="34" charset="0"/>
              <a:buChar char="•"/>
            </a:pPr>
            <a:endParaRPr lang="es-MX" altLang="es-MX" sz="2400" b="1">
              <a:solidFill>
                <a:srgbClr val="006600"/>
              </a:solidFill>
              <a:cs typeface="Tahoma" panose="020B0604030504040204" pitchFamily="34" charset="0"/>
            </a:endParaRPr>
          </a:p>
          <a:p>
            <a:pPr algn="just" eaLnBrk="1" hangingPunct="1">
              <a:buFont typeface="Arial" panose="020B0604020202020204" pitchFamily="34" charset="0"/>
              <a:buChar char="•"/>
            </a:pPr>
            <a:r>
              <a:rPr lang="es-MX" altLang="es-MX" sz="2400" b="1">
                <a:solidFill>
                  <a:srgbClr val="006600"/>
                </a:solidFill>
                <a:cs typeface="Tahoma" panose="020B0604030504040204" pitchFamily="34" charset="0"/>
              </a:rPr>
              <a:t>   Senadores:</a:t>
            </a:r>
          </a:p>
          <a:p>
            <a:pPr algn="just" eaLnBrk="1" hangingPunct="1"/>
            <a:r>
              <a:rPr lang="es-MX" altLang="es-MX" sz="2400" b="1">
                <a:solidFill>
                  <a:srgbClr val="006600"/>
                </a:solidFill>
                <a:cs typeface="Tahoma" panose="020B0604030504040204" pitchFamily="34" charset="0"/>
              </a:rPr>
              <a:t> </a:t>
            </a:r>
          </a:p>
          <a:p>
            <a:pPr algn="just" eaLnBrk="1" hangingPunct="1">
              <a:buFont typeface="Arial" panose="020B0604020202020204" pitchFamily="34" charset="0"/>
              <a:buChar char="•"/>
            </a:pPr>
            <a:r>
              <a:rPr lang="es-MX" altLang="es-MX" sz="2400" b="1">
                <a:solidFill>
                  <a:srgbClr val="006600"/>
                </a:solidFill>
                <a:cs typeface="Tahoma" panose="020B0604030504040204" pitchFamily="34" charset="0"/>
              </a:rPr>
              <a:t>   Presidente de los Estados Unidos Mexicanos.</a:t>
            </a:r>
          </a:p>
          <a:p>
            <a:pPr algn="just" eaLnBrk="1" hangingPunct="1">
              <a:buFont typeface="Arial" panose="020B0604020202020204" pitchFamily="34" charset="0"/>
              <a:buChar char="•"/>
            </a:pPr>
            <a:endParaRPr lang="es-MX" altLang="es-MX" sz="2400" b="1">
              <a:solidFill>
                <a:srgbClr val="006600"/>
              </a:solidFill>
              <a:cs typeface="Tahoma" panose="020B0604030504040204" pitchFamily="34" charset="0"/>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5"/>
          <p:cNvSpPr>
            <a:spLocks noChangeArrowheads="1"/>
          </p:cNvSpPr>
          <p:nvPr/>
        </p:nvSpPr>
        <p:spPr bwMode="auto">
          <a:xfrm>
            <a:off x="323850" y="765175"/>
            <a:ext cx="86772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r>
              <a:rPr lang="es-MX" altLang="es-MX" b="1">
                <a:solidFill>
                  <a:srgbClr val="006600"/>
                </a:solidFill>
                <a:cs typeface="Arial" panose="020B0604020202020204" pitchFamily="34" charset="0"/>
              </a:rPr>
              <a:t>Nulidad de la elección de diputados de mayoría relativa</a:t>
            </a:r>
            <a:r>
              <a:rPr lang="es-MX" altLang="es-MX">
                <a:solidFill>
                  <a:srgbClr val="006600"/>
                </a:solidFill>
                <a:cs typeface="Arial" panose="020B0604020202020204" pitchFamily="34" charset="0"/>
              </a:rPr>
              <a:t> </a:t>
            </a:r>
          </a:p>
        </p:txBody>
      </p:sp>
      <p:sp>
        <p:nvSpPr>
          <p:cNvPr id="153603" name="AutoShape 15"/>
          <p:cNvSpPr>
            <a:spLocks noChangeArrowheads="1"/>
          </p:cNvSpPr>
          <p:nvPr/>
        </p:nvSpPr>
        <p:spPr bwMode="auto">
          <a:xfrm>
            <a:off x="2627313" y="4878388"/>
            <a:ext cx="6338887" cy="998537"/>
          </a:xfrm>
          <a:prstGeom prst="roundRect">
            <a:avLst>
              <a:gd name="adj" fmla="val 16667"/>
            </a:avLst>
          </a:prstGeom>
          <a:solidFill>
            <a:srgbClr val="C0C0C0"/>
          </a:solidFill>
          <a:ln w="25400" algn="ctr">
            <a:solidFill>
              <a:srgbClr val="7F7F7F"/>
            </a:solidFill>
            <a:round/>
            <a:headEnd/>
            <a:tailEnd/>
          </a:ln>
        </p:spPr>
        <p:txBody>
          <a:bodyPr>
            <a:spAutoFit/>
          </a:bodyPr>
          <a:lstStyle/>
          <a:p>
            <a:pPr algn="just" eaLnBrk="1" hangingPunct="1">
              <a:lnSpc>
                <a:spcPct val="95000"/>
              </a:lnSpc>
              <a:spcBef>
                <a:spcPct val="50000"/>
              </a:spcBef>
              <a:spcAft>
                <a:spcPct val="30000"/>
              </a:spcAft>
              <a:buClr>
                <a:srgbClr val="006600"/>
              </a:buClr>
              <a:defRPr/>
            </a:pPr>
            <a:r>
              <a:rPr lang="es-MX" dirty="0">
                <a:solidFill>
                  <a:schemeClr val="dk1"/>
                </a:solidFill>
                <a:latin typeface="+mn-lt"/>
                <a:ea typeface="+mn-ea"/>
              </a:rPr>
              <a:t>Cuando los dos </a:t>
            </a:r>
            <a:r>
              <a:rPr lang="es-MX" b="1" dirty="0">
                <a:solidFill>
                  <a:srgbClr val="000099"/>
                </a:solidFill>
                <a:latin typeface="+mn-lt"/>
                <a:ea typeface="+mn-ea"/>
              </a:rPr>
              <a:t>integrantes de la fórmula</a:t>
            </a:r>
            <a:r>
              <a:rPr lang="es-MX" dirty="0">
                <a:solidFill>
                  <a:srgbClr val="000099"/>
                </a:solidFill>
                <a:latin typeface="+mn-lt"/>
                <a:ea typeface="+mn-ea"/>
              </a:rPr>
              <a:t> </a:t>
            </a:r>
            <a:r>
              <a:rPr lang="es-MX" dirty="0">
                <a:solidFill>
                  <a:schemeClr val="dk1"/>
                </a:solidFill>
                <a:latin typeface="+mn-lt"/>
                <a:ea typeface="+mn-ea"/>
              </a:rPr>
              <a:t>de candidatos que hubieran obtenido constancia de mayoría sean </a:t>
            </a:r>
            <a:r>
              <a:rPr lang="es-MX" b="1" dirty="0">
                <a:solidFill>
                  <a:srgbClr val="000099"/>
                </a:solidFill>
                <a:latin typeface="+mn-lt"/>
                <a:ea typeface="+mn-ea"/>
              </a:rPr>
              <a:t>inelegibles</a:t>
            </a:r>
            <a:r>
              <a:rPr lang="es-MX" dirty="0">
                <a:solidFill>
                  <a:srgbClr val="000099"/>
                </a:solidFill>
                <a:latin typeface="+mn-lt"/>
                <a:ea typeface="+mn-ea"/>
              </a:rPr>
              <a:t>.</a:t>
            </a:r>
          </a:p>
        </p:txBody>
      </p:sp>
      <p:sp>
        <p:nvSpPr>
          <p:cNvPr id="153604" name="AutoShape 14"/>
          <p:cNvSpPr>
            <a:spLocks noChangeArrowheads="1"/>
          </p:cNvSpPr>
          <p:nvPr/>
        </p:nvSpPr>
        <p:spPr bwMode="auto">
          <a:xfrm>
            <a:off x="2700338" y="3213100"/>
            <a:ext cx="6264275" cy="1008063"/>
          </a:xfrm>
          <a:prstGeom prst="roundRect">
            <a:avLst>
              <a:gd name="adj" fmla="val 16667"/>
            </a:avLst>
          </a:prstGeom>
          <a:solidFill>
            <a:srgbClr val="C0C0C0"/>
          </a:solidFill>
          <a:ln w="25400" algn="ctr">
            <a:solidFill>
              <a:srgbClr val="7F7F7F"/>
            </a:solidFill>
            <a:round/>
            <a:headEnd/>
            <a:tailEnd/>
          </a:ln>
        </p:spPr>
        <p:txBody>
          <a:bodyPr anchor="ctr"/>
          <a:lstStyle/>
          <a:p>
            <a:pPr algn="just" eaLnBrk="1" hangingPunct="1">
              <a:lnSpc>
                <a:spcPct val="95000"/>
              </a:lnSpc>
              <a:spcBef>
                <a:spcPct val="50000"/>
              </a:spcBef>
              <a:spcAft>
                <a:spcPct val="30000"/>
              </a:spcAft>
              <a:buClr>
                <a:srgbClr val="006600"/>
              </a:buClr>
              <a:defRPr/>
            </a:pPr>
            <a:r>
              <a:rPr lang="es-MX" dirty="0">
                <a:solidFill>
                  <a:schemeClr val="dk1"/>
                </a:solidFill>
                <a:latin typeface="+mn-lt"/>
                <a:ea typeface="+mn-ea"/>
              </a:rPr>
              <a:t>Cuando </a:t>
            </a:r>
            <a:r>
              <a:rPr lang="es-MX" b="1" dirty="0">
                <a:solidFill>
                  <a:srgbClr val="000099"/>
                </a:solidFill>
                <a:latin typeface="+mn-lt"/>
                <a:ea typeface="+mn-ea"/>
              </a:rPr>
              <a:t>no se instalen 20% </a:t>
            </a:r>
            <a:r>
              <a:rPr lang="es-MX" dirty="0">
                <a:solidFill>
                  <a:schemeClr val="dk1"/>
                </a:solidFill>
                <a:latin typeface="+mn-lt"/>
                <a:ea typeface="+mn-ea"/>
              </a:rPr>
              <a:t>o más de las casillas en el distrito y consecuentemente la votación no hubiera sido recibida.</a:t>
            </a:r>
          </a:p>
        </p:txBody>
      </p:sp>
      <p:sp>
        <p:nvSpPr>
          <p:cNvPr id="153605" name="AutoShape 13"/>
          <p:cNvSpPr>
            <a:spLocks noChangeArrowheads="1"/>
          </p:cNvSpPr>
          <p:nvPr/>
        </p:nvSpPr>
        <p:spPr bwMode="auto">
          <a:xfrm>
            <a:off x="2624138" y="1627188"/>
            <a:ext cx="6340475" cy="1335087"/>
          </a:xfrm>
          <a:prstGeom prst="roundRect">
            <a:avLst>
              <a:gd name="adj" fmla="val 16667"/>
            </a:avLst>
          </a:prstGeom>
          <a:solidFill>
            <a:srgbClr val="C0C0C0"/>
          </a:solidFill>
          <a:ln w="25400" algn="ctr">
            <a:solidFill>
              <a:srgbClr val="7F7F7F"/>
            </a:solidFill>
            <a:round/>
            <a:headEnd/>
            <a:tailEnd/>
          </a:ln>
        </p:spPr>
        <p:txBody>
          <a:bodyPr>
            <a:spAutoFit/>
          </a:bodyPr>
          <a:lstStyle/>
          <a:p>
            <a:pPr algn="just" eaLnBrk="1" hangingPunct="1">
              <a:defRPr/>
            </a:pPr>
            <a:r>
              <a:rPr lang="es-MX" dirty="0">
                <a:solidFill>
                  <a:schemeClr val="dk1"/>
                </a:solidFill>
                <a:latin typeface="+mn-lt"/>
                <a:ea typeface="+mn-ea"/>
              </a:rPr>
              <a:t>Cuando alguna o algunas de las causales señaladas en el artículo 75 de la LGSMIME </a:t>
            </a:r>
            <a:r>
              <a:rPr lang="es-MX" b="1" dirty="0">
                <a:solidFill>
                  <a:srgbClr val="000099"/>
                </a:solidFill>
                <a:latin typeface="+mn-lt"/>
                <a:ea typeface="+mn-ea"/>
              </a:rPr>
              <a:t>se acrediten en por lo menos 20% de las casillas</a:t>
            </a:r>
            <a:r>
              <a:rPr lang="es-MX" dirty="0">
                <a:solidFill>
                  <a:srgbClr val="000099"/>
                </a:solidFill>
                <a:latin typeface="+mn-lt"/>
                <a:ea typeface="+mn-ea"/>
              </a:rPr>
              <a:t> </a:t>
            </a:r>
            <a:r>
              <a:rPr lang="es-MX" dirty="0">
                <a:solidFill>
                  <a:schemeClr val="dk1"/>
                </a:solidFill>
                <a:latin typeface="+mn-lt"/>
                <a:ea typeface="+mn-ea"/>
              </a:rPr>
              <a:t>en el distrito (y no hayan sido corregidas en el recuento de votos). </a:t>
            </a:r>
            <a:r>
              <a:rPr lang="es-MX" b="1" dirty="0">
                <a:solidFill>
                  <a:schemeClr val="dk1"/>
                </a:solidFill>
                <a:latin typeface="+mn-lt"/>
                <a:ea typeface="+mn-ea"/>
              </a:rPr>
              <a:t>(SUP-REC-483/2015)</a:t>
            </a:r>
            <a:r>
              <a:rPr lang="es-MX" dirty="0">
                <a:solidFill>
                  <a:schemeClr val="dk1"/>
                </a:solidFill>
                <a:latin typeface="+mn-lt"/>
                <a:ea typeface="+mn-ea"/>
              </a:rPr>
              <a:t> </a:t>
            </a:r>
            <a:endParaRPr lang="es-ES" dirty="0">
              <a:solidFill>
                <a:schemeClr val="dk1"/>
              </a:solidFill>
              <a:latin typeface="+mn-lt"/>
              <a:ea typeface="+mn-ea"/>
            </a:endParaRPr>
          </a:p>
        </p:txBody>
      </p:sp>
      <p:sp>
        <p:nvSpPr>
          <p:cNvPr id="35850" name="AutoShape 10"/>
          <p:cNvSpPr>
            <a:spLocks noChangeArrowheads="1"/>
          </p:cNvSpPr>
          <p:nvPr/>
        </p:nvSpPr>
        <p:spPr bwMode="auto">
          <a:xfrm>
            <a:off x="33338" y="3357563"/>
            <a:ext cx="2176462" cy="665162"/>
          </a:xfrm>
          <a:prstGeom prst="roundRect">
            <a:avLst>
              <a:gd name="adj" fmla="val 16667"/>
            </a:avLst>
          </a:prstGeom>
          <a:solidFill>
            <a:srgbClr val="C0C0C0"/>
          </a:solidFill>
          <a:ln w="31750" algn="ctr">
            <a:solidFill>
              <a:srgbClr val="7F7F7F"/>
            </a:solidFill>
            <a:round/>
            <a:headEnd/>
            <a:tailEnd/>
          </a:ln>
        </p:spPr>
        <p:txBody>
          <a:bodyPr wrap="none">
            <a:spAutoFit/>
          </a:bodyPr>
          <a:lstStyle/>
          <a:p>
            <a:pPr algn="ctr" eaLnBrk="1" hangingPunct="1">
              <a:defRPr/>
            </a:pPr>
            <a:r>
              <a:rPr lang="es-MX" sz="1600" b="1" dirty="0">
                <a:latin typeface="Arial" charset="0"/>
                <a:ea typeface="+mn-ea"/>
                <a:cs typeface="Arial" charset="0"/>
              </a:rPr>
              <a:t>Causas de </a:t>
            </a:r>
          </a:p>
          <a:p>
            <a:pPr algn="ctr" eaLnBrk="1" hangingPunct="1">
              <a:defRPr/>
            </a:pPr>
            <a:r>
              <a:rPr lang="es-MX" sz="1600" b="1" dirty="0">
                <a:latin typeface="Arial" charset="0"/>
                <a:ea typeface="+mn-ea"/>
                <a:cs typeface="Arial" charset="0"/>
              </a:rPr>
              <a:t>Nulidad de elección</a:t>
            </a:r>
            <a:endParaRPr lang="es-ES" sz="1600" b="1" dirty="0">
              <a:latin typeface="Arial" charset="0"/>
              <a:ea typeface="+mn-ea"/>
              <a:cs typeface="Arial" charset="0"/>
            </a:endParaRPr>
          </a:p>
        </p:txBody>
      </p:sp>
      <p:sp>
        <p:nvSpPr>
          <p:cNvPr id="163847" name="Text Box 13"/>
          <p:cNvSpPr txBox="1">
            <a:spLocks noChangeArrowheads="1"/>
          </p:cNvSpPr>
          <p:nvPr/>
        </p:nvSpPr>
        <p:spPr bwMode="auto">
          <a:xfrm>
            <a:off x="5867400" y="6092825"/>
            <a:ext cx="22685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r>
              <a:rPr lang="es-MX" altLang="es-MX" sz="1200" b="1" i="1">
                <a:cs typeface="Arial" panose="020B0604020202020204" pitchFamily="34" charset="0"/>
              </a:rPr>
              <a:t>Artículo 76 de la LGSMIME</a:t>
            </a:r>
            <a:endParaRPr lang="es-ES" altLang="es-MX" sz="1200" b="1" i="1">
              <a:cs typeface="Arial" panose="020B0604020202020204" pitchFamily="34" charset="0"/>
            </a:endParaRPr>
          </a:p>
        </p:txBody>
      </p:sp>
      <p:cxnSp>
        <p:nvCxnSpPr>
          <p:cNvPr id="163848" name="AutoShape 33"/>
          <p:cNvCxnSpPr>
            <a:cxnSpLocks noChangeShapeType="1"/>
            <a:stCxn id="153603" idx="1"/>
            <a:endCxn id="153605" idx="1"/>
          </p:cNvCxnSpPr>
          <p:nvPr/>
        </p:nvCxnSpPr>
        <p:spPr bwMode="auto">
          <a:xfrm rot="10800000">
            <a:off x="2624138" y="2295525"/>
            <a:ext cx="3175" cy="3082925"/>
          </a:xfrm>
          <a:prstGeom prst="bentConnector3">
            <a:avLst>
              <a:gd name="adj1" fmla="val 7300000"/>
            </a:avLst>
          </a:prstGeom>
          <a:noFill/>
          <a:ln w="25400">
            <a:solidFill>
              <a:srgbClr val="7F7F7F"/>
            </a:solidFill>
            <a:miter lim="800000"/>
            <a:headEnd type="triangle" w="med" len="med"/>
            <a:tailEnd type="triangle" w="med" len="med"/>
          </a:ln>
          <a:extLst>
            <a:ext uri="{909E8E84-426E-40DD-AFC4-6F175D3DCCD1}">
              <a14:hiddenFill xmlns:a14="http://schemas.microsoft.com/office/drawing/2010/main">
                <a:noFill/>
              </a14:hiddenFill>
            </a:ext>
          </a:extLst>
        </p:spPr>
      </p:cxnSp>
      <p:sp>
        <p:nvSpPr>
          <p:cNvPr id="114697" name="Line 17"/>
          <p:cNvSpPr>
            <a:spLocks noChangeShapeType="1"/>
          </p:cNvSpPr>
          <p:nvPr/>
        </p:nvSpPr>
        <p:spPr bwMode="auto">
          <a:xfrm>
            <a:off x="2195513" y="3716338"/>
            <a:ext cx="431800" cy="0"/>
          </a:xfrm>
          <a:prstGeom prst="line">
            <a:avLst/>
          </a:prstGeom>
          <a:noFill/>
          <a:ln w="31750">
            <a:solidFill>
              <a:schemeClr val="bg1">
                <a:lumMod val="50000"/>
              </a:schemeClr>
            </a:solidFill>
            <a:round/>
            <a:headEnd/>
            <a:tailEnd type="triangle" w="med" len="med"/>
          </a:ln>
        </p:spPr>
        <p:txBody>
          <a:bodyPr/>
          <a:lstStyle/>
          <a:p>
            <a:pPr eaLnBrk="1" hangingPunct="1">
              <a:defRPr/>
            </a:pPr>
            <a:endParaRPr lang="es-MX">
              <a:ea typeface="+mn-ea"/>
              <a:cs typeface="Arial" charset="0"/>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ángulo 1"/>
          <p:cNvSpPr>
            <a:spLocks noChangeArrowheads="1"/>
          </p:cNvSpPr>
          <p:nvPr/>
        </p:nvSpPr>
        <p:spPr bwMode="auto">
          <a:xfrm>
            <a:off x="2287588" y="692150"/>
            <a:ext cx="47847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s-MX" altLang="es-MX" b="1">
                <a:solidFill>
                  <a:srgbClr val="000000"/>
                </a:solidFill>
              </a:rPr>
              <a:t>           </a:t>
            </a:r>
            <a:r>
              <a:rPr lang="es-MX" altLang="es-MX" sz="2800" b="1">
                <a:solidFill>
                  <a:srgbClr val="000000"/>
                </a:solidFill>
              </a:rPr>
              <a:t>SUP-REC-483/2015 </a:t>
            </a:r>
          </a:p>
          <a:p>
            <a:r>
              <a:rPr lang="es-MX" altLang="es-MX" sz="2800" b="1">
                <a:solidFill>
                  <a:srgbClr val="000000"/>
                </a:solidFill>
              </a:rPr>
              <a:t>            </a:t>
            </a:r>
            <a:r>
              <a:rPr lang="es-MX" altLang="es-MX" sz="2400" b="1">
                <a:solidFill>
                  <a:srgbClr val="000000"/>
                </a:solidFill>
              </a:rPr>
              <a:t>Irregularidades</a:t>
            </a:r>
          </a:p>
          <a:p>
            <a:r>
              <a:rPr lang="es-MX" altLang="es-MX" sz="2800" b="1">
                <a:solidFill>
                  <a:srgbClr val="000000"/>
                </a:solidFill>
              </a:rPr>
              <a:t> </a:t>
            </a:r>
          </a:p>
          <a:p>
            <a:r>
              <a:rPr lang="es-MX" altLang="es-MX" sz="2400" b="1">
                <a:solidFill>
                  <a:srgbClr val="000000"/>
                </a:solidFill>
              </a:rPr>
              <a:t>En Distrito 07, Juchitán Oaxaca</a:t>
            </a:r>
            <a:endParaRPr lang="es-MX" altLang="es-MX" sz="2400"/>
          </a:p>
        </p:txBody>
      </p:sp>
      <p:sp>
        <p:nvSpPr>
          <p:cNvPr id="165891" name="Rectángulo 2"/>
          <p:cNvSpPr>
            <a:spLocks noChangeArrowheads="1"/>
          </p:cNvSpPr>
          <p:nvPr/>
        </p:nvSpPr>
        <p:spPr bwMode="auto">
          <a:xfrm>
            <a:off x="611188" y="1700213"/>
            <a:ext cx="8137525" cy="4086225"/>
          </a:xfrm>
          <a:prstGeom prst="roundRect">
            <a:avLst>
              <a:gd name="adj" fmla="val 16667"/>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s-MX" altLang="es-MX" sz="2400" b="1">
                <a:solidFill>
                  <a:srgbClr val="000000"/>
                </a:solidFill>
              </a:rPr>
              <a:t>Casillas: </a:t>
            </a:r>
          </a:p>
          <a:p>
            <a:endParaRPr lang="es-MX" altLang="es-MX" sz="2400" b="1">
              <a:solidFill>
                <a:srgbClr val="000000"/>
              </a:solidFill>
            </a:endParaRPr>
          </a:p>
          <a:p>
            <a:r>
              <a:rPr lang="es-MX" altLang="es-MX" sz="2400" b="1">
                <a:solidFill>
                  <a:srgbClr val="000000"/>
                </a:solidFill>
              </a:rPr>
              <a:t>No instaladas:          17</a:t>
            </a:r>
          </a:p>
          <a:p>
            <a:r>
              <a:rPr lang="es-MX" altLang="es-MX" sz="2400" b="1">
                <a:solidFill>
                  <a:srgbClr val="000000"/>
                </a:solidFill>
              </a:rPr>
              <a:t>Quemadas:               71</a:t>
            </a:r>
          </a:p>
          <a:p>
            <a:r>
              <a:rPr lang="es-MX" altLang="es-MX" sz="2400" b="1">
                <a:solidFill>
                  <a:srgbClr val="000000"/>
                </a:solidFill>
              </a:rPr>
              <a:t>Suspendidas:             7</a:t>
            </a:r>
          </a:p>
          <a:p>
            <a:r>
              <a:rPr lang="es-MX" altLang="es-MX" sz="2400" b="1">
                <a:solidFill>
                  <a:srgbClr val="000000"/>
                </a:solidFill>
              </a:rPr>
              <a:t>Abandonadas:          42</a:t>
            </a:r>
          </a:p>
          <a:p>
            <a:r>
              <a:rPr lang="es-MX" altLang="es-MX" sz="2400" b="1">
                <a:solidFill>
                  <a:srgbClr val="000000"/>
                </a:solidFill>
              </a:rPr>
              <a:t>Paquetes robados:     2</a:t>
            </a:r>
          </a:p>
          <a:p>
            <a:r>
              <a:rPr lang="es-MX" altLang="es-MX" sz="2400" b="1">
                <a:solidFill>
                  <a:srgbClr val="000000"/>
                </a:solidFill>
              </a:rPr>
              <a:t>Siniestradas:               5 </a:t>
            </a:r>
          </a:p>
          <a:p>
            <a:endParaRPr lang="es-MX" altLang="es-MX" b="1">
              <a:solidFill>
                <a:srgbClr val="000000"/>
              </a:solidFill>
            </a:endParaRPr>
          </a:p>
          <a:p>
            <a:r>
              <a:rPr lang="es-MX" altLang="es-MX" sz="2400" b="1">
                <a:solidFill>
                  <a:srgbClr val="000000"/>
                </a:solidFill>
              </a:rPr>
              <a:t>Total                          </a:t>
            </a:r>
            <a:r>
              <a:rPr lang="es-MX" altLang="es-MX" sz="2400" b="1">
                <a:solidFill>
                  <a:srgbClr val="FF0000"/>
                </a:solidFill>
              </a:rPr>
              <a:t>144 (32%)</a:t>
            </a:r>
            <a:endParaRPr lang="es-MX" altLang="es-MX" sz="2400">
              <a:solidFill>
                <a:srgbClr val="FF0000"/>
              </a:solidFill>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ext Box 4"/>
          <p:cNvSpPr txBox="1">
            <a:spLocks noChangeArrowheads="1"/>
          </p:cNvSpPr>
          <p:nvPr/>
        </p:nvSpPr>
        <p:spPr bwMode="auto">
          <a:xfrm>
            <a:off x="-1260475" y="333375"/>
            <a:ext cx="1036955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endParaRPr lang="es-MX" altLang="es-MX" sz="1600" b="1">
              <a:cs typeface="Arial" panose="020B0604020202020204" pitchFamily="34" charset="0"/>
            </a:endParaRPr>
          </a:p>
          <a:p>
            <a:pPr algn="r" eaLnBrk="1" hangingPunct="1">
              <a:spcBef>
                <a:spcPct val="50000"/>
              </a:spcBef>
            </a:pPr>
            <a:r>
              <a:rPr lang="es-MX" altLang="es-MX" sz="2000" b="1"/>
              <a:t>Nulidad de la elección de </a:t>
            </a:r>
            <a:r>
              <a:rPr lang="es-MX" altLang="es-MX" sz="2000" b="1">
                <a:cs typeface="Arial" panose="020B0604020202020204" pitchFamily="34" charset="0"/>
              </a:rPr>
              <a:t>senadores de mayoría relativa y primera minoría</a:t>
            </a:r>
            <a:endParaRPr lang="es-ES" altLang="es-MX" sz="2000" b="1">
              <a:cs typeface="Arial" panose="020B0604020202020204" pitchFamily="34" charset="0"/>
            </a:endParaRPr>
          </a:p>
        </p:txBody>
      </p:sp>
      <p:sp>
        <p:nvSpPr>
          <p:cNvPr id="148483" name="AutoShape 5"/>
          <p:cNvSpPr>
            <a:spLocks noChangeArrowheads="1"/>
          </p:cNvSpPr>
          <p:nvPr/>
        </p:nvSpPr>
        <p:spPr bwMode="auto">
          <a:xfrm>
            <a:off x="2771775" y="1427163"/>
            <a:ext cx="5759450" cy="1584325"/>
          </a:xfrm>
          <a:prstGeom prst="flowChartAlternateProcess">
            <a:avLst/>
          </a:prstGeom>
          <a:solidFill>
            <a:srgbClr val="C0C0C0">
              <a:alpha val="49019"/>
            </a:srgbClr>
          </a:solidFill>
          <a:ln w="31750" algn="ctr">
            <a:solidFill>
              <a:schemeClr val="bg2"/>
            </a:solidFill>
            <a:miter lim="800000"/>
            <a:headEnd/>
            <a:tailEnd/>
          </a:ln>
        </p:spPr>
        <p:txBody>
          <a:bodyPr anchor="ctr"/>
          <a:lstStyle/>
          <a:p>
            <a:pPr algn="just" eaLnBrk="1" hangingPunct="1">
              <a:defRPr/>
            </a:pPr>
            <a:r>
              <a:rPr lang="es-ES">
                <a:solidFill>
                  <a:srgbClr val="000000"/>
                </a:solidFill>
                <a:ea typeface="+mn-ea"/>
                <a:cs typeface="Arial" charset="0"/>
              </a:rPr>
              <a:t>Cuando alguna o algunas de </a:t>
            </a:r>
            <a:r>
              <a:rPr lang="es-ES">
                <a:ea typeface="+mn-ea"/>
                <a:cs typeface="Arial" charset="0"/>
              </a:rPr>
              <a:t>las causales de nulidad</a:t>
            </a:r>
            <a:r>
              <a:rPr lang="es-ES">
                <a:solidFill>
                  <a:srgbClr val="000000"/>
                </a:solidFill>
                <a:ea typeface="+mn-ea"/>
                <a:cs typeface="Arial" charset="0"/>
              </a:rPr>
              <a:t> previstas en el </a:t>
            </a:r>
            <a:r>
              <a:rPr lang="es-ES">
                <a:ea typeface="+mn-ea"/>
                <a:cs typeface="Arial" charset="0"/>
              </a:rPr>
              <a:t>artículo 75</a:t>
            </a:r>
            <a:r>
              <a:rPr lang="es-ES">
                <a:solidFill>
                  <a:srgbClr val="000000"/>
                </a:solidFill>
                <a:ea typeface="+mn-ea"/>
                <a:cs typeface="Arial" charset="0"/>
              </a:rPr>
              <a:t> de la LGSMIME, </a:t>
            </a:r>
            <a:r>
              <a:rPr lang="es-ES">
                <a:ea typeface="+mn-ea"/>
                <a:cs typeface="Arial" charset="0"/>
              </a:rPr>
              <a:t>se acrediten</a:t>
            </a:r>
            <a:r>
              <a:rPr lang="es-ES">
                <a:solidFill>
                  <a:srgbClr val="841B16"/>
                </a:solidFill>
                <a:ea typeface="+mn-ea"/>
                <a:cs typeface="Arial" charset="0"/>
              </a:rPr>
              <a:t> </a:t>
            </a:r>
            <a:r>
              <a:rPr lang="es-ES">
                <a:ea typeface="+mn-ea"/>
                <a:cs typeface="Arial" charset="0"/>
              </a:rPr>
              <a:t>en por lo</a:t>
            </a:r>
            <a:r>
              <a:rPr lang="es-ES">
                <a:solidFill>
                  <a:srgbClr val="841B16"/>
                </a:solidFill>
                <a:ea typeface="+mn-ea"/>
                <a:cs typeface="Arial" charset="0"/>
              </a:rPr>
              <a:t> </a:t>
            </a:r>
            <a:r>
              <a:rPr lang="es-ES">
                <a:ea typeface="+mn-ea"/>
                <a:cs typeface="Arial" charset="0"/>
              </a:rPr>
              <a:t>menos</a:t>
            </a:r>
            <a:r>
              <a:rPr lang="es-ES">
                <a:solidFill>
                  <a:srgbClr val="000000"/>
                </a:solidFill>
                <a:ea typeface="+mn-ea"/>
                <a:cs typeface="Arial" charset="0"/>
              </a:rPr>
              <a:t> </a:t>
            </a:r>
            <a:r>
              <a:rPr lang="es-ES" b="1">
                <a:solidFill>
                  <a:srgbClr val="000099"/>
                </a:solidFill>
                <a:ea typeface="+mn-ea"/>
                <a:cs typeface="Arial" charset="0"/>
              </a:rPr>
              <a:t>20% de las</a:t>
            </a:r>
            <a:r>
              <a:rPr lang="es-ES">
                <a:solidFill>
                  <a:srgbClr val="000099"/>
                </a:solidFill>
                <a:ea typeface="+mn-ea"/>
                <a:cs typeface="Arial" charset="0"/>
              </a:rPr>
              <a:t> </a:t>
            </a:r>
            <a:r>
              <a:rPr lang="es-ES" b="1">
                <a:solidFill>
                  <a:srgbClr val="000099"/>
                </a:solidFill>
                <a:ea typeface="+mn-ea"/>
                <a:cs typeface="Arial" charset="0"/>
              </a:rPr>
              <a:t>casillas</a:t>
            </a:r>
            <a:r>
              <a:rPr lang="es-ES">
                <a:solidFill>
                  <a:srgbClr val="000099"/>
                </a:solidFill>
                <a:ea typeface="+mn-ea"/>
                <a:cs typeface="Arial" charset="0"/>
              </a:rPr>
              <a:t> </a:t>
            </a:r>
            <a:r>
              <a:rPr lang="es-ES" b="1">
                <a:solidFill>
                  <a:srgbClr val="000099"/>
                </a:solidFill>
                <a:ea typeface="+mn-ea"/>
                <a:cs typeface="Arial" charset="0"/>
              </a:rPr>
              <a:t>en la entidad</a:t>
            </a:r>
            <a:r>
              <a:rPr lang="es-ES">
                <a:solidFill>
                  <a:srgbClr val="000099"/>
                </a:solidFill>
                <a:ea typeface="+mn-ea"/>
                <a:cs typeface="Arial" charset="0"/>
              </a:rPr>
              <a:t> </a:t>
            </a:r>
            <a:r>
              <a:rPr lang="es-ES">
                <a:solidFill>
                  <a:srgbClr val="000000"/>
                </a:solidFill>
                <a:ea typeface="+mn-ea"/>
                <a:cs typeface="Arial" charset="0"/>
              </a:rPr>
              <a:t>(y no se hayan corregido durante el recuento de votos).</a:t>
            </a:r>
            <a:endParaRPr lang="es-ES">
              <a:ea typeface="+mn-ea"/>
              <a:cs typeface="Arial" charset="0"/>
            </a:endParaRPr>
          </a:p>
        </p:txBody>
      </p:sp>
      <p:sp>
        <p:nvSpPr>
          <p:cNvPr id="148484" name="AutoShape 6"/>
          <p:cNvSpPr>
            <a:spLocks noChangeArrowheads="1"/>
          </p:cNvSpPr>
          <p:nvPr/>
        </p:nvSpPr>
        <p:spPr bwMode="auto">
          <a:xfrm>
            <a:off x="2771775" y="3300413"/>
            <a:ext cx="5759450" cy="1223962"/>
          </a:xfrm>
          <a:prstGeom prst="flowChartAlternateProcess">
            <a:avLst/>
          </a:prstGeom>
          <a:solidFill>
            <a:srgbClr val="C0C0C0">
              <a:alpha val="49019"/>
            </a:srgbClr>
          </a:solidFill>
          <a:ln w="31750" algn="ctr">
            <a:solidFill>
              <a:schemeClr val="bg2"/>
            </a:solidFill>
            <a:miter lim="800000"/>
            <a:headEnd/>
            <a:tailEnd/>
          </a:ln>
        </p:spPr>
        <p:txBody>
          <a:bodyPr anchor="ctr"/>
          <a:lstStyle/>
          <a:p>
            <a:pPr algn="just" eaLnBrk="1" hangingPunct="1">
              <a:lnSpc>
                <a:spcPct val="90000"/>
              </a:lnSpc>
              <a:defRPr/>
            </a:pPr>
            <a:r>
              <a:rPr lang="es-ES">
                <a:ea typeface="+mn-ea"/>
                <a:cs typeface="Arial" charset="0"/>
              </a:rPr>
              <a:t>Cuando</a:t>
            </a:r>
            <a:r>
              <a:rPr lang="es-ES">
                <a:solidFill>
                  <a:srgbClr val="660033"/>
                </a:solidFill>
                <a:ea typeface="+mn-ea"/>
                <a:cs typeface="Arial" charset="0"/>
              </a:rPr>
              <a:t> </a:t>
            </a:r>
            <a:r>
              <a:rPr lang="es-ES" b="1">
                <a:solidFill>
                  <a:srgbClr val="000099"/>
                </a:solidFill>
                <a:ea typeface="+mn-ea"/>
                <a:cs typeface="Arial" charset="0"/>
              </a:rPr>
              <a:t>no se instalen</a:t>
            </a:r>
            <a:r>
              <a:rPr lang="es-ES">
                <a:solidFill>
                  <a:srgbClr val="000099"/>
                </a:solidFill>
                <a:ea typeface="+mn-ea"/>
                <a:cs typeface="Arial" charset="0"/>
              </a:rPr>
              <a:t> </a:t>
            </a:r>
            <a:r>
              <a:rPr lang="es-ES" b="1">
                <a:solidFill>
                  <a:srgbClr val="000099"/>
                </a:solidFill>
                <a:ea typeface="+mn-ea"/>
                <a:cs typeface="Arial" charset="0"/>
              </a:rPr>
              <a:t>20%</a:t>
            </a:r>
            <a:r>
              <a:rPr lang="es-ES">
                <a:solidFill>
                  <a:srgbClr val="000099"/>
                </a:solidFill>
                <a:ea typeface="+mn-ea"/>
                <a:cs typeface="Arial" charset="0"/>
              </a:rPr>
              <a:t> </a:t>
            </a:r>
            <a:r>
              <a:rPr lang="es-ES">
                <a:ea typeface="+mn-ea"/>
                <a:cs typeface="Arial" charset="0"/>
              </a:rPr>
              <a:t>o más de las</a:t>
            </a:r>
            <a:r>
              <a:rPr lang="es-ES">
                <a:solidFill>
                  <a:srgbClr val="841B16"/>
                </a:solidFill>
                <a:ea typeface="+mn-ea"/>
                <a:cs typeface="Arial" charset="0"/>
              </a:rPr>
              <a:t> </a:t>
            </a:r>
            <a:r>
              <a:rPr lang="es-ES">
                <a:ea typeface="+mn-ea"/>
                <a:cs typeface="Arial" charset="0"/>
              </a:rPr>
              <a:t>casillas en la entidad</a:t>
            </a:r>
            <a:r>
              <a:rPr lang="es-ES">
                <a:solidFill>
                  <a:srgbClr val="000000"/>
                </a:solidFill>
                <a:ea typeface="+mn-ea"/>
                <a:cs typeface="Arial" charset="0"/>
              </a:rPr>
              <a:t> y consecuentemente la votación no hubiera sido recibida.</a:t>
            </a:r>
            <a:endParaRPr lang="es-ES">
              <a:ea typeface="+mn-ea"/>
              <a:cs typeface="Arial" charset="0"/>
            </a:endParaRPr>
          </a:p>
        </p:txBody>
      </p:sp>
      <p:sp>
        <p:nvSpPr>
          <p:cNvPr id="148485" name="AutoShape 7"/>
          <p:cNvSpPr>
            <a:spLocks noChangeArrowheads="1"/>
          </p:cNvSpPr>
          <p:nvPr/>
        </p:nvSpPr>
        <p:spPr bwMode="auto">
          <a:xfrm>
            <a:off x="2770188" y="4837113"/>
            <a:ext cx="5761037" cy="1223962"/>
          </a:xfrm>
          <a:prstGeom prst="flowChartAlternateProcess">
            <a:avLst/>
          </a:prstGeom>
          <a:solidFill>
            <a:srgbClr val="C0C0C0">
              <a:alpha val="49019"/>
            </a:srgbClr>
          </a:solidFill>
          <a:ln w="31750" algn="ctr">
            <a:solidFill>
              <a:schemeClr val="bg2"/>
            </a:solidFill>
            <a:miter lim="800000"/>
            <a:headEnd/>
            <a:tailEnd/>
          </a:ln>
        </p:spPr>
        <p:txBody>
          <a:bodyPr anchor="ctr"/>
          <a:lstStyle/>
          <a:p>
            <a:pPr algn="just" eaLnBrk="1" hangingPunct="1">
              <a:lnSpc>
                <a:spcPct val="90000"/>
              </a:lnSpc>
              <a:defRPr/>
            </a:pPr>
            <a:r>
              <a:rPr lang="es-MX">
                <a:ea typeface="+mn-ea"/>
                <a:cs typeface="Arial" charset="0"/>
              </a:rPr>
              <a:t>Cuando los dos</a:t>
            </a:r>
            <a:r>
              <a:rPr lang="es-MX" b="1">
                <a:solidFill>
                  <a:srgbClr val="660033"/>
                </a:solidFill>
                <a:ea typeface="+mn-ea"/>
                <a:cs typeface="Arial" charset="0"/>
              </a:rPr>
              <a:t> </a:t>
            </a:r>
            <a:r>
              <a:rPr lang="es-MX" b="1">
                <a:solidFill>
                  <a:srgbClr val="000099"/>
                </a:solidFill>
                <a:ea typeface="+mn-ea"/>
                <a:cs typeface="Arial" charset="0"/>
              </a:rPr>
              <a:t>integrantes de la fórmula </a:t>
            </a:r>
            <a:r>
              <a:rPr lang="es-MX">
                <a:ea typeface="+mn-ea"/>
                <a:cs typeface="Arial" charset="0"/>
              </a:rPr>
              <a:t>de candidatos que hubieren obtenido constancia de mayoría sean </a:t>
            </a:r>
            <a:r>
              <a:rPr lang="es-MX" b="1">
                <a:solidFill>
                  <a:srgbClr val="000099"/>
                </a:solidFill>
                <a:ea typeface="+mn-ea"/>
                <a:cs typeface="Arial" charset="0"/>
              </a:rPr>
              <a:t>inelegibles</a:t>
            </a:r>
            <a:r>
              <a:rPr lang="es-MX">
                <a:solidFill>
                  <a:srgbClr val="000099"/>
                </a:solidFill>
                <a:ea typeface="+mn-ea"/>
                <a:cs typeface="Arial" charset="0"/>
              </a:rPr>
              <a:t>. </a:t>
            </a:r>
            <a:endParaRPr lang="es-ES">
              <a:solidFill>
                <a:srgbClr val="000099"/>
              </a:solidFill>
              <a:ea typeface="+mn-ea"/>
              <a:cs typeface="Arial" charset="0"/>
            </a:endParaRPr>
          </a:p>
        </p:txBody>
      </p:sp>
      <p:sp>
        <p:nvSpPr>
          <p:cNvPr id="95243" name="AutoShape 11"/>
          <p:cNvSpPr>
            <a:spLocks noChangeArrowheads="1"/>
          </p:cNvSpPr>
          <p:nvPr/>
        </p:nvSpPr>
        <p:spPr bwMode="auto">
          <a:xfrm>
            <a:off x="179388" y="3395663"/>
            <a:ext cx="1957387" cy="936625"/>
          </a:xfrm>
          <a:prstGeom prst="flowChartAlternateProcess">
            <a:avLst/>
          </a:prstGeom>
          <a:solidFill>
            <a:srgbClr val="C0C0C0">
              <a:alpha val="61960"/>
            </a:srgbClr>
          </a:solidFill>
          <a:ln w="31750" algn="ctr">
            <a:solidFill>
              <a:schemeClr val="bg2">
                <a:alpha val="50980"/>
              </a:schemeClr>
            </a:solidFill>
            <a:miter lim="800000"/>
            <a:headEnd/>
            <a:tailEnd/>
          </a:ln>
        </p:spPr>
        <p:txBody>
          <a:bodyPr anchor="ctr"/>
          <a:lstStyle/>
          <a:p>
            <a:pPr algn="ctr" eaLnBrk="1" hangingPunct="1">
              <a:defRPr/>
            </a:pPr>
            <a:r>
              <a:rPr lang="es-ES" sz="2000" b="1" dirty="0">
                <a:latin typeface="Arial" charset="0"/>
                <a:ea typeface="+mn-ea"/>
                <a:cs typeface="Arial" charset="0"/>
              </a:rPr>
              <a:t>Causas de nulidad de elección</a:t>
            </a:r>
          </a:p>
        </p:txBody>
      </p:sp>
      <p:sp>
        <p:nvSpPr>
          <p:cNvPr id="148487" name="Text Box 14"/>
          <p:cNvSpPr txBox="1">
            <a:spLocks noChangeArrowheads="1"/>
          </p:cNvSpPr>
          <p:nvPr/>
        </p:nvSpPr>
        <p:spPr bwMode="auto">
          <a:xfrm>
            <a:off x="5661025" y="6169025"/>
            <a:ext cx="2127250" cy="284163"/>
          </a:xfrm>
          <a:prstGeom prst="rect">
            <a:avLst/>
          </a:prstGeom>
          <a:solidFill>
            <a:srgbClr val="C0C0C0">
              <a:alpha val="49019"/>
            </a:srgbClr>
          </a:solidFill>
          <a:ln w="9525">
            <a:solidFill>
              <a:schemeClr val="bg2"/>
            </a:solidFill>
            <a:miter lim="800000"/>
            <a:headEnd/>
            <a:tailEnd/>
          </a:ln>
        </p:spPr>
        <p:txBody>
          <a:bodyPr wrap="none">
            <a:spAutoFit/>
          </a:bodyPr>
          <a:lstStyle/>
          <a:p>
            <a:pPr algn="r" eaLnBrk="1" hangingPunct="1">
              <a:defRPr/>
            </a:pPr>
            <a:r>
              <a:rPr lang="es-MX" sz="1200" b="1" i="1" dirty="0">
                <a:ea typeface="+mn-ea"/>
                <a:cs typeface="Arial" charset="0"/>
              </a:rPr>
              <a:t>Artículo 77 de la LGSMIME</a:t>
            </a:r>
            <a:endParaRPr lang="es-ES" sz="1200" b="1" i="1" dirty="0">
              <a:ea typeface="+mn-ea"/>
              <a:cs typeface="Arial" charset="0"/>
            </a:endParaRPr>
          </a:p>
        </p:txBody>
      </p:sp>
      <p:cxnSp>
        <p:nvCxnSpPr>
          <p:cNvPr id="166920" name="9 Conector angular"/>
          <p:cNvCxnSpPr>
            <a:cxnSpLocks noChangeShapeType="1"/>
          </p:cNvCxnSpPr>
          <p:nvPr/>
        </p:nvCxnSpPr>
        <p:spPr bwMode="auto">
          <a:xfrm rot="10800000" flipV="1">
            <a:off x="2770188" y="2219325"/>
            <a:ext cx="1587" cy="3228975"/>
          </a:xfrm>
          <a:prstGeom prst="bentConnector3">
            <a:avLst>
              <a:gd name="adj1" fmla="val 18210394"/>
            </a:avLst>
          </a:prstGeom>
          <a:noFill/>
          <a:ln w="25400">
            <a:solidFill>
              <a:schemeClr val="bg2"/>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166921" name="11 Conector recto de flecha"/>
          <p:cNvCxnSpPr>
            <a:cxnSpLocks noChangeShapeType="1"/>
          </p:cNvCxnSpPr>
          <p:nvPr/>
        </p:nvCxnSpPr>
        <p:spPr bwMode="auto">
          <a:xfrm>
            <a:off x="2124075" y="3898900"/>
            <a:ext cx="647700" cy="1588"/>
          </a:xfrm>
          <a:prstGeom prst="straightConnector1">
            <a:avLst/>
          </a:prstGeom>
          <a:noFill/>
          <a:ln w="31750">
            <a:solidFill>
              <a:schemeClr val="bg2"/>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13"/>
          <p:cNvSpPr>
            <a:spLocks noChangeArrowheads="1"/>
          </p:cNvSpPr>
          <p:nvPr/>
        </p:nvSpPr>
        <p:spPr bwMode="auto">
          <a:xfrm>
            <a:off x="1335088" y="2205038"/>
            <a:ext cx="69818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s-MX" altLang="es-MX" sz="3600" b="1">
                <a:solidFill>
                  <a:srgbClr val="006600"/>
                </a:solidFill>
              </a:rPr>
              <a:t>Causal genérica de nulidad </a:t>
            </a:r>
            <a:br>
              <a:rPr lang="es-MX" altLang="es-MX" sz="3600" b="1">
                <a:solidFill>
                  <a:srgbClr val="006600"/>
                </a:solidFill>
              </a:rPr>
            </a:br>
            <a:r>
              <a:rPr lang="es-MX" altLang="es-MX" sz="3600" b="1">
                <a:solidFill>
                  <a:srgbClr val="006600"/>
                </a:solidFill>
              </a:rPr>
              <a:t>de elección de diputados federales y senadores </a:t>
            </a:r>
            <a:endParaRPr lang="es-ES" altLang="es-MX" sz="4000" b="1">
              <a:solidFill>
                <a:srgbClr val="006600"/>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AutoShape 5"/>
          <p:cNvSpPr>
            <a:spLocks noChangeArrowheads="1"/>
          </p:cNvSpPr>
          <p:nvPr/>
        </p:nvSpPr>
        <p:spPr bwMode="auto">
          <a:xfrm>
            <a:off x="3276600" y="1509713"/>
            <a:ext cx="5327650" cy="1152525"/>
          </a:xfrm>
          <a:prstGeom prst="flowChartAlternateProcess">
            <a:avLst/>
          </a:prstGeom>
          <a:solidFill>
            <a:srgbClr val="C0C0C0">
              <a:alpha val="50980"/>
            </a:srgbClr>
          </a:solidFill>
          <a:ln w="31750" algn="ctr">
            <a:solidFill>
              <a:srgbClr val="7F7F7F"/>
            </a:solidFill>
            <a:miter lim="800000"/>
            <a:headEnd/>
            <a:tailEnd/>
          </a:ln>
        </p:spPr>
        <p:txBody>
          <a:bodyPr anchor="ctr"/>
          <a:lstStyle/>
          <a:p>
            <a:pPr algn="just" eaLnBrk="1" hangingPunct="1">
              <a:defRPr/>
            </a:pPr>
            <a:r>
              <a:rPr lang="es-MX" dirty="0">
                <a:ea typeface="+mn-ea"/>
                <a:cs typeface="Arial" pitchFamily="34" charset="0"/>
              </a:rPr>
              <a:t>Se hayan cometido de manera generalizada</a:t>
            </a:r>
          </a:p>
          <a:p>
            <a:pPr algn="just" eaLnBrk="1" hangingPunct="1">
              <a:defRPr/>
            </a:pPr>
            <a:r>
              <a:rPr lang="es-MX" b="1" dirty="0">
                <a:solidFill>
                  <a:srgbClr val="C00000"/>
                </a:solidFill>
                <a:ea typeface="+mn-ea"/>
                <a:cs typeface="Arial" pitchFamily="34" charset="0"/>
              </a:rPr>
              <a:t>violaciones sustanciales</a:t>
            </a:r>
            <a:r>
              <a:rPr lang="es-MX" dirty="0">
                <a:solidFill>
                  <a:srgbClr val="C00000"/>
                </a:solidFill>
                <a:ea typeface="+mn-ea"/>
                <a:cs typeface="Arial" pitchFamily="34" charset="0"/>
              </a:rPr>
              <a:t> </a:t>
            </a:r>
            <a:r>
              <a:rPr lang="es-MX" dirty="0">
                <a:ea typeface="+mn-ea"/>
                <a:cs typeface="Arial" pitchFamily="34" charset="0"/>
              </a:rPr>
              <a:t>durante la </a:t>
            </a:r>
            <a:r>
              <a:rPr lang="es-MX" b="1" dirty="0">
                <a:solidFill>
                  <a:srgbClr val="FF0000"/>
                </a:solidFill>
                <a:ea typeface="+mn-ea"/>
                <a:cs typeface="Arial" pitchFamily="34" charset="0"/>
              </a:rPr>
              <a:t>jornada electoral, </a:t>
            </a:r>
            <a:r>
              <a:rPr lang="es-MX" dirty="0">
                <a:ea typeface="+mn-ea"/>
                <a:cs typeface="Arial" pitchFamily="34" charset="0"/>
              </a:rPr>
              <a:t>en el distrito o entidad de que se trate.</a:t>
            </a:r>
            <a:endParaRPr lang="es-ES" dirty="0">
              <a:ea typeface="+mn-ea"/>
              <a:cs typeface="Arial" pitchFamily="34" charset="0"/>
            </a:endParaRPr>
          </a:p>
        </p:txBody>
      </p:sp>
      <p:sp>
        <p:nvSpPr>
          <p:cNvPr id="150531" name="AutoShape 6"/>
          <p:cNvSpPr>
            <a:spLocks noChangeArrowheads="1"/>
          </p:cNvSpPr>
          <p:nvPr/>
        </p:nvSpPr>
        <p:spPr bwMode="auto">
          <a:xfrm>
            <a:off x="3276600" y="3022600"/>
            <a:ext cx="5327650" cy="574675"/>
          </a:xfrm>
          <a:prstGeom prst="flowChartAlternateProcess">
            <a:avLst/>
          </a:prstGeom>
          <a:solidFill>
            <a:srgbClr val="C0C0C0">
              <a:alpha val="50980"/>
            </a:srgbClr>
          </a:solidFill>
          <a:ln w="31750" algn="ctr">
            <a:solidFill>
              <a:srgbClr val="7F7F7F"/>
            </a:solidFill>
            <a:miter lim="800000"/>
            <a:headEnd/>
            <a:tailEnd/>
          </a:ln>
        </p:spPr>
        <p:txBody>
          <a:bodyPr anchor="ctr"/>
          <a:lstStyle/>
          <a:p>
            <a:pPr eaLnBrk="1" hangingPunct="1">
              <a:defRPr/>
            </a:pPr>
            <a:r>
              <a:rPr lang="es-MX" dirty="0">
                <a:ea typeface="+mn-ea"/>
                <a:cs typeface="Arial" pitchFamily="34" charset="0"/>
              </a:rPr>
              <a:t> Se encuentren </a:t>
            </a:r>
            <a:r>
              <a:rPr lang="es-MX" b="1" dirty="0">
                <a:solidFill>
                  <a:srgbClr val="C00000"/>
                </a:solidFill>
                <a:ea typeface="+mn-ea"/>
                <a:cs typeface="Arial" pitchFamily="34" charset="0"/>
              </a:rPr>
              <a:t>plenamente acreditadas.</a:t>
            </a:r>
            <a:endParaRPr lang="es-ES" dirty="0">
              <a:solidFill>
                <a:srgbClr val="C00000"/>
              </a:solidFill>
              <a:ea typeface="+mn-ea"/>
              <a:cs typeface="Arial" pitchFamily="34" charset="0"/>
            </a:endParaRPr>
          </a:p>
        </p:txBody>
      </p:sp>
      <p:sp>
        <p:nvSpPr>
          <p:cNvPr id="150532" name="AutoShape 7"/>
          <p:cNvSpPr>
            <a:spLocks noChangeArrowheads="1"/>
          </p:cNvSpPr>
          <p:nvPr/>
        </p:nvSpPr>
        <p:spPr bwMode="auto">
          <a:xfrm>
            <a:off x="3275013" y="3957638"/>
            <a:ext cx="5329237" cy="839787"/>
          </a:xfrm>
          <a:prstGeom prst="flowChartAlternateProcess">
            <a:avLst/>
          </a:prstGeom>
          <a:solidFill>
            <a:srgbClr val="C0C0C0">
              <a:alpha val="50980"/>
            </a:srgbClr>
          </a:solidFill>
          <a:ln w="31750" algn="ctr">
            <a:solidFill>
              <a:srgbClr val="7F7F7F"/>
            </a:solidFill>
            <a:miter lim="800000"/>
            <a:headEnd/>
            <a:tailEnd/>
          </a:ln>
        </p:spPr>
        <p:txBody>
          <a:bodyPr anchor="ctr"/>
          <a:lstStyle/>
          <a:p>
            <a:pPr eaLnBrk="1" hangingPunct="1">
              <a:defRPr/>
            </a:pPr>
            <a:r>
              <a:rPr lang="es-MX" dirty="0">
                <a:ea typeface="+mn-ea"/>
                <a:cs typeface="Arial" pitchFamily="34" charset="0"/>
              </a:rPr>
              <a:t>Se demuestre que las mismas fueron </a:t>
            </a:r>
            <a:r>
              <a:rPr lang="es-MX" b="1" dirty="0">
                <a:solidFill>
                  <a:srgbClr val="C00000"/>
                </a:solidFill>
                <a:ea typeface="+mn-ea"/>
                <a:cs typeface="Arial" pitchFamily="34" charset="0"/>
              </a:rPr>
              <a:t>determinantes</a:t>
            </a:r>
            <a:r>
              <a:rPr lang="es-MX" dirty="0">
                <a:ea typeface="+mn-ea"/>
                <a:cs typeface="Arial" pitchFamily="34" charset="0"/>
              </a:rPr>
              <a:t> para el resultado de la elección.</a:t>
            </a:r>
            <a:endParaRPr lang="es-ES" dirty="0">
              <a:ea typeface="+mn-ea"/>
              <a:cs typeface="Arial" pitchFamily="34" charset="0"/>
            </a:endParaRPr>
          </a:p>
        </p:txBody>
      </p:sp>
      <p:sp>
        <p:nvSpPr>
          <p:cNvPr id="95243" name="AutoShape 11"/>
          <p:cNvSpPr>
            <a:spLocks noChangeArrowheads="1"/>
          </p:cNvSpPr>
          <p:nvPr/>
        </p:nvSpPr>
        <p:spPr bwMode="auto">
          <a:xfrm>
            <a:off x="468313" y="2806700"/>
            <a:ext cx="2087562" cy="1127125"/>
          </a:xfrm>
          <a:prstGeom prst="flowChartAlternateProcess">
            <a:avLst/>
          </a:prstGeom>
          <a:solidFill>
            <a:srgbClr val="C0C0C0">
              <a:alpha val="50980"/>
            </a:srgbClr>
          </a:solidFill>
          <a:ln w="31750" algn="ctr">
            <a:solidFill>
              <a:srgbClr val="7F7F7F"/>
            </a:solidFill>
            <a:miter lim="800000"/>
            <a:headEnd/>
            <a:tailEnd/>
          </a:ln>
        </p:spPr>
        <p:txBody>
          <a:bodyPr anchor="ctr"/>
          <a:lstStyle/>
          <a:p>
            <a:pPr eaLnBrk="1" hangingPunct="1">
              <a:defRPr/>
            </a:pPr>
            <a:r>
              <a:rPr lang="es-MX" dirty="0">
                <a:latin typeface="Arial" charset="0"/>
                <a:ea typeface="+mn-ea"/>
                <a:cs typeface="Arial" charset="0"/>
              </a:rPr>
              <a:t>Elementos que deben acreditarse:</a:t>
            </a:r>
          </a:p>
        </p:txBody>
      </p:sp>
      <p:sp>
        <p:nvSpPr>
          <p:cNvPr id="168966" name="Text Box 14"/>
          <p:cNvSpPr txBox="1">
            <a:spLocks noChangeArrowheads="1"/>
          </p:cNvSpPr>
          <p:nvPr/>
        </p:nvSpPr>
        <p:spPr bwMode="auto">
          <a:xfrm>
            <a:off x="6934200" y="5222875"/>
            <a:ext cx="2028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r>
              <a:rPr lang="es-MX" altLang="es-MX" sz="1200" i="1">
                <a:solidFill>
                  <a:srgbClr val="006600"/>
                </a:solidFill>
                <a:cs typeface="Arial" panose="020B0604020202020204" pitchFamily="34" charset="0"/>
              </a:rPr>
              <a:t>Artículo 78 de la LGSMIME</a:t>
            </a:r>
          </a:p>
          <a:p>
            <a:pPr algn="r" eaLnBrk="1" hangingPunct="1"/>
            <a:r>
              <a:rPr lang="es-MX" altLang="es-MX" sz="1200" i="1">
                <a:solidFill>
                  <a:srgbClr val="006600"/>
                </a:solidFill>
                <a:cs typeface="Arial" panose="020B0604020202020204" pitchFamily="34" charset="0"/>
              </a:rPr>
              <a:t>Tesis S3EL 041/97</a:t>
            </a:r>
            <a:endParaRPr lang="es-ES" altLang="es-MX" sz="1200" i="1">
              <a:solidFill>
                <a:srgbClr val="006600"/>
              </a:solidFill>
              <a:cs typeface="Arial" panose="020B0604020202020204" pitchFamily="34" charset="0"/>
            </a:endParaRPr>
          </a:p>
        </p:txBody>
      </p:sp>
      <p:cxnSp>
        <p:nvCxnSpPr>
          <p:cNvPr id="150535" name="9 Conector angular"/>
          <p:cNvCxnSpPr>
            <a:cxnSpLocks noChangeShapeType="1"/>
            <a:stCxn id="150530" idx="1"/>
            <a:endCxn id="150532" idx="1"/>
          </p:cNvCxnSpPr>
          <p:nvPr/>
        </p:nvCxnSpPr>
        <p:spPr bwMode="auto">
          <a:xfrm rot="10800000" flipV="1">
            <a:off x="3275013" y="2085975"/>
            <a:ext cx="1587" cy="2292350"/>
          </a:xfrm>
          <a:prstGeom prst="bentConnector3">
            <a:avLst>
              <a:gd name="adj1" fmla="val 14495468"/>
            </a:avLst>
          </a:prstGeom>
          <a:noFill/>
          <a:ln w="25400">
            <a:solidFill>
              <a:schemeClr val="bg1">
                <a:lumMod val="50000"/>
              </a:schemeClr>
            </a:solidFill>
            <a:miter lim="800000"/>
            <a:headEnd type="triangle" w="med" len="med"/>
            <a:tailEnd type="triangle" w="med" len="med"/>
          </a:ln>
        </p:spPr>
      </p:cxnSp>
      <p:cxnSp>
        <p:nvCxnSpPr>
          <p:cNvPr id="150536" name="11 Conector recto de flecha"/>
          <p:cNvCxnSpPr>
            <a:cxnSpLocks noChangeShapeType="1"/>
          </p:cNvCxnSpPr>
          <p:nvPr/>
        </p:nvCxnSpPr>
        <p:spPr bwMode="auto">
          <a:xfrm>
            <a:off x="2627313" y="3332163"/>
            <a:ext cx="647700" cy="1587"/>
          </a:xfrm>
          <a:prstGeom prst="straightConnector1">
            <a:avLst/>
          </a:prstGeom>
          <a:noFill/>
          <a:ln w="31750">
            <a:solidFill>
              <a:schemeClr val="bg1">
                <a:lumMod val="50000"/>
              </a:schemeClr>
            </a:solidFill>
            <a:round/>
            <a:headEnd/>
            <a:tailEnd type="triangle" w="med" len="med"/>
          </a:ln>
        </p:spPr>
      </p:cxnSp>
      <p:sp>
        <p:nvSpPr>
          <p:cNvPr id="168969" name="Text Box 20"/>
          <p:cNvSpPr txBox="1">
            <a:spLocks noChangeArrowheads="1"/>
          </p:cNvSpPr>
          <p:nvPr/>
        </p:nvSpPr>
        <p:spPr bwMode="auto">
          <a:xfrm>
            <a:off x="-180975" y="674688"/>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r>
              <a:rPr lang="es-MX" altLang="es-MX" sz="2000" b="1">
                <a:solidFill>
                  <a:srgbClr val="006600"/>
                </a:solidFill>
                <a:cs typeface="Arial" panose="020B0604020202020204" pitchFamily="34" charset="0"/>
              </a:rPr>
              <a:t>Causal genérica</a:t>
            </a:r>
            <a:endParaRPr lang="es-ES" altLang="es-MX" sz="2000">
              <a:solidFill>
                <a:srgbClr val="006600"/>
              </a:solidFill>
              <a:cs typeface="Arial" panose="020B0604020202020204" pitchFamily="34" charset="0"/>
            </a:endParaRPr>
          </a:p>
        </p:txBody>
      </p:sp>
      <p:sp>
        <p:nvSpPr>
          <p:cNvPr id="78858" name="Rectangle 24"/>
          <p:cNvSpPr>
            <a:spLocks noChangeArrowheads="1"/>
          </p:cNvSpPr>
          <p:nvPr/>
        </p:nvSpPr>
        <p:spPr bwMode="auto">
          <a:xfrm>
            <a:off x="1071563" y="5072063"/>
            <a:ext cx="6264275" cy="714375"/>
          </a:xfrm>
          <a:prstGeom prst="roundRect">
            <a:avLst>
              <a:gd name="adj" fmla="val 16667"/>
            </a:avLst>
          </a:prstGeom>
          <a:solidFill>
            <a:schemeClr val="bg1"/>
          </a:solidFill>
          <a:ln w="31750">
            <a:solidFill>
              <a:schemeClr val="bg1">
                <a:lumMod val="65000"/>
              </a:schemeClr>
            </a:solidFill>
            <a:miter lim="800000"/>
            <a:headEnd/>
            <a:tailEnd/>
          </a:ln>
        </p:spPr>
        <p:txBody>
          <a:bodyPr wrap="none" anchor="ctr"/>
          <a:lstStyle/>
          <a:p>
            <a:pPr algn="ctr" eaLnBrk="1" hangingPunct="1">
              <a:defRPr/>
            </a:pPr>
            <a:r>
              <a:rPr lang="es-MX" b="1" dirty="0">
                <a:latin typeface="Arial" charset="0"/>
                <a:cs typeface="Arial" charset="0"/>
              </a:rPr>
              <a:t>Excepción:</a:t>
            </a:r>
            <a:r>
              <a:rPr lang="es-MX" dirty="0">
                <a:latin typeface="Arial" charset="0"/>
                <a:cs typeface="Arial" charset="0"/>
              </a:rPr>
              <a:t> cuando las irregularidades sean imputables </a:t>
            </a:r>
          </a:p>
          <a:p>
            <a:pPr algn="ctr" eaLnBrk="1" hangingPunct="1">
              <a:defRPr/>
            </a:pPr>
            <a:r>
              <a:rPr lang="es-MX" dirty="0">
                <a:latin typeface="Arial" charset="0"/>
                <a:cs typeface="Arial" charset="0"/>
              </a:rPr>
              <a:t>a los partidos </a:t>
            </a:r>
            <a:r>
              <a:rPr lang="es-MX" dirty="0" err="1">
                <a:latin typeface="Arial" charset="0"/>
                <a:cs typeface="Arial" charset="0"/>
              </a:rPr>
              <a:t>promoventes</a:t>
            </a:r>
            <a:r>
              <a:rPr lang="es-MX" dirty="0">
                <a:latin typeface="Arial" charset="0"/>
                <a:cs typeface="Arial" charset="0"/>
              </a:rPr>
              <a:t> o sus candidatos.</a:t>
            </a:r>
            <a:r>
              <a:rPr lang="es-ES" dirty="0">
                <a:latin typeface="Arial" charset="0"/>
                <a:cs typeface="Arial" charset="0"/>
              </a:rPr>
              <a:t> </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ángulo 2"/>
          <p:cNvSpPr>
            <a:spLocks noChangeArrowheads="1"/>
          </p:cNvSpPr>
          <p:nvPr/>
        </p:nvSpPr>
        <p:spPr bwMode="auto">
          <a:xfrm>
            <a:off x="0" y="33338"/>
            <a:ext cx="8964613" cy="6742112"/>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s-MX" altLang="es-MX" b="1"/>
          </a:p>
          <a:p>
            <a:r>
              <a:rPr lang="es-MX" altLang="es-MX" b="1"/>
              <a:t>Artículo 71. Ley de medios de impugnación en Tabasco</a:t>
            </a:r>
          </a:p>
          <a:p>
            <a:pPr algn="just"/>
            <a:endParaRPr lang="es-MX" altLang="es-MX" sz="1600"/>
          </a:p>
          <a:p>
            <a:pPr algn="just"/>
            <a:r>
              <a:rPr lang="es-MX" altLang="es-MX" sz="1600"/>
              <a:t>1. El Tribunal Electoral podrá declarar </a:t>
            </a:r>
            <a:r>
              <a:rPr lang="es-MX" altLang="es-MX" b="1"/>
              <a:t>la nulidad de una elección </a:t>
            </a:r>
            <a:r>
              <a:rPr lang="es-MX" altLang="es-MX" sz="1600"/>
              <a:t>de diputados o regidores, o de gobernador cuando, se configure alguno de los siguientes supuestos:</a:t>
            </a:r>
          </a:p>
          <a:p>
            <a:pPr algn="just"/>
            <a:r>
              <a:rPr lang="es-MX" altLang="es-MX" sz="1600"/>
              <a:t> </a:t>
            </a:r>
          </a:p>
          <a:p>
            <a:pPr algn="just"/>
            <a:r>
              <a:rPr lang="es-MX" altLang="es-MX" sz="1600"/>
              <a:t>a) Se hayan cometido en forma generalizada </a:t>
            </a:r>
            <a:r>
              <a:rPr lang="es-MX" altLang="es-MX" sz="1600" b="1">
                <a:solidFill>
                  <a:srgbClr val="FF0000"/>
                </a:solidFill>
              </a:rPr>
              <a:t>violaciones sustanciales durante la preparación y desarrollo de la elección, que vulneren de manera grave los principios constitucionales y legales del proceso electoral,</a:t>
            </a:r>
            <a:r>
              <a:rPr lang="es-MX" altLang="es-MX" sz="1600"/>
              <a:t> en el distrito, municipio o territorio del Estado, según corresponda, se encuentren plenamente acreditadas y se demuestre que las mismas fueron determinantes para el resultado de la elección, salvo que las irregularidades sean imputables a los partidos políticos o coaliciones promoventes o a sus candidatos o candidatos independientes;</a:t>
            </a:r>
          </a:p>
          <a:p>
            <a:pPr algn="just"/>
            <a:endParaRPr lang="es-MX" altLang="es-MX" sz="1600"/>
          </a:p>
          <a:p>
            <a:pPr algn="just"/>
            <a:r>
              <a:rPr lang="es-MX" altLang="es-MX" sz="1600"/>
              <a:t>b). </a:t>
            </a:r>
            <a:r>
              <a:rPr lang="es-MX" altLang="es-MX" sz="1600" b="1">
                <a:solidFill>
                  <a:srgbClr val="FF0000"/>
                </a:solidFill>
              </a:rPr>
              <a:t>Haya existido una campaña generalizada en medios de comunicación social a favor o en contra de un candidato, partido político o coalición </a:t>
            </a:r>
            <a:r>
              <a:rPr lang="es-MX" altLang="es-MX" sz="1600"/>
              <a:t>en contravención a lo dispuesto en las fracciones III y IV del Apartado B del artículo 9 de la Constitución Política Local, y se acredite que tal violación, por su duración e impacto en el electorado, fue determinante para el resultado de la elección; y</a:t>
            </a:r>
          </a:p>
          <a:p>
            <a:pPr algn="just"/>
            <a:endParaRPr lang="es-MX" altLang="es-MX" sz="1600"/>
          </a:p>
          <a:p>
            <a:pPr algn="just"/>
            <a:r>
              <a:rPr lang="es-MX" altLang="es-MX" sz="1600"/>
              <a:t>c) Se dé una violación sistemática por parte de cualquier autoridad a lo dispuesto en la fracción V del artículo 9 del Apartado B de la Constitución Política Local, (</a:t>
            </a:r>
            <a:r>
              <a:rPr lang="es-MX" altLang="es-MX" sz="1600" b="1">
                <a:solidFill>
                  <a:srgbClr val="FF0000"/>
                </a:solidFill>
              </a:rPr>
              <a:t>propaganda gubernamental</a:t>
            </a:r>
            <a:r>
              <a:rPr lang="es-MX" altLang="es-MX" sz="1600"/>
              <a:t>) y se acredite que tal violación, por su duración e impacto en el electorado, fue determinante para el resultado de la elección.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6 Rectángulo"/>
          <p:cNvSpPr>
            <a:spLocks noChangeArrowheads="1"/>
          </p:cNvSpPr>
          <p:nvPr/>
        </p:nvSpPr>
        <p:spPr bwMode="auto">
          <a:xfrm>
            <a:off x="4589463" y="-26988"/>
            <a:ext cx="4556125"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s-MX" altLang="es-MX" sz="2400" b="1">
                <a:solidFill>
                  <a:schemeClr val="bg1"/>
                </a:solidFill>
                <a:latin typeface="Antique Olive" pitchFamily="34" charset="0"/>
              </a:rPr>
              <a:t>Etapas del proceso electoral</a:t>
            </a:r>
            <a:endParaRPr lang="es-ES" altLang="es-MX" sz="2400" b="1">
              <a:solidFill>
                <a:schemeClr val="bg1"/>
              </a:solidFill>
              <a:latin typeface="Antique Olive" pitchFamily="34" charset="0"/>
            </a:endParaRPr>
          </a:p>
        </p:txBody>
      </p:sp>
      <p:sp>
        <p:nvSpPr>
          <p:cNvPr id="19459" name="4 Rectángulo"/>
          <p:cNvSpPr>
            <a:spLocks noChangeArrowheads="1"/>
          </p:cNvSpPr>
          <p:nvPr/>
        </p:nvSpPr>
        <p:spPr bwMode="auto">
          <a:xfrm>
            <a:off x="827088" y="5373688"/>
            <a:ext cx="75247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r>
              <a:rPr lang="es-ES" altLang="es-MX" sz="1600" b="1">
                <a:solidFill>
                  <a:srgbClr val="04502E"/>
                </a:solidFill>
              </a:rPr>
              <a:t>Principio de definitividad</a:t>
            </a:r>
            <a:r>
              <a:rPr lang="es-ES" altLang="es-MX" sz="1600">
                <a:solidFill>
                  <a:srgbClr val="04502E"/>
                </a:solidFill>
              </a:rPr>
              <a:t>: </a:t>
            </a:r>
            <a:r>
              <a:rPr lang="es-ES" altLang="es-MX" sz="1400"/>
              <a:t>al concluir cualquiera de las etapas del proceso electoral, el Secretario Ejecutivo o el Vocal Ejecutivo de la Junta Local o Distrital, podrá difundir su realización y conclusión .</a:t>
            </a:r>
          </a:p>
        </p:txBody>
      </p:sp>
      <p:sp>
        <p:nvSpPr>
          <p:cNvPr id="2" name="4 Cerrar llave"/>
          <p:cNvSpPr>
            <a:spLocks/>
          </p:cNvSpPr>
          <p:nvPr/>
        </p:nvSpPr>
        <p:spPr bwMode="auto">
          <a:xfrm rot="5400000">
            <a:off x="4321969" y="473869"/>
            <a:ext cx="357188" cy="8572500"/>
          </a:xfrm>
          <a:prstGeom prst="rightBrace">
            <a:avLst>
              <a:gd name="adj1" fmla="val 8333"/>
              <a:gd name="adj2" fmla="val 50000"/>
            </a:avLst>
          </a:prstGeom>
          <a:noFill/>
          <a:ln w="9525" algn="ctr">
            <a:solidFill>
              <a:srgbClr val="4A7EBB"/>
            </a:solidFill>
            <a:round/>
            <a:headEnd/>
            <a:tailEnd/>
          </a:ln>
        </p:spPr>
        <p:txBody>
          <a:bodyPr rot="10800000" vert="eaVert" anchor="ctr"/>
          <a:lstStyle/>
          <a:p>
            <a:pPr eaLnBrk="1" hangingPunct="1">
              <a:defRPr/>
            </a:pPr>
            <a:endParaRPr lang="es-MX">
              <a:latin typeface="+mn-lt"/>
              <a:ea typeface="ＭＳ Ｐゴシック" charset="-128"/>
            </a:endParaRPr>
          </a:p>
        </p:txBody>
      </p:sp>
      <p:sp>
        <p:nvSpPr>
          <p:cNvPr id="6" name="5 Cerrar llave"/>
          <p:cNvSpPr>
            <a:spLocks/>
          </p:cNvSpPr>
          <p:nvPr/>
        </p:nvSpPr>
        <p:spPr bwMode="auto">
          <a:xfrm rot="-5400000">
            <a:off x="3429000" y="-1871662"/>
            <a:ext cx="357188" cy="6500812"/>
          </a:xfrm>
          <a:prstGeom prst="rightBrace">
            <a:avLst>
              <a:gd name="adj1" fmla="val 8342"/>
              <a:gd name="adj2" fmla="val 50000"/>
            </a:avLst>
          </a:prstGeom>
          <a:noFill/>
          <a:ln w="9525" algn="ctr">
            <a:solidFill>
              <a:srgbClr val="4A7EBB"/>
            </a:solidFill>
            <a:round/>
            <a:headEnd/>
            <a:tailEnd/>
          </a:ln>
        </p:spPr>
        <p:txBody>
          <a:bodyPr vert="eaVert" anchor="ctr"/>
          <a:lstStyle/>
          <a:p>
            <a:pPr eaLnBrk="1" hangingPunct="1">
              <a:defRPr/>
            </a:pPr>
            <a:endParaRPr lang="es-MX">
              <a:latin typeface="+mn-lt"/>
              <a:ea typeface="ＭＳ Ｐゴシック" charset="-128"/>
            </a:endParaRPr>
          </a:p>
        </p:txBody>
      </p:sp>
      <p:sp>
        <p:nvSpPr>
          <p:cNvPr id="19462" name="6 CuadroTexto"/>
          <p:cNvSpPr txBox="1">
            <a:spLocks noChangeArrowheads="1"/>
          </p:cNvSpPr>
          <p:nvPr/>
        </p:nvSpPr>
        <p:spPr bwMode="auto">
          <a:xfrm>
            <a:off x="1619250" y="857250"/>
            <a:ext cx="4071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s-MX" altLang="es-MX"/>
              <a:t>Elección de diputados</a:t>
            </a:r>
          </a:p>
        </p:txBody>
      </p:sp>
      <p:sp>
        <p:nvSpPr>
          <p:cNvPr id="19463" name="7 CuadroTexto"/>
          <p:cNvSpPr txBox="1">
            <a:spLocks noChangeArrowheads="1"/>
          </p:cNvSpPr>
          <p:nvPr/>
        </p:nvSpPr>
        <p:spPr bwMode="auto">
          <a:xfrm>
            <a:off x="3286125" y="4916488"/>
            <a:ext cx="2500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s-MX" altLang="es-MX"/>
              <a:t>Elección presidencial</a:t>
            </a:r>
          </a:p>
        </p:txBody>
      </p:sp>
      <p:sp>
        <p:nvSpPr>
          <p:cNvPr id="19464" name="8 Marcador de contenido"/>
          <p:cNvSpPr>
            <a:spLocks/>
          </p:cNvSpPr>
          <p:nvPr/>
        </p:nvSpPr>
        <p:spPr bwMode="auto">
          <a:xfrm>
            <a:off x="5149850" y="5949950"/>
            <a:ext cx="27352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20000"/>
              </a:spcBef>
              <a:buClr>
                <a:srgbClr val="632523"/>
              </a:buClr>
            </a:pPr>
            <a:r>
              <a:rPr lang="es-MX" altLang="es-MX" sz="1200"/>
              <a:t>Artículo 208 de la LEGIPE</a:t>
            </a:r>
          </a:p>
          <a:p>
            <a:pPr algn="r" eaLnBrk="1" hangingPunct="1">
              <a:spcBef>
                <a:spcPct val="20000"/>
              </a:spcBef>
              <a:buClr>
                <a:srgbClr val="632523"/>
              </a:buClr>
            </a:pPr>
            <a:r>
              <a:rPr lang="es-MX" altLang="es-MX" sz="1200"/>
              <a:t>Jurisprudencia 01/2002 del TEPJF</a:t>
            </a:r>
          </a:p>
        </p:txBody>
      </p:sp>
      <p:graphicFrame>
        <p:nvGraphicFramePr>
          <p:cNvPr id="12" name="11 Diagrama"/>
          <p:cNvGraphicFramePr/>
          <p:nvPr/>
        </p:nvGraphicFramePr>
        <p:xfrm>
          <a:off x="285720" y="1357298"/>
          <a:ext cx="8572560" cy="3286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 Box 2"/>
          <p:cNvSpPr txBox="1">
            <a:spLocks noChangeArrowheads="1"/>
          </p:cNvSpPr>
          <p:nvPr/>
        </p:nvSpPr>
        <p:spPr bwMode="auto">
          <a:xfrm>
            <a:off x="323850" y="549275"/>
            <a:ext cx="8709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r>
              <a:rPr lang="es-ES" altLang="es-MX" b="1">
                <a:solidFill>
                  <a:srgbClr val="006600"/>
                </a:solidFill>
                <a:cs typeface="Arial" panose="020B0604020202020204" pitchFamily="34" charset="0"/>
              </a:rPr>
              <a:t>Inelegibilidad de un candidato antes del día de la elección </a:t>
            </a:r>
          </a:p>
        </p:txBody>
      </p:sp>
      <p:sp>
        <p:nvSpPr>
          <p:cNvPr id="151555" name="AutoShape 3"/>
          <p:cNvSpPr>
            <a:spLocks noChangeArrowheads="1"/>
          </p:cNvSpPr>
          <p:nvPr/>
        </p:nvSpPr>
        <p:spPr bwMode="auto">
          <a:xfrm>
            <a:off x="684213" y="1411288"/>
            <a:ext cx="3959225" cy="865187"/>
          </a:xfrm>
          <a:prstGeom prst="flowChartAlternateProcess">
            <a:avLst/>
          </a:prstGeom>
          <a:solidFill>
            <a:srgbClr val="C0C0C0">
              <a:alpha val="50980"/>
            </a:srgbClr>
          </a:solidFill>
          <a:ln w="31750">
            <a:solidFill>
              <a:schemeClr val="bg2"/>
            </a:solidFill>
            <a:miter lim="800000"/>
            <a:headEnd/>
            <a:tailEnd/>
          </a:ln>
        </p:spPr>
        <p:txBody>
          <a:bodyPr anchor="ctr"/>
          <a:lstStyle/>
          <a:p>
            <a:pPr eaLnBrk="1" hangingPunct="1">
              <a:defRPr/>
            </a:pPr>
            <a:r>
              <a:rPr lang="es-MX">
                <a:ea typeface="+mn-ea"/>
                <a:cs typeface="Arial" charset="0"/>
              </a:rPr>
              <a:t>Existencia de un medio impugnativo </a:t>
            </a:r>
          </a:p>
          <a:p>
            <a:pPr eaLnBrk="1" hangingPunct="1">
              <a:defRPr/>
            </a:pPr>
            <a:r>
              <a:rPr lang="es-MX">
                <a:ea typeface="+mn-ea"/>
                <a:cs typeface="Arial" charset="0"/>
              </a:rPr>
              <a:t>jurisdiccional.</a:t>
            </a:r>
            <a:endParaRPr lang="es-ES">
              <a:ea typeface="+mn-ea"/>
              <a:cs typeface="Arial" charset="0"/>
            </a:endParaRPr>
          </a:p>
        </p:txBody>
      </p:sp>
      <p:sp>
        <p:nvSpPr>
          <p:cNvPr id="151556" name="AutoShape 4"/>
          <p:cNvSpPr>
            <a:spLocks noChangeArrowheads="1"/>
          </p:cNvSpPr>
          <p:nvPr/>
        </p:nvSpPr>
        <p:spPr bwMode="auto">
          <a:xfrm>
            <a:off x="2051050" y="2779713"/>
            <a:ext cx="4249738" cy="865187"/>
          </a:xfrm>
          <a:prstGeom prst="flowChartAlternateProcess">
            <a:avLst/>
          </a:prstGeom>
          <a:solidFill>
            <a:srgbClr val="C0C0C0">
              <a:alpha val="50980"/>
            </a:srgbClr>
          </a:solidFill>
          <a:ln w="31750">
            <a:solidFill>
              <a:schemeClr val="bg2"/>
            </a:solidFill>
            <a:miter lim="800000"/>
            <a:headEnd/>
            <a:tailEnd/>
          </a:ln>
        </p:spPr>
        <p:txBody>
          <a:bodyPr wrap="none" anchor="ctr"/>
          <a:lstStyle/>
          <a:p>
            <a:pPr eaLnBrk="1" hangingPunct="1">
              <a:defRPr/>
            </a:pPr>
            <a:r>
              <a:rPr lang="es-MX">
                <a:ea typeface="+mn-ea"/>
                <a:cs typeface="Arial" charset="0"/>
              </a:rPr>
              <a:t>Se demuestra la inelegibilidad de un </a:t>
            </a:r>
          </a:p>
          <a:p>
            <a:pPr eaLnBrk="1" hangingPunct="1">
              <a:defRPr/>
            </a:pPr>
            <a:r>
              <a:rPr lang="es-MX">
                <a:ea typeface="+mn-ea"/>
                <a:cs typeface="Arial" charset="0"/>
              </a:rPr>
              <a:t>candidato.</a:t>
            </a:r>
            <a:endParaRPr lang="es-ES">
              <a:ea typeface="+mn-ea"/>
              <a:cs typeface="Arial" charset="0"/>
            </a:endParaRPr>
          </a:p>
        </p:txBody>
      </p:sp>
      <p:sp>
        <p:nvSpPr>
          <p:cNvPr id="151557" name="AutoShape 6"/>
          <p:cNvSpPr>
            <a:spLocks noChangeArrowheads="1"/>
          </p:cNvSpPr>
          <p:nvPr/>
        </p:nvSpPr>
        <p:spPr bwMode="auto">
          <a:xfrm>
            <a:off x="4140200" y="4154488"/>
            <a:ext cx="4032250" cy="1506537"/>
          </a:xfrm>
          <a:prstGeom prst="flowChartAlternateProcess">
            <a:avLst/>
          </a:prstGeom>
          <a:solidFill>
            <a:srgbClr val="C0C0C0">
              <a:alpha val="50980"/>
            </a:srgbClr>
          </a:solidFill>
          <a:ln w="31750">
            <a:solidFill>
              <a:schemeClr val="bg2"/>
            </a:solidFill>
            <a:miter lim="800000"/>
            <a:headEnd/>
            <a:tailEnd/>
          </a:ln>
        </p:spPr>
        <p:txBody>
          <a:bodyPr anchor="ctr"/>
          <a:lstStyle/>
          <a:p>
            <a:pPr eaLnBrk="1" hangingPunct="1">
              <a:defRPr/>
            </a:pPr>
            <a:r>
              <a:rPr lang="es-MX">
                <a:ea typeface="+mn-ea"/>
                <a:cs typeface="Arial" charset="0"/>
              </a:rPr>
              <a:t>La autoridad administrativa electoral debe conceder al partido o coalición un plazo razonable para sustituirlo antes de la jornada electoral. </a:t>
            </a:r>
            <a:endParaRPr lang="es-ES">
              <a:ea typeface="+mn-ea"/>
              <a:cs typeface="Arial" charset="0"/>
            </a:endParaRPr>
          </a:p>
        </p:txBody>
      </p:sp>
      <p:sp>
        <p:nvSpPr>
          <p:cNvPr id="172038" name="AutoShape 7"/>
          <p:cNvSpPr>
            <a:spLocks noChangeArrowheads="1"/>
          </p:cNvSpPr>
          <p:nvPr/>
        </p:nvSpPr>
        <p:spPr bwMode="auto">
          <a:xfrm>
            <a:off x="5940425" y="5661025"/>
            <a:ext cx="2232025" cy="431800"/>
          </a:xfrm>
          <a:prstGeom prst="flowChartAlternateProcess">
            <a:avLst/>
          </a:prstGeom>
          <a:solidFill>
            <a:srgbClr val="C0C0C0"/>
          </a:solidFill>
          <a:ln w="31750">
            <a:solidFill>
              <a:schemeClr val="bg2"/>
            </a:solidFill>
            <a:miter lim="800000"/>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r>
              <a:rPr lang="es-ES" altLang="es-MX" sz="1200" b="1" i="1">
                <a:cs typeface="Arial" panose="020B0604020202020204" pitchFamily="34" charset="0"/>
              </a:rPr>
              <a:t>Tesis S3EL 085/2002</a:t>
            </a:r>
            <a:r>
              <a:rPr lang="es-ES" altLang="es-MX" sz="1200" b="1">
                <a:cs typeface="Arial" panose="020B0604020202020204" pitchFamily="34" charset="0"/>
              </a:rPr>
              <a:t> </a:t>
            </a:r>
          </a:p>
        </p:txBody>
      </p:sp>
      <p:sp>
        <p:nvSpPr>
          <p:cNvPr id="151559" name="AutoShape 15"/>
          <p:cNvSpPr>
            <a:spLocks noChangeArrowheads="1"/>
          </p:cNvSpPr>
          <p:nvPr/>
        </p:nvSpPr>
        <p:spPr bwMode="auto">
          <a:xfrm rot="5400000">
            <a:off x="4174332" y="2242344"/>
            <a:ext cx="215900" cy="573087"/>
          </a:xfrm>
          <a:prstGeom prst="rightArrow">
            <a:avLst>
              <a:gd name="adj1" fmla="val 50000"/>
              <a:gd name="adj2" fmla="val 25000"/>
            </a:avLst>
          </a:prstGeom>
          <a:solidFill>
            <a:srgbClr val="C0C0C0">
              <a:alpha val="50980"/>
            </a:srgbClr>
          </a:solidFill>
          <a:ln w="28575" algn="ctr">
            <a:solidFill>
              <a:schemeClr val="bg2"/>
            </a:solidFill>
            <a:miter lim="800000"/>
            <a:headEnd/>
            <a:tailEnd/>
          </a:ln>
        </p:spPr>
        <p:txBody>
          <a:bodyPr wrap="none" anchor="ctr"/>
          <a:lstStyle/>
          <a:p>
            <a:pPr algn="ctr" eaLnBrk="1" hangingPunct="1">
              <a:defRPr/>
            </a:pPr>
            <a:endParaRPr lang="es-MX">
              <a:ea typeface="+mn-ea"/>
              <a:cs typeface="Arial" charset="0"/>
            </a:endParaRPr>
          </a:p>
        </p:txBody>
      </p:sp>
      <p:sp>
        <p:nvSpPr>
          <p:cNvPr id="151560" name="AutoShape 15"/>
          <p:cNvSpPr>
            <a:spLocks noChangeArrowheads="1"/>
          </p:cNvSpPr>
          <p:nvPr/>
        </p:nvSpPr>
        <p:spPr bwMode="auto">
          <a:xfrm rot="5400000">
            <a:off x="5613400" y="3609975"/>
            <a:ext cx="217488" cy="573088"/>
          </a:xfrm>
          <a:prstGeom prst="rightArrow">
            <a:avLst>
              <a:gd name="adj1" fmla="val 50000"/>
              <a:gd name="adj2" fmla="val 25000"/>
            </a:avLst>
          </a:prstGeom>
          <a:solidFill>
            <a:srgbClr val="C0C0C0">
              <a:alpha val="50980"/>
            </a:srgbClr>
          </a:solidFill>
          <a:ln w="28575" algn="ctr">
            <a:solidFill>
              <a:schemeClr val="bg2"/>
            </a:solidFill>
            <a:miter lim="800000"/>
            <a:headEnd/>
            <a:tailEnd/>
          </a:ln>
        </p:spPr>
        <p:txBody>
          <a:bodyPr wrap="none" anchor="ctr"/>
          <a:lstStyle/>
          <a:p>
            <a:pPr algn="ctr" eaLnBrk="1" hangingPunct="1">
              <a:defRPr/>
            </a:pPr>
            <a:endParaRPr lang="es-MX">
              <a:ea typeface="+mn-ea"/>
              <a:cs typeface="Arial" charset="0"/>
            </a:endParaRPr>
          </a:p>
        </p:txBody>
      </p:sp>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AutoShape 2"/>
          <p:cNvSpPr>
            <a:spLocks noChangeArrowheads="1"/>
          </p:cNvSpPr>
          <p:nvPr/>
        </p:nvSpPr>
        <p:spPr bwMode="auto">
          <a:xfrm>
            <a:off x="615950" y="2370138"/>
            <a:ext cx="3595688" cy="1285875"/>
          </a:xfrm>
          <a:prstGeom prst="flowChartAlternateProcess">
            <a:avLst/>
          </a:prstGeom>
          <a:solidFill>
            <a:srgbClr val="C0C0C0"/>
          </a:solidFill>
          <a:ln w="28575">
            <a:solidFill>
              <a:schemeClr val="bg2"/>
            </a:solidFill>
            <a:miter lim="800000"/>
            <a:headEnd/>
            <a:tailEnd/>
          </a:ln>
        </p:spPr>
        <p:txBody>
          <a:bodyPr anchor="ctr"/>
          <a:lstStyle/>
          <a:p>
            <a:pPr algn="just" eaLnBrk="1" hangingPunct="1">
              <a:spcBef>
                <a:spcPct val="50000"/>
              </a:spcBef>
              <a:defRPr/>
            </a:pPr>
            <a:r>
              <a:rPr lang="es-ES">
                <a:ea typeface="+mn-ea"/>
                <a:cs typeface="Arial" charset="0"/>
              </a:rPr>
              <a:t>Al momento del </a:t>
            </a:r>
            <a:r>
              <a:rPr lang="es-ES" b="1">
                <a:ea typeface="+mn-ea"/>
                <a:cs typeface="Arial" charset="0"/>
              </a:rPr>
              <a:t>registro</a:t>
            </a:r>
            <a:r>
              <a:rPr lang="es-ES">
                <a:ea typeface="+mn-ea"/>
                <a:cs typeface="Arial" charset="0"/>
              </a:rPr>
              <a:t> de una candidatura para contender en un proceso electoral.</a:t>
            </a:r>
          </a:p>
        </p:txBody>
      </p:sp>
      <p:sp>
        <p:nvSpPr>
          <p:cNvPr id="152579" name="AutoShape 4"/>
          <p:cNvSpPr>
            <a:spLocks noChangeArrowheads="1"/>
          </p:cNvSpPr>
          <p:nvPr/>
        </p:nvSpPr>
        <p:spPr bwMode="auto">
          <a:xfrm>
            <a:off x="4716463" y="2360613"/>
            <a:ext cx="3743325" cy="1655762"/>
          </a:xfrm>
          <a:prstGeom prst="flowChartAlternateProcess">
            <a:avLst/>
          </a:prstGeom>
          <a:solidFill>
            <a:srgbClr val="C0C0C0"/>
          </a:solidFill>
          <a:ln w="28575">
            <a:solidFill>
              <a:schemeClr val="bg2"/>
            </a:solidFill>
            <a:miter lim="800000"/>
            <a:headEnd/>
            <a:tailEnd/>
          </a:ln>
        </p:spPr>
        <p:txBody>
          <a:bodyPr anchor="ctr"/>
          <a:lstStyle/>
          <a:p>
            <a:pPr algn="just" eaLnBrk="1" hangingPunct="1">
              <a:spcBef>
                <a:spcPct val="50000"/>
              </a:spcBef>
              <a:defRPr/>
            </a:pPr>
            <a:r>
              <a:rPr lang="es-ES">
                <a:ea typeface="+mn-ea"/>
                <a:cs typeface="Arial" charset="0"/>
              </a:rPr>
              <a:t>Cuando se realice el cómputo final, </a:t>
            </a:r>
            <a:r>
              <a:rPr lang="es-ES" b="1">
                <a:ea typeface="+mn-ea"/>
                <a:cs typeface="Arial" charset="0"/>
              </a:rPr>
              <a:t>antes de realizar la declaración de validez </a:t>
            </a:r>
            <a:r>
              <a:rPr lang="es-ES">
                <a:ea typeface="+mn-ea"/>
                <a:cs typeface="Arial" charset="0"/>
              </a:rPr>
              <a:t>y otorgamiento de constancia de mayoría y validez.</a:t>
            </a:r>
          </a:p>
        </p:txBody>
      </p:sp>
      <p:sp>
        <p:nvSpPr>
          <p:cNvPr id="174084" name="Text Box 8"/>
          <p:cNvSpPr txBox="1">
            <a:spLocks noChangeArrowheads="1"/>
          </p:cNvSpPr>
          <p:nvPr/>
        </p:nvSpPr>
        <p:spPr bwMode="auto">
          <a:xfrm>
            <a:off x="539750" y="692150"/>
            <a:ext cx="8424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r>
              <a:rPr lang="es-MX" altLang="es-MX" sz="2000" b="1">
                <a:solidFill>
                  <a:srgbClr val="006600"/>
                </a:solidFill>
                <a:cs typeface="Arial" panose="020B0604020202020204" pitchFamily="34" charset="0"/>
              </a:rPr>
              <a:t>Oportunidad para controvertir la elegibilidad de candidatos</a:t>
            </a:r>
            <a:endParaRPr lang="es-ES" altLang="es-MX" sz="2000" b="1">
              <a:solidFill>
                <a:srgbClr val="006600"/>
              </a:solidFill>
              <a:cs typeface="Arial" panose="020B0604020202020204" pitchFamily="34" charset="0"/>
            </a:endParaRPr>
          </a:p>
        </p:txBody>
      </p:sp>
      <p:sp>
        <p:nvSpPr>
          <p:cNvPr id="152581" name="AutoShape 9"/>
          <p:cNvSpPr>
            <a:spLocks noChangeArrowheads="1"/>
          </p:cNvSpPr>
          <p:nvPr/>
        </p:nvSpPr>
        <p:spPr bwMode="auto">
          <a:xfrm>
            <a:off x="3276600" y="1274763"/>
            <a:ext cx="2592388" cy="417512"/>
          </a:xfrm>
          <a:prstGeom prst="flowChartAlternateProcess">
            <a:avLst/>
          </a:prstGeom>
          <a:solidFill>
            <a:srgbClr val="C0C0C0"/>
          </a:solidFill>
          <a:ln w="31750">
            <a:solidFill>
              <a:schemeClr val="bg2"/>
            </a:solidFill>
            <a:miter lim="800000"/>
            <a:headEnd/>
            <a:tailEnd/>
          </a:ln>
        </p:spPr>
        <p:txBody>
          <a:bodyPr anchor="ctr">
            <a:spAutoFit/>
          </a:bodyPr>
          <a:lstStyle/>
          <a:p>
            <a:pPr algn="ctr" eaLnBrk="1" hangingPunct="1">
              <a:defRPr/>
            </a:pPr>
            <a:r>
              <a:rPr lang="es-ES" b="1">
                <a:ea typeface="+mn-ea"/>
                <a:cs typeface="Arial" charset="0"/>
              </a:rPr>
              <a:t>Hay dos momentos</a:t>
            </a:r>
            <a:r>
              <a:rPr lang="es-ES">
                <a:ea typeface="+mn-ea"/>
                <a:cs typeface="Arial" charset="0"/>
              </a:rPr>
              <a:t> </a:t>
            </a:r>
          </a:p>
        </p:txBody>
      </p:sp>
      <p:sp>
        <p:nvSpPr>
          <p:cNvPr id="152583" name="AutoShape 11"/>
          <p:cNvSpPr>
            <a:spLocks noChangeArrowheads="1"/>
          </p:cNvSpPr>
          <p:nvPr/>
        </p:nvSpPr>
        <p:spPr bwMode="auto">
          <a:xfrm>
            <a:off x="4714875" y="4724400"/>
            <a:ext cx="3744913" cy="1008063"/>
          </a:xfrm>
          <a:prstGeom prst="flowChartAlternateProcess">
            <a:avLst/>
          </a:prstGeom>
          <a:solidFill>
            <a:schemeClr val="bg1">
              <a:lumMod val="50000"/>
              <a:alpha val="51000"/>
            </a:schemeClr>
          </a:solidFill>
          <a:ln w="28575">
            <a:solidFill>
              <a:schemeClr val="bg1">
                <a:lumMod val="50000"/>
              </a:schemeClr>
            </a:solidFill>
            <a:miter lim="800000"/>
            <a:headEnd/>
            <a:tailEnd/>
          </a:ln>
        </p:spPr>
        <p:txBody>
          <a:bodyPr anchor="ctr"/>
          <a:lstStyle/>
          <a:p>
            <a:pPr algn="just" eaLnBrk="1" hangingPunct="1">
              <a:spcBef>
                <a:spcPct val="50000"/>
              </a:spcBef>
              <a:defRPr/>
            </a:pPr>
            <a:r>
              <a:rPr lang="es-MX" b="1" dirty="0">
                <a:ea typeface="+mn-ea"/>
                <a:cs typeface="Arial" charset="0"/>
              </a:rPr>
              <a:t>No</a:t>
            </a:r>
            <a:r>
              <a:rPr lang="es-MX" dirty="0">
                <a:ea typeface="+mn-ea"/>
                <a:cs typeface="Arial" charset="0"/>
              </a:rPr>
              <a:t> implica </a:t>
            </a:r>
            <a:r>
              <a:rPr lang="es-MX" b="1" dirty="0">
                <a:ea typeface="+mn-ea"/>
                <a:cs typeface="Arial" charset="0"/>
              </a:rPr>
              <a:t>doble oportunidad </a:t>
            </a:r>
            <a:r>
              <a:rPr lang="es-MX" dirty="0">
                <a:ea typeface="+mn-ea"/>
                <a:cs typeface="Arial" charset="0"/>
              </a:rPr>
              <a:t>para controvertir lo impugnado </a:t>
            </a:r>
            <a:r>
              <a:rPr lang="es-MX" b="1" dirty="0">
                <a:ea typeface="+mn-ea"/>
                <a:cs typeface="Arial" charset="0"/>
              </a:rPr>
              <a:t>por las mismas causas</a:t>
            </a:r>
            <a:r>
              <a:rPr lang="es-MX" dirty="0">
                <a:ea typeface="+mn-ea"/>
                <a:cs typeface="Arial" charset="0"/>
              </a:rPr>
              <a:t>.</a:t>
            </a:r>
            <a:endParaRPr lang="es-ES" dirty="0">
              <a:ea typeface="+mn-ea"/>
              <a:cs typeface="Arial" charset="0"/>
            </a:endParaRPr>
          </a:p>
        </p:txBody>
      </p:sp>
      <p:sp>
        <p:nvSpPr>
          <p:cNvPr id="152584" name="AutoShape 13"/>
          <p:cNvSpPr>
            <a:spLocks noChangeArrowheads="1"/>
          </p:cNvSpPr>
          <p:nvPr/>
        </p:nvSpPr>
        <p:spPr bwMode="auto">
          <a:xfrm>
            <a:off x="827088" y="4941888"/>
            <a:ext cx="3097212" cy="576262"/>
          </a:xfrm>
          <a:prstGeom prst="flowChartAlternateProcess">
            <a:avLst/>
          </a:prstGeom>
          <a:solidFill>
            <a:schemeClr val="bg2">
              <a:alpha val="55000"/>
            </a:schemeClr>
          </a:solidFill>
          <a:ln w="22225">
            <a:solidFill>
              <a:srgbClr val="7F7F7F"/>
            </a:solidFill>
            <a:miter lim="800000"/>
            <a:headEnd/>
            <a:tailEnd/>
          </a:ln>
        </p:spPr>
        <p:txBody>
          <a:bodyPr anchor="ctr"/>
          <a:lstStyle/>
          <a:p>
            <a:pPr algn="ctr" eaLnBrk="1" hangingPunct="1">
              <a:spcBef>
                <a:spcPct val="50000"/>
              </a:spcBef>
              <a:defRPr/>
            </a:pPr>
            <a:r>
              <a:rPr lang="es-MX" b="1" dirty="0">
                <a:ea typeface="+mn-ea"/>
                <a:cs typeface="Arial" charset="0"/>
              </a:rPr>
              <a:t>Principio de </a:t>
            </a:r>
            <a:r>
              <a:rPr lang="es-MX" b="1" dirty="0" err="1">
                <a:ea typeface="+mn-ea"/>
                <a:cs typeface="Arial" charset="0"/>
              </a:rPr>
              <a:t>definitividad</a:t>
            </a:r>
            <a:endParaRPr lang="es-ES" b="1" dirty="0">
              <a:ea typeface="+mn-ea"/>
              <a:cs typeface="Arial" charset="0"/>
            </a:endParaRPr>
          </a:p>
        </p:txBody>
      </p:sp>
      <p:sp>
        <p:nvSpPr>
          <p:cNvPr id="174088" name="Line 16"/>
          <p:cNvSpPr>
            <a:spLocks noChangeShapeType="1"/>
          </p:cNvSpPr>
          <p:nvPr/>
        </p:nvSpPr>
        <p:spPr bwMode="auto">
          <a:xfrm>
            <a:off x="3995738" y="5229225"/>
            <a:ext cx="576262" cy="0"/>
          </a:xfrm>
          <a:prstGeom prst="line">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s-MX"/>
          </a:p>
        </p:txBody>
      </p:sp>
      <p:sp>
        <p:nvSpPr>
          <p:cNvPr id="174089" name="AutoShape 17"/>
          <p:cNvSpPr>
            <a:spLocks noChangeArrowheads="1"/>
          </p:cNvSpPr>
          <p:nvPr/>
        </p:nvSpPr>
        <p:spPr bwMode="auto">
          <a:xfrm>
            <a:off x="6734175" y="5732463"/>
            <a:ext cx="1798638" cy="361950"/>
          </a:xfrm>
          <a:prstGeom prst="flowChartAlternate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r>
              <a:rPr lang="es-ES" altLang="es-MX" sz="1200" b="1" i="1">
                <a:solidFill>
                  <a:srgbClr val="006600"/>
                </a:solidFill>
                <a:cs typeface="Arial" panose="020B0604020202020204" pitchFamily="34" charset="0"/>
              </a:rPr>
              <a:t>Tesis S3ELJ 07/2004</a:t>
            </a:r>
            <a:r>
              <a:rPr lang="es-ES" altLang="es-MX" sz="1200" b="1">
                <a:solidFill>
                  <a:srgbClr val="006600"/>
                </a:solidFill>
                <a:cs typeface="Arial" panose="020B0604020202020204" pitchFamily="34" charset="0"/>
              </a:rPr>
              <a:t> </a:t>
            </a:r>
          </a:p>
        </p:txBody>
      </p:sp>
      <p:cxnSp>
        <p:nvCxnSpPr>
          <p:cNvPr id="174090" name="15 Conector angular"/>
          <p:cNvCxnSpPr>
            <a:cxnSpLocks noChangeShapeType="1"/>
            <a:stCxn id="152578" idx="0"/>
            <a:endCxn id="152579" idx="0"/>
          </p:cNvCxnSpPr>
          <p:nvPr/>
        </p:nvCxnSpPr>
        <p:spPr bwMode="auto">
          <a:xfrm rot="5400000" flipH="1" flipV="1">
            <a:off x="4496594" y="278607"/>
            <a:ext cx="9525" cy="4173537"/>
          </a:xfrm>
          <a:prstGeom prst="bentConnector3">
            <a:avLst>
              <a:gd name="adj1" fmla="val 3573870"/>
            </a:avLst>
          </a:prstGeom>
          <a:noFill/>
          <a:ln w="25400">
            <a:solidFill>
              <a:schemeClr val="bg2"/>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174091" name="18 Conector recto"/>
          <p:cNvCxnSpPr>
            <a:cxnSpLocks noChangeShapeType="1"/>
          </p:cNvCxnSpPr>
          <p:nvPr/>
        </p:nvCxnSpPr>
        <p:spPr bwMode="auto">
          <a:xfrm rot="5400000">
            <a:off x="4427537" y="1844676"/>
            <a:ext cx="288925" cy="0"/>
          </a:xfrm>
          <a:prstGeom prst="line">
            <a:avLst/>
          </a:prstGeom>
          <a:noFill/>
          <a:ln w="25400" algn="ctr">
            <a:solidFill>
              <a:schemeClr val="bg2"/>
            </a:solidFill>
            <a:round/>
            <a:headEnd/>
            <a:tailEnd/>
          </a:ln>
          <a:extLst>
            <a:ext uri="{909E8E84-426E-40DD-AFC4-6F175D3DCCD1}">
              <a14:hiddenFill xmlns:a14="http://schemas.microsoft.com/office/drawing/2010/main">
                <a:noFill/>
              </a14:hiddenFill>
            </a:ext>
          </a:extLst>
        </p:spPr>
      </p:cxnSp>
      <p:sp>
        <p:nvSpPr>
          <p:cNvPr id="174092" name="12 Rectángulo"/>
          <p:cNvSpPr>
            <a:spLocks noChangeArrowheads="1"/>
          </p:cNvSpPr>
          <p:nvPr/>
        </p:nvSpPr>
        <p:spPr bwMode="auto">
          <a:xfrm>
            <a:off x="6832600" y="4076700"/>
            <a:ext cx="1555750" cy="284163"/>
          </a:xfrm>
          <a:prstGeom prst="rect">
            <a:avLst/>
          </a:prstGeom>
          <a:solidFill>
            <a:srgbClr val="C0C0C0"/>
          </a:solidFill>
          <a:ln w="9525">
            <a:solidFill>
              <a:schemeClr val="bg2"/>
            </a:solidFill>
            <a:miter lim="800000"/>
            <a:headEnd/>
            <a:tailEnd/>
          </a:ln>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r>
              <a:rPr lang="es-ES" altLang="es-MX" sz="1200" b="1" i="1">
                <a:solidFill>
                  <a:srgbClr val="006600"/>
                </a:solidFill>
                <a:cs typeface="Arial" panose="020B0604020202020204" pitchFamily="34" charset="0"/>
              </a:rPr>
              <a:t>Tesis S3ELJ 11/97 </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10" name="AutoShape 13"/>
          <p:cNvSpPr>
            <a:spLocks noChangeArrowheads="1"/>
          </p:cNvSpPr>
          <p:nvPr/>
        </p:nvSpPr>
        <p:spPr bwMode="auto">
          <a:xfrm>
            <a:off x="755650" y="1624013"/>
            <a:ext cx="7632700" cy="725487"/>
          </a:xfrm>
          <a:prstGeom prst="roundRect">
            <a:avLst>
              <a:gd name="adj" fmla="val 16667"/>
            </a:avLst>
          </a:prstGeom>
          <a:solidFill>
            <a:srgbClr val="C0C0C0">
              <a:alpha val="49001"/>
            </a:srgbClr>
          </a:solidFill>
          <a:ln w="25400" algn="ctr">
            <a:solidFill>
              <a:srgbClr val="7F7F7F"/>
            </a:solidFill>
            <a:round/>
            <a:headEnd/>
            <a:tailEnd/>
          </a:ln>
        </p:spPr>
        <p:txBody>
          <a:bodyPr anchor="ctr">
            <a:spAutoFit/>
          </a:bodyPr>
          <a:lstStyle/>
          <a:p>
            <a:pPr algn="just" eaLnBrk="1" hangingPunct="1">
              <a:defRPr/>
            </a:pPr>
            <a:r>
              <a:rPr lang="es-ES_tradnl" dirty="0">
                <a:solidFill>
                  <a:schemeClr val="dk1"/>
                </a:solidFill>
                <a:latin typeface="Arial" charset="0"/>
                <a:ea typeface="+mn-ea"/>
              </a:rPr>
              <a:t>Si uno</a:t>
            </a:r>
            <a:r>
              <a:rPr lang="es-ES_tradnl" dirty="0">
                <a:solidFill>
                  <a:srgbClr val="660033"/>
                </a:solidFill>
                <a:latin typeface="Arial" charset="0"/>
                <a:ea typeface="+mn-ea"/>
              </a:rPr>
              <a:t> </a:t>
            </a:r>
            <a:r>
              <a:rPr lang="es-ES_tradnl" dirty="0">
                <a:solidFill>
                  <a:schemeClr val="dk1"/>
                </a:solidFill>
                <a:latin typeface="Arial" charset="0"/>
                <a:ea typeface="+mn-ea"/>
              </a:rPr>
              <a:t>de los integrantes de la fórmula </a:t>
            </a:r>
            <a:r>
              <a:rPr lang="es-ES_tradnl" b="1" dirty="0">
                <a:solidFill>
                  <a:srgbClr val="C00000"/>
                </a:solidFill>
                <a:latin typeface="Arial" charset="0"/>
                <a:ea typeface="+mn-ea"/>
              </a:rPr>
              <a:t>resulta inelegible</a:t>
            </a:r>
            <a:r>
              <a:rPr lang="es-ES_tradnl" dirty="0">
                <a:solidFill>
                  <a:srgbClr val="C00000"/>
                </a:solidFill>
                <a:latin typeface="Arial" charset="0"/>
                <a:ea typeface="+mn-ea"/>
              </a:rPr>
              <a:t>, </a:t>
            </a:r>
            <a:r>
              <a:rPr lang="es-ES_tradnl" dirty="0">
                <a:solidFill>
                  <a:schemeClr val="dk1"/>
                </a:solidFill>
                <a:latin typeface="Arial" charset="0"/>
                <a:ea typeface="+mn-ea"/>
              </a:rPr>
              <a:t>tal circunstancia</a:t>
            </a:r>
            <a:r>
              <a:rPr lang="es-ES_tradnl" dirty="0">
                <a:solidFill>
                  <a:srgbClr val="660033"/>
                </a:solidFill>
                <a:latin typeface="Arial" charset="0"/>
                <a:ea typeface="+mn-ea"/>
              </a:rPr>
              <a:t> </a:t>
            </a:r>
            <a:r>
              <a:rPr lang="es-ES_tradnl" b="1" dirty="0">
                <a:solidFill>
                  <a:srgbClr val="C00000"/>
                </a:solidFill>
                <a:latin typeface="Arial" charset="0"/>
                <a:ea typeface="+mn-ea"/>
              </a:rPr>
              <a:t>no vicia la</a:t>
            </a:r>
            <a:r>
              <a:rPr lang="es-ES_tradnl" dirty="0">
                <a:solidFill>
                  <a:srgbClr val="C00000"/>
                </a:solidFill>
                <a:latin typeface="Arial" charset="0"/>
                <a:ea typeface="+mn-ea"/>
              </a:rPr>
              <a:t> </a:t>
            </a:r>
            <a:r>
              <a:rPr lang="es-ES_tradnl" b="1" dirty="0">
                <a:solidFill>
                  <a:srgbClr val="C00000"/>
                </a:solidFill>
                <a:latin typeface="Arial" charset="0"/>
                <a:ea typeface="+mn-ea"/>
              </a:rPr>
              <a:t>designación del otro miembro</a:t>
            </a:r>
            <a:r>
              <a:rPr lang="es-ES_tradnl" dirty="0">
                <a:solidFill>
                  <a:srgbClr val="C00000"/>
                </a:solidFill>
                <a:latin typeface="Arial" charset="0"/>
                <a:ea typeface="+mn-ea"/>
              </a:rPr>
              <a:t> </a:t>
            </a:r>
            <a:r>
              <a:rPr lang="es-ES_tradnl" dirty="0">
                <a:solidFill>
                  <a:schemeClr val="dk1"/>
                </a:solidFill>
                <a:latin typeface="Arial" charset="0"/>
                <a:ea typeface="+mn-ea"/>
              </a:rPr>
              <a:t>de la misma.</a:t>
            </a:r>
          </a:p>
        </p:txBody>
      </p:sp>
      <p:sp>
        <p:nvSpPr>
          <p:cNvPr id="159747" name="AutoShape 16"/>
          <p:cNvSpPr>
            <a:spLocks noChangeArrowheads="1"/>
          </p:cNvSpPr>
          <p:nvPr/>
        </p:nvSpPr>
        <p:spPr bwMode="auto">
          <a:xfrm>
            <a:off x="1403350" y="2781300"/>
            <a:ext cx="6337300" cy="725488"/>
          </a:xfrm>
          <a:prstGeom prst="roundRect">
            <a:avLst>
              <a:gd name="adj" fmla="val 16667"/>
            </a:avLst>
          </a:prstGeom>
          <a:solidFill>
            <a:srgbClr val="C0C0C0">
              <a:alpha val="49001"/>
            </a:srgbClr>
          </a:solidFill>
          <a:ln w="25400" algn="ctr">
            <a:solidFill>
              <a:srgbClr val="7F7F7F"/>
            </a:solidFill>
            <a:round/>
            <a:headEnd/>
            <a:tailEnd/>
          </a:ln>
        </p:spPr>
        <p:txBody>
          <a:bodyPr>
            <a:spAutoFit/>
          </a:bodyPr>
          <a:lstStyle/>
          <a:p>
            <a:pPr algn="just" eaLnBrk="1" hangingPunct="1">
              <a:defRPr/>
            </a:pPr>
            <a:r>
              <a:rPr lang="es-MX" dirty="0">
                <a:solidFill>
                  <a:schemeClr val="dk1"/>
                </a:solidFill>
                <a:latin typeface="+mn-lt"/>
                <a:ea typeface="+mn-ea"/>
              </a:rPr>
              <a:t>Efectos de la declaración de inelegibilidad de un candidato al cargo de</a:t>
            </a:r>
            <a:r>
              <a:rPr lang="es-MX" b="1" dirty="0">
                <a:solidFill>
                  <a:schemeClr val="dk1"/>
                </a:solidFill>
                <a:latin typeface="+mn-lt"/>
                <a:ea typeface="+mn-ea"/>
              </a:rPr>
              <a:t> </a:t>
            </a:r>
            <a:r>
              <a:rPr lang="es-MX" b="1" dirty="0">
                <a:solidFill>
                  <a:srgbClr val="C00000"/>
                </a:solidFill>
                <a:latin typeface="+mn-lt"/>
                <a:ea typeface="+mn-ea"/>
              </a:rPr>
              <a:t>diputado o senador por el principio de MR.</a:t>
            </a:r>
          </a:p>
        </p:txBody>
      </p:sp>
      <p:sp>
        <p:nvSpPr>
          <p:cNvPr id="159748" name="AutoShape 13"/>
          <p:cNvSpPr>
            <a:spLocks noChangeArrowheads="1"/>
          </p:cNvSpPr>
          <p:nvPr/>
        </p:nvSpPr>
        <p:spPr bwMode="auto">
          <a:xfrm>
            <a:off x="898525" y="4140200"/>
            <a:ext cx="7418388" cy="1335088"/>
          </a:xfrm>
          <a:prstGeom prst="roundRect">
            <a:avLst>
              <a:gd name="adj" fmla="val 16667"/>
            </a:avLst>
          </a:prstGeom>
          <a:solidFill>
            <a:srgbClr val="C0C0C0">
              <a:alpha val="49001"/>
            </a:srgbClr>
          </a:solidFill>
          <a:ln w="25400" algn="ctr">
            <a:solidFill>
              <a:srgbClr val="7F7F7F"/>
            </a:solidFill>
            <a:round/>
            <a:headEnd/>
            <a:tailEnd/>
          </a:ln>
        </p:spPr>
        <p:txBody>
          <a:bodyPr anchor="ctr">
            <a:spAutoFit/>
          </a:bodyPr>
          <a:lstStyle/>
          <a:p>
            <a:pPr algn="just" eaLnBrk="1" hangingPunct="1">
              <a:buFontTx/>
              <a:buChar char="•"/>
              <a:defRPr/>
            </a:pPr>
            <a:r>
              <a:rPr lang="es-MX" dirty="0">
                <a:solidFill>
                  <a:schemeClr val="dk1"/>
                </a:solidFill>
                <a:latin typeface="+mn-lt"/>
                <a:ea typeface="+mn-ea"/>
              </a:rPr>
              <a:t> El </a:t>
            </a:r>
            <a:r>
              <a:rPr lang="es-MX" b="1" dirty="0">
                <a:solidFill>
                  <a:srgbClr val="C00000"/>
                </a:solidFill>
                <a:latin typeface="+mn-lt"/>
                <a:ea typeface="+mn-ea"/>
              </a:rPr>
              <a:t>suplente</a:t>
            </a:r>
            <a:r>
              <a:rPr lang="es-MX" b="1" dirty="0">
                <a:solidFill>
                  <a:srgbClr val="660033"/>
                </a:solidFill>
                <a:latin typeface="+mn-lt"/>
                <a:ea typeface="+mn-ea"/>
              </a:rPr>
              <a:t> </a:t>
            </a:r>
            <a:r>
              <a:rPr lang="es-MX" dirty="0">
                <a:solidFill>
                  <a:schemeClr val="dk1"/>
                </a:solidFill>
                <a:latin typeface="+mn-lt"/>
                <a:ea typeface="+mn-ea"/>
              </a:rPr>
              <a:t>de la fórmula tomará el lugar del declarado no elegible.</a:t>
            </a:r>
          </a:p>
          <a:p>
            <a:pPr algn="just" eaLnBrk="1" hangingPunct="1">
              <a:buFontTx/>
              <a:buChar char="•"/>
              <a:defRPr/>
            </a:pPr>
            <a:endParaRPr lang="es-MX" dirty="0">
              <a:solidFill>
                <a:schemeClr val="dk1"/>
              </a:solidFill>
              <a:latin typeface="+mn-lt"/>
              <a:ea typeface="+mn-ea"/>
            </a:endParaRPr>
          </a:p>
          <a:p>
            <a:pPr algn="just" eaLnBrk="1" hangingPunct="1">
              <a:buFontTx/>
              <a:buChar char="•"/>
              <a:defRPr/>
            </a:pPr>
            <a:r>
              <a:rPr lang="es-MX" dirty="0">
                <a:solidFill>
                  <a:schemeClr val="dk1"/>
                </a:solidFill>
                <a:latin typeface="+mn-lt"/>
                <a:ea typeface="+mn-ea"/>
              </a:rPr>
              <a:t> Si el </a:t>
            </a:r>
            <a:r>
              <a:rPr lang="es-MX" b="1" dirty="0">
                <a:solidFill>
                  <a:srgbClr val="C00000"/>
                </a:solidFill>
                <a:latin typeface="+mn-lt"/>
                <a:ea typeface="+mn-ea"/>
              </a:rPr>
              <a:t>suplente</a:t>
            </a:r>
            <a:r>
              <a:rPr lang="es-MX" dirty="0">
                <a:solidFill>
                  <a:schemeClr val="dk1"/>
                </a:solidFill>
                <a:latin typeface="+mn-lt"/>
                <a:ea typeface="+mn-ea"/>
              </a:rPr>
              <a:t> también </a:t>
            </a:r>
            <a:r>
              <a:rPr lang="es-MX" b="1" dirty="0">
                <a:solidFill>
                  <a:srgbClr val="C00000"/>
                </a:solidFill>
                <a:latin typeface="+mn-lt"/>
                <a:ea typeface="+mn-ea"/>
              </a:rPr>
              <a:t>es inelegible,</a:t>
            </a:r>
            <a:r>
              <a:rPr lang="es-MX" dirty="0">
                <a:solidFill>
                  <a:srgbClr val="C00000"/>
                </a:solidFill>
                <a:latin typeface="+mn-lt"/>
                <a:ea typeface="+mn-ea"/>
              </a:rPr>
              <a:t> </a:t>
            </a:r>
            <a:r>
              <a:rPr lang="es-MX" dirty="0">
                <a:solidFill>
                  <a:schemeClr val="dk1"/>
                </a:solidFill>
                <a:latin typeface="+mn-lt"/>
                <a:ea typeface="+mn-ea"/>
              </a:rPr>
              <a:t>se emitirá la </a:t>
            </a:r>
            <a:r>
              <a:rPr lang="es-MX" b="1" dirty="0">
                <a:solidFill>
                  <a:srgbClr val="C00000"/>
                </a:solidFill>
                <a:latin typeface="+mn-lt"/>
                <a:ea typeface="+mn-ea"/>
              </a:rPr>
              <a:t>declaratoria de nulidad de la elección</a:t>
            </a:r>
            <a:r>
              <a:rPr lang="es-MX" dirty="0">
                <a:solidFill>
                  <a:srgbClr val="C00000"/>
                </a:solidFill>
                <a:latin typeface="+mn-lt"/>
                <a:ea typeface="+mn-ea"/>
              </a:rPr>
              <a:t>.</a:t>
            </a:r>
          </a:p>
        </p:txBody>
      </p:sp>
      <p:sp>
        <p:nvSpPr>
          <p:cNvPr id="176133" name="Rectangle 9"/>
          <p:cNvSpPr>
            <a:spLocks noChangeArrowheads="1"/>
          </p:cNvSpPr>
          <p:nvPr/>
        </p:nvSpPr>
        <p:spPr bwMode="auto">
          <a:xfrm>
            <a:off x="0" y="620713"/>
            <a:ext cx="8893175"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lIns="90000" tIns="46800" rIns="90000" bIns="46800">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r>
              <a:rPr lang="es-MX" altLang="es-MX" sz="2000" b="1">
                <a:solidFill>
                  <a:srgbClr val="006600"/>
                </a:solidFill>
                <a:cs typeface="Arial" panose="020B0604020202020204" pitchFamily="34" charset="0"/>
              </a:rPr>
              <a:t>Efectos de la inelegibilidad de candidatos de mayoría relativa</a:t>
            </a:r>
          </a:p>
          <a:p>
            <a:pPr algn="r" eaLnBrk="1" hangingPunct="1"/>
            <a:r>
              <a:rPr lang="es-MX" altLang="es-MX" b="1">
                <a:cs typeface="Arial" panose="020B0604020202020204" pitchFamily="34" charset="0"/>
              </a:rPr>
              <a:t>(diputados y senadores) </a:t>
            </a:r>
          </a:p>
        </p:txBody>
      </p:sp>
      <p:sp>
        <p:nvSpPr>
          <p:cNvPr id="159750" name="12 Flecha abajo"/>
          <p:cNvSpPr>
            <a:spLocks noChangeArrowheads="1"/>
          </p:cNvSpPr>
          <p:nvPr/>
        </p:nvSpPr>
        <p:spPr bwMode="auto">
          <a:xfrm>
            <a:off x="4284663" y="3716338"/>
            <a:ext cx="574675" cy="217487"/>
          </a:xfrm>
          <a:prstGeom prst="downArrow">
            <a:avLst>
              <a:gd name="adj1" fmla="val 50000"/>
              <a:gd name="adj2" fmla="val 50000"/>
            </a:avLst>
          </a:prstGeom>
          <a:solidFill>
            <a:srgbClr val="C0C0C0">
              <a:alpha val="49001"/>
            </a:srgbClr>
          </a:solidFill>
          <a:ln w="25400" algn="ctr">
            <a:solidFill>
              <a:srgbClr val="7F7F7F"/>
            </a:solidFill>
            <a:miter lim="800000"/>
            <a:headEnd/>
            <a:tailEnd/>
          </a:ln>
        </p:spPr>
        <p:txBody>
          <a:bodyPr/>
          <a:lstStyle/>
          <a:p>
            <a:pPr algn="ctr" eaLnBrk="1" hangingPunct="1">
              <a:defRPr/>
            </a:pPr>
            <a:endParaRPr lang="es-MX">
              <a:solidFill>
                <a:schemeClr val="dk1"/>
              </a:solidFill>
              <a:latin typeface="+mn-lt"/>
              <a:ea typeface="+mn-ea"/>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5"/>
          <p:cNvSpPr>
            <a:spLocks noChangeArrowheads="1"/>
          </p:cNvSpPr>
          <p:nvPr/>
        </p:nvSpPr>
        <p:spPr bwMode="auto">
          <a:xfrm>
            <a:off x="395288" y="1227138"/>
            <a:ext cx="8497887"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lIns="90000" tIns="46800" rIns="90000" bIns="46800">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r>
              <a:rPr lang="es-MX" altLang="es-MX" sz="2000" b="1">
                <a:solidFill>
                  <a:srgbClr val="006600"/>
                </a:solidFill>
                <a:cs typeface="Arial" panose="020B0604020202020204" pitchFamily="34" charset="0"/>
              </a:rPr>
              <a:t>Efectos de la nulidad de la elección de diputados y senadores de MR</a:t>
            </a:r>
            <a:endParaRPr lang="es-ES" altLang="es-MX" sz="2000">
              <a:solidFill>
                <a:srgbClr val="006600"/>
              </a:solidFill>
              <a:cs typeface="Arial" panose="020B0604020202020204" pitchFamily="34" charset="0"/>
            </a:endParaRPr>
          </a:p>
        </p:txBody>
      </p:sp>
      <p:sp>
        <p:nvSpPr>
          <p:cNvPr id="101382" name="AutoShape 12"/>
          <p:cNvSpPr>
            <a:spLocks noChangeArrowheads="1"/>
          </p:cNvSpPr>
          <p:nvPr/>
        </p:nvSpPr>
        <p:spPr bwMode="auto">
          <a:xfrm>
            <a:off x="323850" y="1989138"/>
            <a:ext cx="8424863" cy="3671887"/>
          </a:xfrm>
          <a:prstGeom prst="roundRect">
            <a:avLst>
              <a:gd name="adj" fmla="val 16667"/>
            </a:avLst>
          </a:prstGeom>
          <a:solidFill>
            <a:srgbClr val="C0C0C0">
              <a:alpha val="49001"/>
            </a:srgbClr>
          </a:solidFill>
          <a:ln w="31750" algn="ctr">
            <a:solidFill>
              <a:srgbClr val="7F7F7F"/>
            </a:solidFill>
            <a:miter lim="800000"/>
            <a:headEnd/>
            <a:tailEnd/>
          </a:ln>
        </p:spPr>
        <p:txBody>
          <a:bodyPr anchor="ctr"/>
          <a:lstStyle/>
          <a:p>
            <a:pPr algn="just" eaLnBrk="1" hangingPunct="1">
              <a:buClr>
                <a:srgbClr val="FF9900"/>
              </a:buClr>
              <a:buSzPct val="120000"/>
              <a:buFont typeface="Wingdings" pitchFamily="2" charset="2"/>
              <a:buChar char="§"/>
              <a:defRPr/>
            </a:pPr>
            <a:r>
              <a:rPr lang="es-ES" dirty="0">
                <a:solidFill>
                  <a:srgbClr val="000000"/>
                </a:solidFill>
                <a:latin typeface="Arial" charset="0"/>
                <a:ea typeface="+mn-ea"/>
                <a:cs typeface="Arial" charset="0"/>
              </a:rPr>
              <a:t> </a:t>
            </a:r>
            <a:r>
              <a:rPr lang="es-ES" b="1" dirty="0">
                <a:solidFill>
                  <a:srgbClr val="000000"/>
                </a:solidFill>
                <a:latin typeface="Arial" charset="0"/>
                <a:ea typeface="+mn-ea"/>
                <a:cs typeface="Arial" charset="0"/>
              </a:rPr>
              <a:t>Revocación de la constancia expedida </a:t>
            </a:r>
            <a:r>
              <a:rPr lang="es-ES" dirty="0">
                <a:solidFill>
                  <a:srgbClr val="000000"/>
                </a:solidFill>
                <a:latin typeface="Arial" charset="0"/>
                <a:ea typeface="+mn-ea"/>
                <a:cs typeface="Arial" charset="0"/>
              </a:rPr>
              <a:t>en favor de la fórmula de candidatos originalmente ganadora.</a:t>
            </a:r>
          </a:p>
          <a:p>
            <a:pPr algn="just" eaLnBrk="1" hangingPunct="1">
              <a:buClr>
                <a:srgbClr val="FF9900"/>
              </a:buClr>
              <a:buSzPct val="120000"/>
              <a:buFont typeface="Wingdings" pitchFamily="2" charset="2"/>
              <a:buChar char="§"/>
              <a:defRPr/>
            </a:pPr>
            <a:endParaRPr lang="es-ES" dirty="0">
              <a:solidFill>
                <a:srgbClr val="000000"/>
              </a:solidFill>
              <a:latin typeface="Arial" charset="0"/>
              <a:ea typeface="+mn-ea"/>
              <a:cs typeface="Arial" charset="0"/>
            </a:endParaRPr>
          </a:p>
          <a:p>
            <a:pPr algn="just" eaLnBrk="1" hangingPunct="1">
              <a:buClr>
                <a:srgbClr val="FF9900"/>
              </a:buClr>
              <a:buSzPct val="120000"/>
              <a:buFont typeface="Wingdings" pitchFamily="2" charset="2"/>
              <a:buChar char="§"/>
              <a:defRPr/>
            </a:pPr>
            <a:r>
              <a:rPr lang="es-ES_tradnl" dirty="0">
                <a:solidFill>
                  <a:srgbClr val="000000"/>
                </a:solidFill>
                <a:latin typeface="Arial" charset="0"/>
                <a:ea typeface="+mn-ea"/>
                <a:cs typeface="Arial" charset="0"/>
              </a:rPr>
              <a:t> Expedición de convocatoria para organizar una </a:t>
            </a:r>
            <a:r>
              <a:rPr lang="es-ES_tradnl" b="1" dirty="0">
                <a:solidFill>
                  <a:srgbClr val="000000"/>
                </a:solidFill>
                <a:latin typeface="Arial" charset="0"/>
                <a:ea typeface="+mn-ea"/>
                <a:cs typeface="Arial" charset="0"/>
              </a:rPr>
              <a:t>nueva elección.</a:t>
            </a:r>
          </a:p>
          <a:p>
            <a:pPr algn="just" eaLnBrk="1" hangingPunct="1">
              <a:buClr>
                <a:srgbClr val="FF9900"/>
              </a:buClr>
              <a:buSzPct val="120000"/>
              <a:buFont typeface="Wingdings" pitchFamily="2" charset="2"/>
              <a:buChar char="§"/>
              <a:defRPr/>
            </a:pPr>
            <a:endParaRPr lang="es-ES" dirty="0">
              <a:solidFill>
                <a:srgbClr val="000000"/>
              </a:solidFill>
              <a:latin typeface="Arial" charset="0"/>
              <a:ea typeface="+mn-ea"/>
              <a:cs typeface="Arial" charset="0"/>
            </a:endParaRPr>
          </a:p>
          <a:p>
            <a:pPr algn="just" eaLnBrk="1" hangingPunct="1">
              <a:buClr>
                <a:srgbClr val="FF9900"/>
              </a:buClr>
              <a:buSzPct val="120000"/>
              <a:buFont typeface="Wingdings" pitchFamily="2" charset="2"/>
              <a:buChar char="§"/>
              <a:defRPr/>
            </a:pPr>
            <a:r>
              <a:rPr lang="es-ES_tradnl" dirty="0">
                <a:solidFill>
                  <a:srgbClr val="000000"/>
                </a:solidFill>
                <a:latin typeface="Arial" charset="0"/>
                <a:ea typeface="+mn-ea"/>
                <a:cs typeface="Arial" charset="0"/>
              </a:rPr>
              <a:t> Celebración de una </a:t>
            </a:r>
            <a:r>
              <a:rPr lang="es-ES_tradnl" b="1" dirty="0">
                <a:solidFill>
                  <a:srgbClr val="000000"/>
                </a:solidFill>
                <a:latin typeface="Arial" charset="0"/>
                <a:ea typeface="+mn-ea"/>
                <a:cs typeface="Arial" charset="0"/>
              </a:rPr>
              <a:t>elección extraordinaria</a:t>
            </a:r>
            <a:r>
              <a:rPr lang="es-ES_tradnl" dirty="0">
                <a:solidFill>
                  <a:srgbClr val="000000"/>
                </a:solidFill>
                <a:latin typeface="Arial" charset="0"/>
                <a:ea typeface="+mn-ea"/>
                <a:cs typeface="Arial" charset="0"/>
              </a:rPr>
              <a:t>, en el distrito o entidad federativa que corresponda .</a:t>
            </a:r>
          </a:p>
          <a:p>
            <a:pPr algn="just" eaLnBrk="1" hangingPunct="1">
              <a:buClr>
                <a:srgbClr val="FF9900"/>
              </a:buClr>
              <a:buSzPct val="120000"/>
              <a:buFont typeface="Wingdings" pitchFamily="2" charset="2"/>
              <a:buChar char="§"/>
              <a:defRPr/>
            </a:pPr>
            <a:endParaRPr lang="es-ES_tradnl" dirty="0">
              <a:solidFill>
                <a:srgbClr val="000000"/>
              </a:solidFill>
              <a:latin typeface="Arial" charset="0"/>
              <a:ea typeface="+mn-ea"/>
              <a:cs typeface="Arial" charset="0"/>
            </a:endParaRPr>
          </a:p>
          <a:p>
            <a:pPr algn="just" eaLnBrk="1" hangingPunct="1">
              <a:buClr>
                <a:srgbClr val="FF9900"/>
              </a:buClr>
              <a:buSzPct val="120000"/>
              <a:buFont typeface="Wingdings" pitchFamily="2" charset="2"/>
              <a:buChar char="§"/>
              <a:defRPr/>
            </a:pPr>
            <a:r>
              <a:rPr lang="es-ES_tradnl" dirty="0">
                <a:solidFill>
                  <a:srgbClr val="000000"/>
                </a:solidFill>
                <a:latin typeface="Arial" charset="0"/>
                <a:ea typeface="+mn-ea"/>
                <a:cs typeface="Arial" charset="0"/>
              </a:rPr>
              <a:t> La </a:t>
            </a:r>
            <a:r>
              <a:rPr lang="es-ES_tradnl" b="1" dirty="0">
                <a:solidFill>
                  <a:srgbClr val="000000"/>
                </a:solidFill>
                <a:latin typeface="Arial" charset="0"/>
                <a:ea typeface="+mn-ea"/>
                <a:cs typeface="Arial" charset="0"/>
              </a:rPr>
              <a:t>curul</a:t>
            </a:r>
            <a:r>
              <a:rPr lang="es-ES_tradnl" dirty="0">
                <a:solidFill>
                  <a:srgbClr val="000000"/>
                </a:solidFill>
                <a:latin typeface="Arial" charset="0"/>
                <a:ea typeface="+mn-ea"/>
                <a:cs typeface="Arial" charset="0"/>
              </a:rPr>
              <a:t> (diputados) o </a:t>
            </a:r>
            <a:r>
              <a:rPr lang="es-ES_tradnl" b="1" dirty="0">
                <a:solidFill>
                  <a:srgbClr val="000000"/>
                </a:solidFill>
                <a:latin typeface="Arial" charset="0"/>
                <a:ea typeface="+mn-ea"/>
                <a:cs typeface="Arial" charset="0"/>
              </a:rPr>
              <a:t>escaño</a:t>
            </a:r>
            <a:r>
              <a:rPr lang="es-ES_tradnl" dirty="0">
                <a:solidFill>
                  <a:srgbClr val="000000"/>
                </a:solidFill>
                <a:latin typeface="Arial" charset="0"/>
                <a:ea typeface="+mn-ea"/>
                <a:cs typeface="Arial" charset="0"/>
              </a:rPr>
              <a:t> (senadores) en la cámara respectiva quedará </a:t>
            </a:r>
            <a:r>
              <a:rPr lang="es-ES_tradnl" b="1" dirty="0">
                <a:solidFill>
                  <a:srgbClr val="000000"/>
                </a:solidFill>
                <a:latin typeface="Arial" charset="0"/>
                <a:ea typeface="+mn-ea"/>
                <a:cs typeface="Arial" charset="0"/>
              </a:rPr>
              <a:t>vacante</a:t>
            </a:r>
            <a:r>
              <a:rPr lang="es-ES_tradnl" dirty="0">
                <a:solidFill>
                  <a:srgbClr val="000000"/>
                </a:solidFill>
                <a:latin typeface="Arial" charset="0"/>
                <a:ea typeface="+mn-ea"/>
                <a:cs typeface="Arial" charset="0"/>
              </a:rPr>
              <a:t> hasta que se concluya la elección extraordinaria.</a:t>
            </a:r>
          </a:p>
        </p:txBody>
      </p:sp>
      <p:sp>
        <p:nvSpPr>
          <p:cNvPr id="23" name="22 CuadroTexto"/>
          <p:cNvSpPr txBox="1"/>
          <p:nvPr/>
        </p:nvSpPr>
        <p:spPr>
          <a:xfrm>
            <a:off x="5003800" y="5732463"/>
            <a:ext cx="3240088" cy="277812"/>
          </a:xfrm>
          <a:prstGeom prst="rect">
            <a:avLst/>
          </a:prstGeom>
          <a:noFill/>
        </p:spPr>
        <p:txBody>
          <a:bodyPr>
            <a:spAutoFit/>
          </a:bodyPr>
          <a:lstStyle/>
          <a:p>
            <a:pPr algn="r" eaLnBrk="1" hangingPunct="1">
              <a:defRPr/>
            </a:pPr>
            <a:r>
              <a:rPr lang="es-MX" sz="1200" b="1" i="1" dirty="0">
                <a:solidFill>
                  <a:srgbClr val="006600"/>
                </a:solidFill>
                <a:latin typeface="+mn-lt"/>
                <a:ea typeface="+mn-ea"/>
                <a:cs typeface="Arial" charset="0"/>
              </a:rPr>
              <a:t>Tesis </a:t>
            </a:r>
            <a:r>
              <a:rPr lang="es-ES_tradnl" sz="1200" b="1" i="1" dirty="0">
                <a:solidFill>
                  <a:srgbClr val="006600"/>
                </a:solidFill>
                <a:latin typeface="+mn-lt"/>
                <a:ea typeface="+mn-ea"/>
                <a:cs typeface="Tahoma" charset="0"/>
              </a:rPr>
              <a:t>S3EL 0042/97 y S3EL 072/98</a:t>
            </a:r>
            <a:r>
              <a:rPr lang="es-MX" sz="1200" b="1" i="1" dirty="0">
                <a:solidFill>
                  <a:srgbClr val="006600"/>
                </a:solidFill>
                <a:latin typeface="+mn-lt"/>
                <a:ea typeface="+mn-ea"/>
                <a:cs typeface="Arial" charset="0"/>
              </a:rPr>
              <a:t> </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10"/>
          <p:cNvSpPr>
            <a:spLocks noChangeArrowheads="1"/>
          </p:cNvSpPr>
          <p:nvPr/>
        </p:nvSpPr>
        <p:spPr bwMode="auto">
          <a:xfrm>
            <a:off x="-504825" y="1227138"/>
            <a:ext cx="968533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lIns="90000" tIns="46800" rIns="90000" bIns="46800">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r>
              <a:rPr lang="es-MX" altLang="es-MX" sz="2000" b="1">
                <a:solidFill>
                  <a:srgbClr val="006600"/>
                </a:solidFill>
                <a:cs typeface="Arial" panose="020B0604020202020204" pitchFamily="34" charset="0"/>
              </a:rPr>
              <a:t>Efectos de la inelegibilidad de candidatos a senadores de primera minoría</a:t>
            </a:r>
          </a:p>
        </p:txBody>
      </p:sp>
      <p:sp>
        <p:nvSpPr>
          <p:cNvPr id="38925" name="AutoShape 16"/>
          <p:cNvSpPr>
            <a:spLocks noChangeArrowheads="1"/>
          </p:cNvSpPr>
          <p:nvPr/>
        </p:nvSpPr>
        <p:spPr bwMode="auto">
          <a:xfrm>
            <a:off x="2409825" y="2132013"/>
            <a:ext cx="3962400" cy="455612"/>
          </a:xfrm>
          <a:prstGeom prst="roundRect">
            <a:avLst>
              <a:gd name="adj" fmla="val 16667"/>
            </a:avLst>
          </a:prstGeom>
          <a:solidFill>
            <a:srgbClr val="C0C0C0"/>
          </a:solidFill>
          <a:ln w="25400" algn="ctr">
            <a:solidFill>
              <a:srgbClr val="7F7F7F"/>
            </a:solidFill>
            <a:round/>
            <a:headEnd/>
            <a:tailEnd/>
          </a:ln>
        </p:spPr>
        <p:txBody>
          <a:bodyPr>
            <a:spAutoFit/>
          </a:bodyPr>
          <a:lstStyle/>
          <a:p>
            <a:pPr algn="ctr" eaLnBrk="1" hangingPunct="1">
              <a:defRPr/>
            </a:pPr>
            <a:r>
              <a:rPr lang="es-MX" sz="2000" dirty="0">
                <a:latin typeface="Arial" charset="0"/>
                <a:ea typeface="+mn-ea"/>
                <a:cs typeface="Arial" charset="0"/>
              </a:rPr>
              <a:t>Declaración de inelegibilidad</a:t>
            </a:r>
            <a:endParaRPr lang="es-MX" sz="2000" b="1" dirty="0">
              <a:solidFill>
                <a:srgbClr val="660033"/>
              </a:solidFill>
              <a:latin typeface="Arial" charset="0"/>
              <a:ea typeface="+mn-ea"/>
              <a:cs typeface="Arial" charset="0"/>
            </a:endParaRPr>
          </a:p>
        </p:txBody>
      </p:sp>
      <p:sp>
        <p:nvSpPr>
          <p:cNvPr id="155652" name="AutoShape 13"/>
          <p:cNvSpPr>
            <a:spLocks noChangeArrowheads="1"/>
          </p:cNvSpPr>
          <p:nvPr/>
        </p:nvSpPr>
        <p:spPr bwMode="auto">
          <a:xfrm>
            <a:off x="538163" y="3751263"/>
            <a:ext cx="8066087" cy="1338262"/>
          </a:xfrm>
          <a:prstGeom prst="roundRect">
            <a:avLst>
              <a:gd name="adj" fmla="val 16667"/>
            </a:avLst>
          </a:prstGeom>
          <a:solidFill>
            <a:srgbClr val="C0C0C0"/>
          </a:solidFill>
          <a:ln w="28575" algn="ctr">
            <a:solidFill>
              <a:srgbClr val="7F7F7F"/>
            </a:solidFill>
            <a:round/>
            <a:headEnd/>
            <a:tailEnd/>
          </a:ln>
        </p:spPr>
        <p:txBody>
          <a:bodyPr anchor="ctr">
            <a:spAutoFit/>
          </a:bodyPr>
          <a:lstStyle/>
          <a:p>
            <a:pPr algn="just" eaLnBrk="1" hangingPunct="1">
              <a:defRPr/>
            </a:pPr>
            <a:r>
              <a:rPr lang="es-ES" dirty="0">
                <a:ea typeface="+mn-ea"/>
                <a:cs typeface="Arial" charset="0"/>
              </a:rPr>
              <a:t>Si fueran </a:t>
            </a:r>
            <a:r>
              <a:rPr lang="es-ES" b="1" dirty="0">
                <a:solidFill>
                  <a:srgbClr val="C00000"/>
                </a:solidFill>
                <a:ea typeface="+mn-ea"/>
                <a:cs typeface="Arial" charset="0"/>
              </a:rPr>
              <a:t>inelegibles los dos integrantes</a:t>
            </a:r>
            <a:r>
              <a:rPr lang="es-ES" dirty="0">
                <a:solidFill>
                  <a:srgbClr val="C00000"/>
                </a:solidFill>
                <a:ea typeface="+mn-ea"/>
                <a:cs typeface="Arial" charset="0"/>
              </a:rPr>
              <a:t> </a:t>
            </a:r>
            <a:r>
              <a:rPr lang="es-ES" dirty="0">
                <a:ea typeface="+mn-ea"/>
                <a:cs typeface="Arial" charset="0"/>
              </a:rPr>
              <a:t>de la fórmula registrada en primer lugar por el partido que por sí mismo hubiera obtenido el segundo lugar en la votación (primera minoría), la constancia </a:t>
            </a:r>
            <a:r>
              <a:rPr lang="es-ES" b="1" dirty="0">
                <a:solidFill>
                  <a:srgbClr val="C00000"/>
                </a:solidFill>
                <a:ea typeface="+mn-ea"/>
                <a:cs typeface="Arial" charset="0"/>
              </a:rPr>
              <a:t>se expedirá a la fórmula registrada en segundo</a:t>
            </a:r>
            <a:r>
              <a:rPr lang="es-ES" dirty="0">
                <a:solidFill>
                  <a:srgbClr val="C00000"/>
                </a:solidFill>
                <a:ea typeface="+mn-ea"/>
                <a:cs typeface="Arial" charset="0"/>
              </a:rPr>
              <a:t> </a:t>
            </a:r>
            <a:r>
              <a:rPr lang="es-ES" b="1" dirty="0">
                <a:solidFill>
                  <a:srgbClr val="C00000"/>
                </a:solidFill>
                <a:ea typeface="+mn-ea"/>
                <a:cs typeface="Arial" charset="0"/>
              </a:rPr>
              <a:t>término</a:t>
            </a:r>
            <a:r>
              <a:rPr lang="es-ES" dirty="0">
                <a:solidFill>
                  <a:srgbClr val="C00000"/>
                </a:solidFill>
                <a:ea typeface="+mn-ea"/>
                <a:cs typeface="Arial" charset="0"/>
              </a:rPr>
              <a:t> </a:t>
            </a:r>
            <a:r>
              <a:rPr lang="es-ES" dirty="0">
                <a:ea typeface="+mn-ea"/>
                <a:cs typeface="Arial" charset="0"/>
              </a:rPr>
              <a:t>en la lista respectiva.</a:t>
            </a:r>
            <a:endParaRPr lang="es-MX" dirty="0">
              <a:ea typeface="+mn-ea"/>
              <a:cs typeface="Arial" charset="0"/>
            </a:endParaRPr>
          </a:p>
        </p:txBody>
      </p:sp>
      <p:sp>
        <p:nvSpPr>
          <p:cNvPr id="179205" name="Text Box 21"/>
          <p:cNvSpPr txBox="1">
            <a:spLocks noChangeArrowheads="1"/>
          </p:cNvSpPr>
          <p:nvPr/>
        </p:nvSpPr>
        <p:spPr bwMode="auto">
          <a:xfrm>
            <a:off x="5703888" y="6113463"/>
            <a:ext cx="16049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s-MX" altLang="es-MX">
              <a:cs typeface="Arial" panose="020B0604020202020204" pitchFamily="34" charset="0"/>
            </a:endParaRPr>
          </a:p>
        </p:txBody>
      </p:sp>
      <p:sp>
        <p:nvSpPr>
          <p:cNvPr id="155655" name="12 Flecha derecha"/>
          <p:cNvSpPr>
            <a:spLocks noChangeArrowheads="1"/>
          </p:cNvSpPr>
          <p:nvPr/>
        </p:nvSpPr>
        <p:spPr bwMode="auto">
          <a:xfrm rot="5400000">
            <a:off x="4248150" y="2817813"/>
            <a:ext cx="287337" cy="503238"/>
          </a:xfrm>
          <a:prstGeom prst="rightArrow">
            <a:avLst>
              <a:gd name="adj1" fmla="val 50000"/>
              <a:gd name="adj2" fmla="val 50000"/>
            </a:avLst>
          </a:prstGeom>
          <a:solidFill>
            <a:srgbClr val="C0C0C0"/>
          </a:solidFill>
          <a:ln w="9525" algn="ctr">
            <a:solidFill>
              <a:srgbClr val="7F7F7F"/>
            </a:solidFill>
            <a:round/>
            <a:headEnd/>
            <a:tailEnd/>
          </a:ln>
        </p:spPr>
        <p:txBody>
          <a:bodyPr rot="10800000" vert="eaVert"/>
          <a:lstStyle/>
          <a:p>
            <a:pPr algn="ctr" eaLnBrk="1" hangingPunct="1">
              <a:defRPr/>
            </a:pPr>
            <a:endParaRPr lang="es-MX">
              <a:ea typeface="+mn-ea"/>
              <a:cs typeface="Arial" charset="0"/>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AutoShape 16"/>
          <p:cNvSpPr>
            <a:spLocks noChangeArrowheads="1"/>
          </p:cNvSpPr>
          <p:nvPr/>
        </p:nvSpPr>
        <p:spPr bwMode="auto">
          <a:xfrm>
            <a:off x="1042988" y="3438525"/>
            <a:ext cx="7129462" cy="1527175"/>
          </a:xfrm>
          <a:prstGeom prst="roundRect">
            <a:avLst>
              <a:gd name="adj" fmla="val 16667"/>
            </a:avLst>
          </a:prstGeom>
          <a:solidFill>
            <a:srgbClr val="C0C0C0"/>
          </a:solidFill>
          <a:ln w="31750" algn="ctr">
            <a:solidFill>
              <a:schemeClr val="bg2"/>
            </a:solidFill>
            <a:round/>
            <a:headEnd/>
            <a:tailEnd/>
          </a:ln>
        </p:spPr>
        <p:txBody>
          <a:bodyPr>
            <a:spAutoFit/>
          </a:bodyPr>
          <a:lstStyle/>
          <a:p>
            <a:pPr algn="just" eaLnBrk="1" hangingPunct="1">
              <a:buClr>
                <a:srgbClr val="FF9900"/>
              </a:buClr>
              <a:buSzPct val="110000"/>
              <a:buFont typeface="Wingdings" pitchFamily="2" charset="2"/>
              <a:buChar char="§"/>
              <a:defRPr/>
            </a:pPr>
            <a:r>
              <a:rPr lang="es-MX" dirty="0">
                <a:ea typeface="+mn-ea"/>
                <a:cs typeface="Arial" charset="0"/>
              </a:rPr>
              <a:t> El </a:t>
            </a:r>
            <a:r>
              <a:rPr lang="es-MX" b="1" dirty="0">
                <a:solidFill>
                  <a:srgbClr val="C00000"/>
                </a:solidFill>
                <a:ea typeface="+mn-ea"/>
                <a:cs typeface="Arial" charset="0"/>
              </a:rPr>
              <a:t>suplente</a:t>
            </a:r>
            <a:r>
              <a:rPr lang="es-MX" b="1" dirty="0">
                <a:solidFill>
                  <a:srgbClr val="660033"/>
                </a:solidFill>
                <a:ea typeface="+mn-ea"/>
                <a:cs typeface="Arial" charset="0"/>
              </a:rPr>
              <a:t> </a:t>
            </a:r>
            <a:r>
              <a:rPr lang="es-MX" dirty="0">
                <a:ea typeface="+mn-ea"/>
                <a:cs typeface="Arial" charset="0"/>
              </a:rPr>
              <a:t>de la fórmula tomará el lugar del declarado no elegible.</a:t>
            </a:r>
          </a:p>
          <a:p>
            <a:pPr algn="just" eaLnBrk="1" hangingPunct="1">
              <a:buClr>
                <a:srgbClr val="FF9900"/>
              </a:buClr>
              <a:buSzPct val="110000"/>
              <a:buFont typeface="Wingdings" pitchFamily="2" charset="2"/>
              <a:buChar char="§"/>
              <a:defRPr/>
            </a:pPr>
            <a:endParaRPr lang="es-MX" sz="1100" dirty="0">
              <a:ea typeface="+mn-ea"/>
              <a:cs typeface="Arial" charset="0"/>
            </a:endParaRPr>
          </a:p>
          <a:p>
            <a:pPr algn="just" eaLnBrk="1" hangingPunct="1">
              <a:buClr>
                <a:srgbClr val="FF9900"/>
              </a:buClr>
              <a:buSzPct val="110000"/>
              <a:buFont typeface="Wingdings" pitchFamily="2" charset="2"/>
              <a:buChar char="§"/>
              <a:defRPr/>
            </a:pPr>
            <a:r>
              <a:rPr lang="es-MX" dirty="0">
                <a:ea typeface="+mn-ea"/>
                <a:cs typeface="Arial" charset="0"/>
              </a:rPr>
              <a:t> </a:t>
            </a:r>
            <a:r>
              <a:rPr lang="es-ES_tradnl" dirty="0">
                <a:ea typeface="+mn-ea"/>
                <a:cs typeface="Arial" charset="0"/>
              </a:rPr>
              <a:t>Si el</a:t>
            </a:r>
            <a:r>
              <a:rPr lang="es-ES_tradnl" dirty="0">
                <a:solidFill>
                  <a:srgbClr val="660033"/>
                </a:solidFill>
                <a:ea typeface="+mn-ea"/>
                <a:cs typeface="Arial" charset="0"/>
              </a:rPr>
              <a:t> </a:t>
            </a:r>
            <a:r>
              <a:rPr lang="es-ES_tradnl" dirty="0">
                <a:ea typeface="+mn-ea"/>
                <a:cs typeface="Arial" charset="0"/>
              </a:rPr>
              <a:t>suplente también es inelegible,</a:t>
            </a:r>
            <a:r>
              <a:rPr lang="es-ES_tradnl" b="1" dirty="0">
                <a:solidFill>
                  <a:srgbClr val="660033"/>
                </a:solidFill>
                <a:ea typeface="+mn-ea"/>
                <a:cs typeface="Arial" charset="0"/>
              </a:rPr>
              <a:t> </a:t>
            </a:r>
            <a:r>
              <a:rPr lang="es-ES_tradnl" b="1" dirty="0">
                <a:solidFill>
                  <a:srgbClr val="C00000"/>
                </a:solidFill>
                <a:ea typeface="+mn-ea"/>
                <a:cs typeface="Arial" charset="0"/>
              </a:rPr>
              <a:t>tomará el lugar el que le sigue en el orden de la lista</a:t>
            </a:r>
            <a:r>
              <a:rPr lang="es-ES_tradnl" dirty="0">
                <a:solidFill>
                  <a:srgbClr val="C00000"/>
                </a:solidFill>
                <a:ea typeface="+mn-ea"/>
                <a:cs typeface="Arial" charset="0"/>
              </a:rPr>
              <a:t> </a:t>
            </a:r>
            <a:r>
              <a:rPr lang="es-ES_tradnl" dirty="0">
                <a:ea typeface="+mn-ea"/>
                <a:cs typeface="Arial" charset="0"/>
              </a:rPr>
              <a:t>correspondiente al mismo partido.</a:t>
            </a:r>
            <a:endParaRPr lang="es-MX" b="1" dirty="0">
              <a:ea typeface="+mn-ea"/>
              <a:cs typeface="Arial" charset="0"/>
            </a:endParaRPr>
          </a:p>
        </p:txBody>
      </p:sp>
      <p:sp>
        <p:nvSpPr>
          <p:cNvPr id="38921" name="AutoShape 13"/>
          <p:cNvSpPr>
            <a:spLocks noChangeArrowheads="1"/>
          </p:cNvSpPr>
          <p:nvPr/>
        </p:nvSpPr>
        <p:spPr bwMode="auto">
          <a:xfrm>
            <a:off x="2697163" y="2322513"/>
            <a:ext cx="3675062" cy="461962"/>
          </a:xfrm>
          <a:prstGeom prst="roundRect">
            <a:avLst>
              <a:gd name="adj" fmla="val 16667"/>
            </a:avLst>
          </a:prstGeom>
          <a:solidFill>
            <a:srgbClr val="C0C0C0"/>
          </a:solidFill>
          <a:ln w="31750" algn="ctr">
            <a:solidFill>
              <a:schemeClr val="bg2"/>
            </a:solidFill>
            <a:round/>
            <a:headEnd/>
            <a:tailEnd/>
          </a:ln>
        </p:spPr>
        <p:txBody>
          <a:bodyPr anchor="ctr">
            <a:spAutoFit/>
          </a:bodyPr>
          <a:lstStyle/>
          <a:p>
            <a:pPr algn="ctr" eaLnBrk="1" hangingPunct="1">
              <a:defRPr/>
            </a:pPr>
            <a:r>
              <a:rPr lang="es-MX" sz="2000" dirty="0">
                <a:latin typeface="Arial" charset="0"/>
                <a:ea typeface="+mn-ea"/>
                <a:cs typeface="Arial" charset="0"/>
              </a:rPr>
              <a:t>Declaración de inelegibilidad</a:t>
            </a:r>
            <a:endParaRPr lang="es-MX" sz="2000" dirty="0">
              <a:solidFill>
                <a:srgbClr val="660033"/>
              </a:solidFill>
              <a:latin typeface="Arial" charset="0"/>
              <a:ea typeface="+mn-ea"/>
              <a:cs typeface="Arial" charset="0"/>
            </a:endParaRPr>
          </a:p>
        </p:txBody>
      </p:sp>
      <p:sp>
        <p:nvSpPr>
          <p:cNvPr id="180228" name="Rectangle 10"/>
          <p:cNvSpPr>
            <a:spLocks noChangeArrowheads="1"/>
          </p:cNvSpPr>
          <p:nvPr/>
        </p:nvSpPr>
        <p:spPr bwMode="auto">
          <a:xfrm>
            <a:off x="755650" y="1401763"/>
            <a:ext cx="78120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lIns="90000" tIns="46800" rIns="90000" bIns="46800">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r>
              <a:rPr lang="es-MX" altLang="es-MX" b="1">
                <a:solidFill>
                  <a:srgbClr val="006600"/>
                </a:solidFill>
                <a:cs typeface="Arial" panose="020B0604020202020204" pitchFamily="34" charset="0"/>
              </a:rPr>
              <a:t>Efectos de la inelegibilidad de candidatos RP (diputados y senadores)</a:t>
            </a:r>
          </a:p>
        </p:txBody>
      </p:sp>
      <p:sp>
        <p:nvSpPr>
          <p:cNvPr id="180229" name="Text Box 21"/>
          <p:cNvSpPr txBox="1">
            <a:spLocks noChangeArrowheads="1"/>
          </p:cNvSpPr>
          <p:nvPr/>
        </p:nvSpPr>
        <p:spPr bwMode="auto">
          <a:xfrm>
            <a:off x="5703888" y="6113463"/>
            <a:ext cx="16049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s-MX" altLang="es-MX">
              <a:cs typeface="Arial" panose="020B0604020202020204" pitchFamily="34" charset="0"/>
            </a:endParaRPr>
          </a:p>
        </p:txBody>
      </p:sp>
      <p:sp>
        <p:nvSpPr>
          <p:cNvPr id="180230" name="Text Box 22"/>
          <p:cNvSpPr txBox="1">
            <a:spLocks noChangeArrowheads="1"/>
          </p:cNvSpPr>
          <p:nvPr/>
        </p:nvSpPr>
        <p:spPr bwMode="auto">
          <a:xfrm>
            <a:off x="5795963" y="5167313"/>
            <a:ext cx="2232025" cy="284162"/>
          </a:xfrm>
          <a:prstGeom prst="rect">
            <a:avLst/>
          </a:prstGeom>
          <a:solidFill>
            <a:srgbClr val="C0C0C0"/>
          </a:solidFill>
          <a:ln w="9525">
            <a:solidFill>
              <a:schemeClr val="bg2"/>
            </a:solidFill>
            <a:miter lim="800000"/>
            <a:headEnd/>
            <a:tailEnd/>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r>
              <a:rPr lang="es-MX" altLang="es-MX" sz="1200" b="1" i="1">
                <a:solidFill>
                  <a:srgbClr val="006600"/>
                </a:solidFill>
                <a:cs typeface="Arial" panose="020B0604020202020204" pitchFamily="34" charset="0"/>
              </a:rPr>
              <a:t>Artículo 73 de la LGSMIME</a:t>
            </a:r>
          </a:p>
        </p:txBody>
      </p:sp>
      <p:sp>
        <p:nvSpPr>
          <p:cNvPr id="156680" name="12 Flecha derecha"/>
          <p:cNvSpPr>
            <a:spLocks noChangeArrowheads="1"/>
          </p:cNvSpPr>
          <p:nvPr/>
        </p:nvSpPr>
        <p:spPr bwMode="auto">
          <a:xfrm rot="5400000">
            <a:off x="4464050" y="2827338"/>
            <a:ext cx="287337" cy="503238"/>
          </a:xfrm>
          <a:prstGeom prst="rightArrow">
            <a:avLst>
              <a:gd name="adj1" fmla="val 50000"/>
              <a:gd name="adj2" fmla="val 50000"/>
            </a:avLst>
          </a:prstGeom>
          <a:solidFill>
            <a:srgbClr val="C0C0C0"/>
          </a:solidFill>
          <a:ln w="9525" algn="ctr">
            <a:solidFill>
              <a:schemeClr val="bg2"/>
            </a:solidFill>
            <a:round/>
            <a:headEnd/>
            <a:tailEnd/>
          </a:ln>
        </p:spPr>
        <p:txBody>
          <a:bodyPr rot="10800000" vert="eaVert"/>
          <a:lstStyle/>
          <a:p>
            <a:pPr algn="ctr" eaLnBrk="1" hangingPunct="1">
              <a:defRPr/>
            </a:pPr>
            <a:endParaRPr lang="es-MX">
              <a:ea typeface="+mn-ea"/>
              <a:cs typeface="Arial" charset="0"/>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4"/>
          <p:cNvSpPr>
            <a:spLocks noChangeArrowheads="1"/>
          </p:cNvSpPr>
          <p:nvPr/>
        </p:nvSpPr>
        <p:spPr bwMode="auto">
          <a:xfrm>
            <a:off x="1042988" y="765175"/>
            <a:ext cx="78851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r>
              <a:rPr lang="es-MX" altLang="es-MX" b="1">
                <a:solidFill>
                  <a:srgbClr val="006600"/>
                </a:solidFill>
                <a:cs typeface="Arial" panose="020B0604020202020204" pitchFamily="34" charset="0"/>
              </a:rPr>
              <a:t>Nulidad de la elección de presidente de los EUM</a:t>
            </a:r>
          </a:p>
        </p:txBody>
      </p:sp>
      <p:sp>
        <p:nvSpPr>
          <p:cNvPr id="163843" name="AutoShape 15"/>
          <p:cNvSpPr>
            <a:spLocks noChangeArrowheads="1"/>
          </p:cNvSpPr>
          <p:nvPr/>
        </p:nvSpPr>
        <p:spPr bwMode="auto">
          <a:xfrm>
            <a:off x="2987675" y="4941888"/>
            <a:ext cx="5688013" cy="693737"/>
          </a:xfrm>
          <a:prstGeom prst="roundRect">
            <a:avLst>
              <a:gd name="adj" fmla="val 16667"/>
            </a:avLst>
          </a:prstGeom>
          <a:solidFill>
            <a:srgbClr val="C0C0C0"/>
          </a:solidFill>
          <a:ln w="25400" algn="ctr">
            <a:solidFill>
              <a:schemeClr val="bg2"/>
            </a:solidFill>
            <a:round/>
            <a:headEnd/>
            <a:tailEnd/>
          </a:ln>
        </p:spPr>
        <p:txBody>
          <a:bodyPr>
            <a:spAutoFit/>
          </a:bodyPr>
          <a:lstStyle/>
          <a:p>
            <a:pPr algn="just" eaLnBrk="1" hangingPunct="1">
              <a:lnSpc>
                <a:spcPct val="95000"/>
              </a:lnSpc>
              <a:spcBef>
                <a:spcPct val="50000"/>
              </a:spcBef>
              <a:spcAft>
                <a:spcPct val="30000"/>
              </a:spcAft>
              <a:buClr>
                <a:srgbClr val="006600"/>
              </a:buClr>
              <a:defRPr/>
            </a:pPr>
            <a:r>
              <a:rPr lang="es-ES" dirty="0">
                <a:solidFill>
                  <a:schemeClr val="dk1"/>
                </a:solidFill>
                <a:latin typeface="+mn-lt"/>
                <a:ea typeface="+mn-ea"/>
              </a:rPr>
              <a:t>Que el</a:t>
            </a:r>
            <a:r>
              <a:rPr lang="es-ES" b="1" dirty="0">
                <a:solidFill>
                  <a:srgbClr val="660033"/>
                </a:solidFill>
                <a:latin typeface="+mn-lt"/>
                <a:ea typeface="+mn-ea"/>
              </a:rPr>
              <a:t> </a:t>
            </a:r>
            <a:r>
              <a:rPr lang="es-ES" b="1" dirty="0">
                <a:solidFill>
                  <a:srgbClr val="C00000"/>
                </a:solidFill>
                <a:latin typeface="+mn-lt"/>
                <a:ea typeface="+mn-ea"/>
              </a:rPr>
              <a:t>candidato ganador </a:t>
            </a:r>
            <a:r>
              <a:rPr lang="es-ES" dirty="0">
                <a:solidFill>
                  <a:srgbClr val="C00000"/>
                </a:solidFill>
                <a:latin typeface="+mn-lt"/>
                <a:ea typeface="+mn-ea"/>
              </a:rPr>
              <a:t>de la elección</a:t>
            </a:r>
            <a:r>
              <a:rPr lang="es-ES" b="1" dirty="0">
                <a:solidFill>
                  <a:srgbClr val="C00000"/>
                </a:solidFill>
                <a:latin typeface="+mn-lt"/>
                <a:ea typeface="+mn-ea"/>
              </a:rPr>
              <a:t> </a:t>
            </a:r>
            <a:r>
              <a:rPr lang="es-ES" dirty="0">
                <a:solidFill>
                  <a:srgbClr val="C00000"/>
                </a:solidFill>
                <a:latin typeface="+mn-lt"/>
                <a:ea typeface="+mn-ea"/>
              </a:rPr>
              <a:t>resulte </a:t>
            </a:r>
            <a:r>
              <a:rPr lang="es-ES" b="1" dirty="0">
                <a:solidFill>
                  <a:srgbClr val="C00000"/>
                </a:solidFill>
                <a:latin typeface="+mn-lt"/>
                <a:ea typeface="+mn-ea"/>
              </a:rPr>
              <a:t>inelegible.</a:t>
            </a:r>
            <a:endParaRPr lang="es-MX" b="1" dirty="0">
              <a:solidFill>
                <a:srgbClr val="C00000"/>
              </a:solidFill>
              <a:latin typeface="+mn-lt"/>
              <a:ea typeface="+mn-ea"/>
            </a:endParaRPr>
          </a:p>
        </p:txBody>
      </p:sp>
      <p:sp>
        <p:nvSpPr>
          <p:cNvPr id="163844" name="AutoShape 14"/>
          <p:cNvSpPr>
            <a:spLocks noChangeArrowheads="1"/>
          </p:cNvSpPr>
          <p:nvPr/>
        </p:nvSpPr>
        <p:spPr bwMode="auto">
          <a:xfrm>
            <a:off x="2987675" y="3508375"/>
            <a:ext cx="5688013" cy="982663"/>
          </a:xfrm>
          <a:prstGeom prst="roundRect">
            <a:avLst>
              <a:gd name="adj" fmla="val 16667"/>
            </a:avLst>
          </a:prstGeom>
          <a:solidFill>
            <a:srgbClr val="C0C0C0"/>
          </a:solidFill>
          <a:ln w="25400" algn="ctr">
            <a:solidFill>
              <a:schemeClr val="bg2"/>
            </a:solidFill>
            <a:round/>
            <a:headEnd/>
            <a:tailEnd/>
          </a:ln>
        </p:spPr>
        <p:txBody>
          <a:bodyPr>
            <a:spAutoFit/>
          </a:bodyPr>
          <a:lstStyle/>
          <a:p>
            <a:pPr algn="just" eaLnBrk="1" hangingPunct="1">
              <a:lnSpc>
                <a:spcPct val="95000"/>
              </a:lnSpc>
              <a:spcBef>
                <a:spcPct val="50000"/>
              </a:spcBef>
              <a:spcAft>
                <a:spcPct val="30000"/>
              </a:spcAft>
              <a:buClr>
                <a:srgbClr val="006600"/>
              </a:buClr>
              <a:defRPr/>
            </a:pPr>
            <a:r>
              <a:rPr lang="es-ES" dirty="0">
                <a:solidFill>
                  <a:schemeClr val="dk1"/>
                </a:solidFill>
                <a:latin typeface="+mn-lt"/>
                <a:ea typeface="+mn-ea"/>
              </a:rPr>
              <a:t>Que en el territorio nacional </a:t>
            </a:r>
            <a:r>
              <a:rPr lang="es-ES" b="1" dirty="0">
                <a:solidFill>
                  <a:srgbClr val="C00000"/>
                </a:solidFill>
                <a:latin typeface="+mn-lt"/>
                <a:ea typeface="+mn-ea"/>
              </a:rPr>
              <a:t>no se instalen 25% o más de las casillas</a:t>
            </a:r>
            <a:r>
              <a:rPr lang="es-ES" dirty="0">
                <a:solidFill>
                  <a:schemeClr val="dk1"/>
                </a:solidFill>
                <a:latin typeface="+mn-lt"/>
                <a:ea typeface="+mn-ea"/>
              </a:rPr>
              <a:t> y consecuentemente la votación no hubiere sido recibida.</a:t>
            </a:r>
          </a:p>
        </p:txBody>
      </p:sp>
      <p:sp>
        <p:nvSpPr>
          <p:cNvPr id="96264" name="AutoShape 8"/>
          <p:cNvSpPr>
            <a:spLocks noChangeArrowheads="1"/>
          </p:cNvSpPr>
          <p:nvPr/>
        </p:nvSpPr>
        <p:spPr bwMode="auto">
          <a:xfrm>
            <a:off x="34925" y="3578225"/>
            <a:ext cx="2420938" cy="714375"/>
          </a:xfrm>
          <a:prstGeom prst="roundRect">
            <a:avLst>
              <a:gd name="adj" fmla="val 16667"/>
            </a:avLst>
          </a:prstGeom>
          <a:solidFill>
            <a:schemeClr val="bg1">
              <a:lumMod val="50000"/>
              <a:alpha val="19000"/>
            </a:schemeClr>
          </a:solidFill>
          <a:ln w="25400" algn="ctr">
            <a:solidFill>
              <a:schemeClr val="bg1">
                <a:lumMod val="50000"/>
              </a:schemeClr>
            </a:solidFill>
            <a:round/>
            <a:headEnd/>
            <a:tailEnd/>
          </a:ln>
          <a:effectLst/>
        </p:spPr>
        <p:txBody>
          <a:bodyPr wrap="none">
            <a:spAutoFit/>
          </a:bodyPr>
          <a:lstStyle/>
          <a:p>
            <a:pPr algn="ctr" eaLnBrk="1" hangingPunct="1">
              <a:defRPr/>
            </a:pPr>
            <a:r>
              <a:rPr lang="es-MX" b="1" dirty="0">
                <a:latin typeface="Arial" charset="0"/>
                <a:ea typeface="+mn-ea"/>
                <a:cs typeface="Arial" charset="0"/>
              </a:rPr>
              <a:t>Causas de </a:t>
            </a:r>
          </a:p>
          <a:p>
            <a:pPr algn="ctr" eaLnBrk="1" hangingPunct="1">
              <a:defRPr/>
            </a:pPr>
            <a:r>
              <a:rPr lang="es-MX" b="1" dirty="0">
                <a:latin typeface="Arial" charset="0"/>
                <a:ea typeface="+mn-ea"/>
                <a:cs typeface="Arial" charset="0"/>
              </a:rPr>
              <a:t>Nulidad de elección</a:t>
            </a:r>
            <a:endParaRPr lang="es-ES" b="1" dirty="0">
              <a:latin typeface="Arial" charset="0"/>
              <a:ea typeface="+mn-ea"/>
              <a:cs typeface="Arial" charset="0"/>
            </a:endParaRPr>
          </a:p>
        </p:txBody>
      </p:sp>
      <p:sp>
        <p:nvSpPr>
          <p:cNvPr id="163846" name="AutoShape 14"/>
          <p:cNvSpPr>
            <a:spLocks noChangeArrowheads="1"/>
          </p:cNvSpPr>
          <p:nvPr/>
        </p:nvSpPr>
        <p:spPr bwMode="auto">
          <a:xfrm>
            <a:off x="2987675" y="1458913"/>
            <a:ext cx="5689600" cy="1655762"/>
          </a:xfrm>
          <a:prstGeom prst="roundRect">
            <a:avLst>
              <a:gd name="adj" fmla="val 16667"/>
            </a:avLst>
          </a:prstGeom>
          <a:solidFill>
            <a:srgbClr val="C0C0C0"/>
          </a:solidFill>
          <a:ln w="25400" algn="ctr">
            <a:solidFill>
              <a:schemeClr val="bg2"/>
            </a:solidFill>
            <a:round/>
            <a:headEnd/>
            <a:tailEnd/>
          </a:ln>
        </p:spPr>
        <p:txBody>
          <a:bodyPr anchor="ctr"/>
          <a:lstStyle/>
          <a:p>
            <a:pPr algn="just" eaLnBrk="1" hangingPunct="1">
              <a:defRPr/>
            </a:pPr>
            <a:r>
              <a:rPr lang="es-ES" dirty="0">
                <a:solidFill>
                  <a:srgbClr val="000000"/>
                </a:solidFill>
                <a:latin typeface="+mn-lt"/>
                <a:ea typeface="+mn-ea"/>
              </a:rPr>
              <a:t>Que alguna o algunas de </a:t>
            </a:r>
            <a:r>
              <a:rPr lang="es-ES" dirty="0">
                <a:solidFill>
                  <a:schemeClr val="dk1"/>
                </a:solidFill>
                <a:latin typeface="+mn-lt"/>
                <a:ea typeface="+mn-ea"/>
              </a:rPr>
              <a:t>las causales</a:t>
            </a:r>
            <a:r>
              <a:rPr lang="es-ES" dirty="0">
                <a:solidFill>
                  <a:srgbClr val="000000"/>
                </a:solidFill>
                <a:latin typeface="+mn-lt"/>
                <a:ea typeface="+mn-ea"/>
              </a:rPr>
              <a:t> de nulidad previstas en el </a:t>
            </a:r>
            <a:r>
              <a:rPr lang="es-ES" dirty="0">
                <a:solidFill>
                  <a:schemeClr val="dk1"/>
                </a:solidFill>
                <a:latin typeface="+mn-lt"/>
                <a:ea typeface="+mn-ea"/>
              </a:rPr>
              <a:t>artículo 75</a:t>
            </a:r>
            <a:r>
              <a:rPr lang="es-ES" dirty="0">
                <a:solidFill>
                  <a:srgbClr val="000000"/>
                </a:solidFill>
                <a:latin typeface="+mn-lt"/>
                <a:ea typeface="+mn-ea"/>
              </a:rPr>
              <a:t> de la LGSMIME, </a:t>
            </a:r>
            <a:r>
              <a:rPr lang="es-ES" b="1" dirty="0">
                <a:solidFill>
                  <a:srgbClr val="C00000"/>
                </a:solidFill>
                <a:latin typeface="+mn-lt"/>
                <a:ea typeface="+mn-ea"/>
              </a:rPr>
              <a:t>se acrediten</a:t>
            </a:r>
            <a:r>
              <a:rPr lang="es-ES" dirty="0">
                <a:solidFill>
                  <a:srgbClr val="C00000"/>
                </a:solidFill>
                <a:latin typeface="+mn-lt"/>
                <a:ea typeface="+mn-ea"/>
              </a:rPr>
              <a:t> </a:t>
            </a:r>
            <a:r>
              <a:rPr lang="es-ES" dirty="0">
                <a:solidFill>
                  <a:schemeClr val="dk1"/>
                </a:solidFill>
                <a:latin typeface="+mn-lt"/>
                <a:ea typeface="+mn-ea"/>
              </a:rPr>
              <a:t>en por lo menos</a:t>
            </a:r>
            <a:r>
              <a:rPr lang="es-ES" dirty="0">
                <a:solidFill>
                  <a:srgbClr val="841B16"/>
                </a:solidFill>
                <a:latin typeface="+mn-lt"/>
                <a:ea typeface="+mn-ea"/>
              </a:rPr>
              <a:t> </a:t>
            </a:r>
            <a:r>
              <a:rPr lang="es-ES" b="1" dirty="0">
                <a:solidFill>
                  <a:srgbClr val="C00000"/>
                </a:solidFill>
                <a:latin typeface="+mn-lt"/>
                <a:ea typeface="+mn-ea"/>
              </a:rPr>
              <a:t>25% de las casillas</a:t>
            </a:r>
            <a:r>
              <a:rPr lang="es-ES" dirty="0">
                <a:solidFill>
                  <a:srgbClr val="C00000"/>
                </a:solidFill>
                <a:latin typeface="+mn-lt"/>
                <a:ea typeface="+mn-ea"/>
              </a:rPr>
              <a:t> </a:t>
            </a:r>
            <a:r>
              <a:rPr lang="es-ES" dirty="0">
                <a:solidFill>
                  <a:schemeClr val="dk1"/>
                </a:solidFill>
                <a:latin typeface="+mn-lt"/>
                <a:ea typeface="+mn-ea"/>
              </a:rPr>
              <a:t>instaladas en el territorio nacional</a:t>
            </a:r>
            <a:r>
              <a:rPr lang="es-ES" dirty="0">
                <a:solidFill>
                  <a:srgbClr val="000000"/>
                </a:solidFill>
                <a:latin typeface="+mn-lt"/>
                <a:ea typeface="+mn-ea"/>
              </a:rPr>
              <a:t> (y no se hayan corregido durante el recuento de votos).</a:t>
            </a:r>
          </a:p>
        </p:txBody>
      </p:sp>
      <p:sp>
        <p:nvSpPr>
          <p:cNvPr id="114696" name="Text Box 11"/>
          <p:cNvSpPr txBox="1">
            <a:spLocks noChangeArrowheads="1"/>
          </p:cNvSpPr>
          <p:nvPr/>
        </p:nvSpPr>
        <p:spPr bwMode="auto">
          <a:xfrm>
            <a:off x="5364163" y="5805488"/>
            <a:ext cx="2808287" cy="284162"/>
          </a:xfrm>
          <a:prstGeom prst="rect">
            <a:avLst/>
          </a:prstGeom>
          <a:solidFill>
            <a:srgbClr val="C0C0C0"/>
          </a:solidFill>
          <a:ln w="9525">
            <a:solidFill>
              <a:schemeClr val="bg2"/>
            </a:solidFill>
            <a:miter lim="800000"/>
            <a:headEnd/>
            <a:tailEnd/>
          </a:ln>
        </p:spPr>
        <p:txBody>
          <a:bodyPr>
            <a:spAutoFit/>
          </a:bodyPr>
          <a:lstStyle/>
          <a:p>
            <a:pPr algn="r" eaLnBrk="1" hangingPunct="1">
              <a:spcBef>
                <a:spcPct val="50000"/>
              </a:spcBef>
              <a:defRPr/>
            </a:pPr>
            <a:r>
              <a:rPr lang="es-MX" sz="1200" b="1" i="1">
                <a:solidFill>
                  <a:srgbClr val="006600"/>
                </a:solidFill>
                <a:ea typeface="+mn-ea"/>
                <a:cs typeface="Arial" charset="0"/>
              </a:rPr>
              <a:t>Artículo 77 bis de la LGSMIME</a:t>
            </a:r>
            <a:endParaRPr lang="es-ES" sz="1200" b="1" i="1">
              <a:solidFill>
                <a:srgbClr val="006600"/>
              </a:solidFill>
              <a:ea typeface="+mn-ea"/>
              <a:cs typeface="Arial" charset="0"/>
            </a:endParaRPr>
          </a:p>
        </p:txBody>
      </p:sp>
      <p:cxnSp>
        <p:nvCxnSpPr>
          <p:cNvPr id="181256" name="9 Conector angular"/>
          <p:cNvCxnSpPr>
            <a:cxnSpLocks noChangeShapeType="1"/>
            <a:stCxn id="163846" idx="1"/>
            <a:endCxn id="163843" idx="1"/>
          </p:cNvCxnSpPr>
          <p:nvPr/>
        </p:nvCxnSpPr>
        <p:spPr bwMode="auto">
          <a:xfrm rot="10800000" flipH="1" flipV="1">
            <a:off x="2974975" y="2287588"/>
            <a:ext cx="1588" cy="3001962"/>
          </a:xfrm>
          <a:prstGeom prst="bentConnector3">
            <a:avLst>
              <a:gd name="adj1" fmla="val -13600005"/>
            </a:avLst>
          </a:prstGeom>
          <a:noFill/>
          <a:ln w="25400" algn="ctr">
            <a:solidFill>
              <a:schemeClr val="bg2"/>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124938" name="10 Conector recto de flecha"/>
          <p:cNvCxnSpPr>
            <a:cxnSpLocks noChangeShapeType="1"/>
          </p:cNvCxnSpPr>
          <p:nvPr/>
        </p:nvCxnSpPr>
        <p:spPr bwMode="auto">
          <a:xfrm>
            <a:off x="2484438" y="3979863"/>
            <a:ext cx="503237" cy="1587"/>
          </a:xfrm>
          <a:prstGeom prst="straightConnector1">
            <a:avLst/>
          </a:prstGeom>
          <a:noFill/>
          <a:ln w="31750">
            <a:solidFill>
              <a:schemeClr val="bg1">
                <a:lumMod val="50000"/>
              </a:schemeClr>
            </a:solidFill>
            <a:round/>
            <a:headEnd/>
            <a:tailEnd type="triangle" w="med" len="med"/>
          </a:ln>
        </p:spPr>
      </p:cxn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16 Rectángulo"/>
          <p:cNvSpPr>
            <a:spLocks noChangeArrowheads="1"/>
          </p:cNvSpPr>
          <p:nvPr/>
        </p:nvSpPr>
        <p:spPr bwMode="auto">
          <a:xfrm>
            <a:off x="1547813" y="692150"/>
            <a:ext cx="74549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r>
              <a:rPr lang="es-MX" altLang="es-MX" sz="2200" b="1">
                <a:solidFill>
                  <a:srgbClr val="006600"/>
                </a:solidFill>
                <a:cs typeface="Arial" panose="020B0604020202020204" pitchFamily="34" charset="0"/>
              </a:rPr>
              <a:t>Efectos de la nulidad de la elección presidencial</a:t>
            </a:r>
            <a:endParaRPr lang="es-ES" altLang="es-MX" sz="2200" b="1">
              <a:solidFill>
                <a:srgbClr val="006600"/>
              </a:solidFill>
              <a:cs typeface="Arial" panose="020B0604020202020204" pitchFamily="34" charset="0"/>
            </a:endParaRPr>
          </a:p>
        </p:txBody>
      </p:sp>
      <p:sp>
        <p:nvSpPr>
          <p:cNvPr id="183299" name="1 Título"/>
          <p:cNvSpPr>
            <a:spLocks/>
          </p:cNvSpPr>
          <p:nvPr/>
        </p:nvSpPr>
        <p:spPr bwMode="auto">
          <a:xfrm>
            <a:off x="611188" y="549275"/>
            <a:ext cx="25209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s-MX" altLang="es-MX" b="1">
              <a:solidFill>
                <a:srgbClr val="632523"/>
              </a:solidFill>
              <a:latin typeface="Antique Olive" pitchFamily="34" charset="0"/>
              <a:cs typeface="Arial" panose="020B0604020202020204" pitchFamily="34" charset="0"/>
            </a:endParaRPr>
          </a:p>
        </p:txBody>
      </p:sp>
      <p:sp>
        <p:nvSpPr>
          <p:cNvPr id="183300" name="1 Título"/>
          <p:cNvSpPr>
            <a:spLocks/>
          </p:cNvSpPr>
          <p:nvPr/>
        </p:nvSpPr>
        <p:spPr bwMode="auto">
          <a:xfrm>
            <a:off x="6227763" y="1052513"/>
            <a:ext cx="25209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s-MX" altLang="es-MX" b="1">
              <a:solidFill>
                <a:srgbClr val="632523"/>
              </a:solidFill>
              <a:latin typeface="Antique Olive" pitchFamily="34" charset="0"/>
              <a:cs typeface="Arial" panose="020B0604020202020204" pitchFamily="34" charset="0"/>
            </a:endParaRPr>
          </a:p>
        </p:txBody>
      </p:sp>
      <p:sp>
        <p:nvSpPr>
          <p:cNvPr id="164869" name="Rectangle 29"/>
          <p:cNvSpPr>
            <a:spLocks noChangeArrowheads="1"/>
          </p:cNvSpPr>
          <p:nvPr/>
        </p:nvSpPr>
        <p:spPr bwMode="auto">
          <a:xfrm>
            <a:off x="1331913" y="1268413"/>
            <a:ext cx="6480175" cy="1368425"/>
          </a:xfrm>
          <a:prstGeom prst="roundRect">
            <a:avLst>
              <a:gd name="adj" fmla="val 16667"/>
            </a:avLst>
          </a:prstGeom>
          <a:solidFill>
            <a:srgbClr val="C0C0C0">
              <a:alpha val="49001"/>
            </a:srgbClr>
          </a:solidFill>
          <a:ln w="25400" algn="ctr">
            <a:solidFill>
              <a:srgbClr val="7F7F7F">
                <a:alpha val="52940"/>
              </a:srgbClr>
            </a:solidFill>
            <a:round/>
            <a:headEnd/>
            <a:tailEnd/>
          </a:ln>
        </p:spPr>
        <p:txBody>
          <a:bodyPr anchor="ctr"/>
          <a:lstStyle/>
          <a:p>
            <a:pPr algn="just" eaLnBrk="1" hangingPunct="1">
              <a:defRPr/>
            </a:pPr>
            <a:r>
              <a:rPr lang="es-ES">
                <a:solidFill>
                  <a:schemeClr val="dk1"/>
                </a:solidFill>
                <a:latin typeface="+mn-lt"/>
                <a:ea typeface="+mn-ea"/>
              </a:rPr>
              <a:t>Si al comenzar el periodo constitucional (el 1o. de diciembre), </a:t>
            </a:r>
            <a:r>
              <a:rPr lang="es-MX">
                <a:solidFill>
                  <a:schemeClr val="dk1"/>
                </a:solidFill>
                <a:latin typeface="+mn-lt"/>
                <a:ea typeface="+mn-ea"/>
              </a:rPr>
              <a:t>no se presentara el presidente electo o la elección no estuviera hecha o declarada válida, </a:t>
            </a:r>
            <a:r>
              <a:rPr lang="es-ES" b="1">
                <a:solidFill>
                  <a:schemeClr val="dk1"/>
                </a:solidFill>
                <a:latin typeface="+mn-lt"/>
                <a:ea typeface="+mn-ea"/>
              </a:rPr>
              <a:t>cesará el cargo del presidente cuyo periodo haya concluido.</a:t>
            </a:r>
          </a:p>
        </p:txBody>
      </p:sp>
      <p:sp>
        <p:nvSpPr>
          <p:cNvPr id="164870" name="Rectangle 32"/>
          <p:cNvSpPr>
            <a:spLocks noChangeArrowheads="1"/>
          </p:cNvSpPr>
          <p:nvPr/>
        </p:nvSpPr>
        <p:spPr bwMode="auto">
          <a:xfrm>
            <a:off x="1331913" y="3068638"/>
            <a:ext cx="6480175" cy="1368425"/>
          </a:xfrm>
          <a:prstGeom prst="roundRect">
            <a:avLst>
              <a:gd name="adj" fmla="val 16667"/>
            </a:avLst>
          </a:prstGeom>
          <a:solidFill>
            <a:srgbClr val="C0C0C0">
              <a:alpha val="49001"/>
            </a:srgbClr>
          </a:solidFill>
          <a:ln w="25400" algn="ctr">
            <a:solidFill>
              <a:srgbClr val="7F7F7F">
                <a:alpha val="52940"/>
              </a:srgbClr>
            </a:solidFill>
            <a:round/>
            <a:headEnd/>
            <a:tailEnd/>
          </a:ln>
        </p:spPr>
        <p:txBody>
          <a:bodyPr anchor="ctr"/>
          <a:lstStyle/>
          <a:p>
            <a:pPr algn="just">
              <a:spcBef>
                <a:spcPct val="20000"/>
              </a:spcBef>
              <a:buClr>
                <a:srgbClr val="660033"/>
              </a:buClr>
              <a:buSzPct val="90000"/>
              <a:buFont typeface="Wingdings" pitchFamily="2" charset="2"/>
              <a:buNone/>
              <a:defRPr/>
            </a:pPr>
            <a:r>
              <a:rPr lang="es-MX" dirty="0">
                <a:solidFill>
                  <a:schemeClr val="dk1"/>
                </a:solidFill>
                <a:latin typeface="+mn-lt"/>
                <a:ea typeface="+mn-ea"/>
              </a:rPr>
              <a:t>El </a:t>
            </a:r>
            <a:r>
              <a:rPr lang="es-MX" b="1" dirty="0">
                <a:solidFill>
                  <a:schemeClr val="dk1"/>
                </a:solidFill>
                <a:latin typeface="+mn-lt"/>
                <a:ea typeface="+mn-ea"/>
              </a:rPr>
              <a:t>Congreso se constituye en Colegio Electoral </a:t>
            </a:r>
            <a:r>
              <a:rPr lang="es-MX" dirty="0">
                <a:solidFill>
                  <a:schemeClr val="dk1"/>
                </a:solidFill>
                <a:latin typeface="+mn-lt"/>
                <a:ea typeface="+mn-ea"/>
              </a:rPr>
              <a:t>y, por al menos dos terceras partes del número total de sus miembros, nombra en escrutinio secreto y por mayoría absoluta de votos, un </a:t>
            </a:r>
            <a:r>
              <a:rPr lang="es-MX" b="1" dirty="0">
                <a:solidFill>
                  <a:schemeClr val="dk1"/>
                </a:solidFill>
                <a:latin typeface="+mn-lt"/>
                <a:ea typeface="+mn-ea"/>
              </a:rPr>
              <a:t>presidente interino</a:t>
            </a:r>
            <a:r>
              <a:rPr lang="es-MX" dirty="0">
                <a:solidFill>
                  <a:schemeClr val="dk1"/>
                </a:solidFill>
                <a:latin typeface="+mn-lt"/>
                <a:ea typeface="+mn-ea"/>
              </a:rPr>
              <a:t>.</a:t>
            </a:r>
            <a:endParaRPr lang="es-ES" dirty="0">
              <a:solidFill>
                <a:schemeClr val="dk1"/>
              </a:solidFill>
              <a:latin typeface="+mn-lt"/>
              <a:ea typeface="+mn-ea"/>
            </a:endParaRPr>
          </a:p>
        </p:txBody>
      </p:sp>
      <p:sp>
        <p:nvSpPr>
          <p:cNvPr id="164871" name="Rectangle 35"/>
          <p:cNvSpPr>
            <a:spLocks noChangeArrowheads="1"/>
          </p:cNvSpPr>
          <p:nvPr/>
        </p:nvSpPr>
        <p:spPr bwMode="auto">
          <a:xfrm>
            <a:off x="1331913" y="4841875"/>
            <a:ext cx="6480175" cy="1323975"/>
          </a:xfrm>
          <a:prstGeom prst="roundRect">
            <a:avLst>
              <a:gd name="adj" fmla="val 16667"/>
            </a:avLst>
          </a:prstGeom>
          <a:solidFill>
            <a:srgbClr val="C0C0C0">
              <a:alpha val="49001"/>
            </a:srgbClr>
          </a:solidFill>
          <a:ln w="25400" algn="ctr">
            <a:solidFill>
              <a:srgbClr val="7F7F7F">
                <a:alpha val="52940"/>
              </a:srgbClr>
            </a:solidFill>
            <a:round/>
            <a:headEnd/>
            <a:tailEnd/>
          </a:ln>
        </p:spPr>
        <p:txBody>
          <a:bodyPr anchor="ctr"/>
          <a:lstStyle/>
          <a:p>
            <a:pPr algn="just" eaLnBrk="1" hangingPunct="1">
              <a:defRPr/>
            </a:pPr>
            <a:r>
              <a:rPr lang="es-MX">
                <a:solidFill>
                  <a:schemeClr val="dk1"/>
                </a:solidFill>
                <a:latin typeface="+mn-lt"/>
                <a:ea typeface="+mn-ea"/>
              </a:rPr>
              <a:t>El </a:t>
            </a:r>
            <a:r>
              <a:rPr lang="es-MX" b="1">
                <a:solidFill>
                  <a:schemeClr val="dk1"/>
                </a:solidFill>
                <a:latin typeface="+mn-lt"/>
                <a:ea typeface="+mn-ea"/>
              </a:rPr>
              <a:t>Congreso expide</a:t>
            </a:r>
            <a:r>
              <a:rPr lang="es-MX">
                <a:solidFill>
                  <a:schemeClr val="dk1"/>
                </a:solidFill>
                <a:latin typeface="+mn-lt"/>
                <a:ea typeface="+mn-ea"/>
              </a:rPr>
              <a:t>, dentro de los diez días siguientes al de la designación de presidente interino, la </a:t>
            </a:r>
            <a:r>
              <a:rPr lang="es-MX" b="1">
                <a:solidFill>
                  <a:schemeClr val="dk1"/>
                </a:solidFill>
                <a:latin typeface="+mn-lt"/>
                <a:ea typeface="+mn-ea"/>
              </a:rPr>
              <a:t>convocatoria para la elección del Presidente que deba concluir el periodo respectivo</a:t>
            </a:r>
            <a:r>
              <a:rPr lang="es-MX">
                <a:solidFill>
                  <a:schemeClr val="dk1"/>
                </a:solidFill>
                <a:latin typeface="+mn-lt"/>
                <a:ea typeface="+mn-ea"/>
              </a:rPr>
              <a:t>.</a:t>
            </a:r>
            <a:endParaRPr lang="es-ES">
              <a:solidFill>
                <a:schemeClr val="dk1"/>
              </a:solidFill>
              <a:latin typeface="+mn-lt"/>
              <a:ea typeface="+mn-ea"/>
            </a:endParaRPr>
          </a:p>
        </p:txBody>
      </p:sp>
      <p:sp>
        <p:nvSpPr>
          <p:cNvPr id="183304" name="Text Box 43"/>
          <p:cNvSpPr txBox="1">
            <a:spLocks noChangeArrowheads="1"/>
          </p:cNvSpPr>
          <p:nvPr/>
        </p:nvSpPr>
        <p:spPr bwMode="auto">
          <a:xfrm>
            <a:off x="4716463" y="6237288"/>
            <a:ext cx="2952750" cy="284162"/>
          </a:xfrm>
          <a:prstGeom prst="rect">
            <a:avLst/>
          </a:prstGeom>
          <a:solidFill>
            <a:srgbClr val="C0C0C0">
              <a:alpha val="49019"/>
            </a:srgbClr>
          </a:solidFill>
          <a:ln w="9525">
            <a:solidFill>
              <a:srgbClr val="7F7F7F">
                <a:alpha val="52940"/>
              </a:srgbClr>
            </a:solidFill>
            <a:miter lim="800000"/>
            <a:headEnd/>
            <a:tailEnd/>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r>
              <a:rPr lang="es-MX" altLang="es-MX" sz="1200" b="1" i="1">
                <a:cs typeface="Arial" panose="020B0604020202020204" pitchFamily="34" charset="0"/>
              </a:rPr>
              <a:t>Artículos 84 y 85 de la CPEUM</a:t>
            </a:r>
            <a:endParaRPr lang="es-ES" altLang="es-MX" sz="1200" b="1" i="1">
              <a:cs typeface="Arial" panose="020B0604020202020204" pitchFamily="34" charset="0"/>
            </a:endParaRPr>
          </a:p>
        </p:txBody>
      </p:sp>
      <p:sp>
        <p:nvSpPr>
          <p:cNvPr id="164873" name="12 Flecha derecha"/>
          <p:cNvSpPr>
            <a:spLocks noChangeArrowheads="1"/>
          </p:cNvSpPr>
          <p:nvPr/>
        </p:nvSpPr>
        <p:spPr bwMode="auto">
          <a:xfrm rot="5400000">
            <a:off x="4391819" y="2601119"/>
            <a:ext cx="288925" cy="503237"/>
          </a:xfrm>
          <a:prstGeom prst="rightArrow">
            <a:avLst>
              <a:gd name="adj1" fmla="val 50000"/>
              <a:gd name="adj2" fmla="val 50000"/>
            </a:avLst>
          </a:prstGeom>
          <a:solidFill>
            <a:srgbClr val="C0C0C0">
              <a:alpha val="49001"/>
            </a:srgbClr>
          </a:solidFill>
          <a:ln w="25400" algn="ctr">
            <a:solidFill>
              <a:srgbClr val="7F7F7F">
                <a:alpha val="52940"/>
              </a:srgbClr>
            </a:solidFill>
            <a:miter lim="800000"/>
            <a:headEnd/>
            <a:tailEnd/>
          </a:ln>
        </p:spPr>
        <p:txBody>
          <a:bodyPr rot="10800000" vert="eaVert"/>
          <a:lstStyle/>
          <a:p>
            <a:pPr algn="ctr" eaLnBrk="1" hangingPunct="1">
              <a:defRPr/>
            </a:pPr>
            <a:endParaRPr lang="es-MX">
              <a:solidFill>
                <a:schemeClr val="dk1"/>
              </a:solidFill>
              <a:latin typeface="+mn-lt"/>
              <a:ea typeface="+mn-ea"/>
            </a:endParaRPr>
          </a:p>
        </p:txBody>
      </p:sp>
      <p:sp>
        <p:nvSpPr>
          <p:cNvPr id="164874" name="13 Flecha derecha"/>
          <p:cNvSpPr>
            <a:spLocks noChangeArrowheads="1"/>
          </p:cNvSpPr>
          <p:nvPr/>
        </p:nvSpPr>
        <p:spPr bwMode="auto">
          <a:xfrm rot="5400000">
            <a:off x="4391819" y="4401344"/>
            <a:ext cx="288925" cy="503237"/>
          </a:xfrm>
          <a:prstGeom prst="rightArrow">
            <a:avLst>
              <a:gd name="adj1" fmla="val 50000"/>
              <a:gd name="adj2" fmla="val 50000"/>
            </a:avLst>
          </a:prstGeom>
          <a:solidFill>
            <a:srgbClr val="C0C0C0">
              <a:alpha val="49001"/>
            </a:srgbClr>
          </a:solidFill>
          <a:ln w="25400" algn="ctr">
            <a:solidFill>
              <a:srgbClr val="7F7F7F">
                <a:alpha val="52940"/>
              </a:srgbClr>
            </a:solidFill>
            <a:miter lim="800000"/>
            <a:headEnd/>
            <a:tailEnd/>
          </a:ln>
        </p:spPr>
        <p:txBody>
          <a:bodyPr rot="10800000" vert="eaVert"/>
          <a:lstStyle/>
          <a:p>
            <a:pPr algn="ctr" eaLnBrk="1" hangingPunct="1">
              <a:defRPr/>
            </a:pPr>
            <a:endParaRPr lang="es-MX">
              <a:solidFill>
                <a:schemeClr val="dk1"/>
              </a:solidFill>
              <a:latin typeface="+mn-lt"/>
              <a:ea typeface="+mn-ea"/>
            </a:endParaRP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Rectangle 3"/>
          <p:cNvSpPr>
            <a:spLocks noGrp="1" noChangeArrowheads="1"/>
          </p:cNvSpPr>
          <p:nvPr>
            <p:ph type="body" idx="4294967295"/>
          </p:nvPr>
        </p:nvSpPr>
        <p:spPr bwMode="auto">
          <a:xfrm>
            <a:off x="611188" y="1700213"/>
            <a:ext cx="7705725" cy="4032250"/>
          </a:xfrm>
          <a:prstGeom prst="roundRect">
            <a:avLst>
              <a:gd name="adj" fmla="val 16667"/>
            </a:avLst>
          </a:prstGeom>
          <a:solidFill>
            <a:srgbClr val="FFFF00">
              <a:alpha val="22353"/>
            </a:srgbClr>
          </a:solidFill>
          <a:ln w="25400">
            <a:solidFill>
              <a:schemeClr val="tx1">
                <a:lumMod val="65000"/>
                <a:lumOff val="35000"/>
              </a:schemeClr>
            </a:solidFill>
            <a:round/>
            <a:headEnd/>
            <a:tailEnd/>
          </a:ln>
        </p:spPr>
        <p:txBody>
          <a:bodyPr/>
          <a:lstStyle/>
          <a:p>
            <a:pPr algn="just">
              <a:lnSpc>
                <a:spcPct val="80000"/>
              </a:lnSpc>
              <a:buFontTx/>
              <a:buNone/>
              <a:defRPr/>
            </a:pPr>
            <a:r>
              <a:rPr lang="es-ES" sz="800" dirty="0" smtClean="0"/>
              <a:t>            </a:t>
            </a:r>
            <a:r>
              <a:rPr lang="es-ES" sz="2000" dirty="0" smtClean="0"/>
              <a:t>La ley establecerá el sistema de nulidades de las elecciones </a:t>
            </a:r>
            <a:r>
              <a:rPr lang="es-ES" sz="2000" b="1" dirty="0" smtClean="0"/>
              <a:t>federales o locales</a:t>
            </a:r>
            <a:r>
              <a:rPr lang="es-ES" sz="2000" dirty="0" smtClean="0"/>
              <a:t> por violaciones graves, dolosas y determinantes en los siguientes casos:</a:t>
            </a:r>
          </a:p>
          <a:p>
            <a:pPr algn="just">
              <a:lnSpc>
                <a:spcPct val="80000"/>
              </a:lnSpc>
              <a:buFontTx/>
              <a:buNone/>
              <a:defRPr/>
            </a:pPr>
            <a:endParaRPr lang="es-ES" sz="2000" dirty="0" smtClean="0"/>
          </a:p>
          <a:p>
            <a:pPr algn="just">
              <a:lnSpc>
                <a:spcPct val="80000"/>
              </a:lnSpc>
              <a:buFontTx/>
              <a:buNone/>
              <a:defRPr/>
            </a:pPr>
            <a:r>
              <a:rPr lang="es-ES" sz="2000" dirty="0" smtClean="0"/>
              <a:t>     a) Se exceda el gasto de campaña en un </a:t>
            </a:r>
            <a:r>
              <a:rPr lang="es-ES" sz="2000" b="1" dirty="0" smtClean="0"/>
              <a:t>cinco por ciento</a:t>
            </a:r>
            <a:r>
              <a:rPr lang="es-ES" sz="2000" dirty="0" smtClean="0"/>
              <a:t> del monto total autorizado;</a:t>
            </a:r>
          </a:p>
          <a:p>
            <a:pPr algn="just">
              <a:lnSpc>
                <a:spcPct val="80000"/>
              </a:lnSpc>
              <a:buFontTx/>
              <a:buNone/>
              <a:defRPr/>
            </a:pPr>
            <a:endParaRPr lang="es-ES" sz="2000" dirty="0" smtClean="0"/>
          </a:p>
          <a:p>
            <a:pPr algn="just">
              <a:lnSpc>
                <a:spcPct val="80000"/>
              </a:lnSpc>
              <a:buFontTx/>
              <a:buNone/>
              <a:defRPr/>
            </a:pPr>
            <a:r>
              <a:rPr lang="es-ES" sz="2000" dirty="0" smtClean="0"/>
              <a:t>     b) Se </a:t>
            </a:r>
            <a:r>
              <a:rPr lang="es-ES" sz="2000" b="1" dirty="0" smtClean="0"/>
              <a:t>compre o </a:t>
            </a:r>
            <a:r>
              <a:rPr lang="es-ES" sz="2000" b="1" dirty="0" smtClean="0">
                <a:solidFill>
                  <a:srgbClr val="FF0000"/>
                </a:solidFill>
              </a:rPr>
              <a:t>adquiera </a:t>
            </a:r>
            <a:r>
              <a:rPr lang="es-ES" sz="2000" b="1" dirty="0" smtClean="0"/>
              <a:t>cobertura informativa o tiempos en radio y televisión</a:t>
            </a:r>
            <a:r>
              <a:rPr lang="es-ES" sz="2000" dirty="0" smtClean="0"/>
              <a:t>, fuera de los supuestos previstos en la ley;</a:t>
            </a:r>
          </a:p>
          <a:p>
            <a:pPr algn="just">
              <a:lnSpc>
                <a:spcPct val="80000"/>
              </a:lnSpc>
              <a:buFontTx/>
              <a:buNone/>
              <a:defRPr/>
            </a:pPr>
            <a:endParaRPr lang="es-ES" sz="2000" dirty="0" smtClean="0"/>
          </a:p>
          <a:p>
            <a:pPr algn="just">
              <a:lnSpc>
                <a:spcPct val="80000"/>
              </a:lnSpc>
              <a:buFontTx/>
              <a:buNone/>
              <a:defRPr/>
            </a:pPr>
            <a:r>
              <a:rPr lang="es-ES" sz="2000" dirty="0" smtClean="0"/>
              <a:t>     c) Se </a:t>
            </a:r>
            <a:r>
              <a:rPr lang="es-ES" sz="2000" b="1" dirty="0" smtClean="0"/>
              <a:t>reciban o utilicen recursos de procedencia ilícita o  recursos públicos</a:t>
            </a:r>
            <a:r>
              <a:rPr lang="es-ES" sz="2000" dirty="0" smtClean="0"/>
              <a:t> en las campañas.</a:t>
            </a:r>
            <a:endParaRPr lang="es-ES" sz="2000" i="1" dirty="0" smtClean="0"/>
          </a:p>
          <a:p>
            <a:pPr algn="just">
              <a:lnSpc>
                <a:spcPct val="80000"/>
              </a:lnSpc>
              <a:buFontTx/>
              <a:buNone/>
              <a:defRPr/>
            </a:pPr>
            <a:r>
              <a:rPr lang="es-ES" sz="2000" i="1" dirty="0" smtClean="0"/>
              <a:t>      </a:t>
            </a:r>
            <a:r>
              <a:rPr lang="es-ES" sz="1600" b="1" dirty="0" smtClean="0">
                <a:solidFill>
                  <a:srgbClr val="FF0000"/>
                </a:solidFill>
              </a:rPr>
              <a:t>                                                              </a:t>
            </a:r>
          </a:p>
          <a:p>
            <a:pPr algn="just">
              <a:lnSpc>
                <a:spcPct val="80000"/>
              </a:lnSpc>
              <a:buFontTx/>
              <a:buNone/>
              <a:defRPr/>
            </a:pPr>
            <a:r>
              <a:rPr lang="es-ES" sz="1800" b="1" dirty="0">
                <a:solidFill>
                  <a:srgbClr val="FF0000"/>
                </a:solidFill>
              </a:rPr>
              <a:t> </a:t>
            </a:r>
            <a:r>
              <a:rPr lang="es-ES" sz="1800" b="1" dirty="0" smtClean="0">
                <a:solidFill>
                  <a:srgbClr val="FF0000"/>
                </a:solidFill>
              </a:rPr>
              <a:t>             </a:t>
            </a:r>
          </a:p>
          <a:p>
            <a:pPr algn="just">
              <a:lnSpc>
                <a:spcPct val="80000"/>
              </a:lnSpc>
              <a:buFontTx/>
              <a:buNone/>
              <a:defRPr/>
            </a:pPr>
            <a:endParaRPr lang="es-ES" sz="1600" b="1" dirty="0" smtClean="0">
              <a:solidFill>
                <a:srgbClr val="FF0000"/>
              </a:solidFill>
            </a:endParaRPr>
          </a:p>
          <a:p>
            <a:pPr algn="just">
              <a:lnSpc>
                <a:spcPct val="80000"/>
              </a:lnSpc>
              <a:buFontTx/>
              <a:buNone/>
              <a:defRPr/>
            </a:pPr>
            <a:endParaRPr lang="es-ES" sz="1600" b="1" dirty="0" smtClean="0">
              <a:solidFill>
                <a:srgbClr val="FF0000"/>
              </a:solidFill>
            </a:endParaRPr>
          </a:p>
          <a:p>
            <a:pPr algn="just">
              <a:lnSpc>
                <a:spcPct val="80000"/>
              </a:lnSpc>
              <a:buFontTx/>
              <a:buNone/>
              <a:defRPr/>
            </a:pPr>
            <a:endParaRPr lang="es-ES" sz="1600" b="1" dirty="0" smtClean="0">
              <a:solidFill>
                <a:srgbClr val="FF0000"/>
              </a:solidFill>
            </a:endParaRPr>
          </a:p>
          <a:p>
            <a:pPr algn="just">
              <a:lnSpc>
                <a:spcPct val="80000"/>
              </a:lnSpc>
              <a:buFontTx/>
              <a:buNone/>
              <a:defRPr/>
            </a:pPr>
            <a:r>
              <a:rPr lang="es-ES" sz="1600" i="1" dirty="0" smtClean="0"/>
              <a:t>                      </a:t>
            </a:r>
          </a:p>
          <a:p>
            <a:pPr algn="just">
              <a:lnSpc>
                <a:spcPct val="80000"/>
              </a:lnSpc>
              <a:buFontTx/>
              <a:buNone/>
              <a:defRPr/>
            </a:pPr>
            <a:endParaRPr lang="es-ES" sz="1600" dirty="0" smtClean="0"/>
          </a:p>
          <a:p>
            <a:pPr algn="just">
              <a:lnSpc>
                <a:spcPct val="80000"/>
              </a:lnSpc>
              <a:buFontTx/>
              <a:buNone/>
              <a:defRPr/>
            </a:pPr>
            <a:endParaRPr lang="es-MX" sz="1600" dirty="0" smtClean="0"/>
          </a:p>
          <a:p>
            <a:pPr algn="just">
              <a:lnSpc>
                <a:spcPct val="80000"/>
              </a:lnSpc>
              <a:buFontTx/>
              <a:buNone/>
              <a:defRPr/>
            </a:pPr>
            <a:endParaRPr lang="es-MX" sz="1600" dirty="0" smtClean="0"/>
          </a:p>
        </p:txBody>
      </p:sp>
      <p:sp>
        <p:nvSpPr>
          <p:cNvPr id="185347" name="Rectangle 2"/>
          <p:cNvSpPr txBox="1">
            <a:spLocks noChangeArrowheads="1"/>
          </p:cNvSpPr>
          <p:nvPr/>
        </p:nvSpPr>
        <p:spPr bwMode="auto">
          <a:xfrm>
            <a:off x="-1477963" y="908050"/>
            <a:ext cx="122428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s-MX" altLang="en-US" sz="2400" b="1"/>
              <a:t>Nuevas causales de nulidad, artículo 41 constitucional</a:t>
            </a: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Rectangle 3"/>
          <p:cNvSpPr>
            <a:spLocks noGrp="1" noChangeArrowheads="1"/>
          </p:cNvSpPr>
          <p:nvPr>
            <p:ph type="body" idx="4294967295"/>
          </p:nvPr>
        </p:nvSpPr>
        <p:spPr bwMode="auto">
          <a:xfrm>
            <a:off x="250825" y="2195513"/>
            <a:ext cx="8642350" cy="3178175"/>
          </a:xfrm>
          <a:prstGeom prst="roundRect">
            <a:avLst>
              <a:gd name="adj" fmla="val 16667"/>
            </a:avLst>
          </a:prstGeom>
          <a:solidFill>
            <a:schemeClr val="bg1">
              <a:lumMod val="50000"/>
              <a:alpha val="41000"/>
            </a:schemeClr>
          </a:solidFill>
          <a:ln w="25400">
            <a:solidFill>
              <a:schemeClr val="tx1">
                <a:lumMod val="65000"/>
                <a:lumOff val="35000"/>
              </a:schemeClr>
            </a:solidFill>
            <a:round/>
            <a:headEnd/>
            <a:tailEnd/>
          </a:ln>
        </p:spPr>
        <p:txBody>
          <a:bodyPr/>
          <a:lstStyle/>
          <a:p>
            <a:pPr algn="just">
              <a:lnSpc>
                <a:spcPct val="80000"/>
              </a:lnSpc>
              <a:buFontTx/>
              <a:buNone/>
              <a:defRPr/>
            </a:pPr>
            <a:r>
              <a:rPr lang="es-ES" sz="1600" i="1" dirty="0" smtClean="0"/>
              <a:t>      </a:t>
            </a:r>
          </a:p>
          <a:p>
            <a:pPr algn="just">
              <a:lnSpc>
                <a:spcPct val="80000"/>
              </a:lnSpc>
              <a:buFontTx/>
              <a:buNone/>
              <a:defRPr/>
            </a:pPr>
            <a:r>
              <a:rPr lang="es-ES" sz="1600" i="1" dirty="0" smtClean="0"/>
              <a:t>      </a:t>
            </a:r>
            <a:r>
              <a:rPr lang="es-ES" sz="2000" dirty="0" smtClean="0"/>
              <a:t>Dichas violaciones deberán acreditarse de manera objetiva y material. Se presumirá que las violaciones </a:t>
            </a:r>
            <a:r>
              <a:rPr lang="es-ES" sz="2000" b="1" dirty="0" smtClean="0">
                <a:solidFill>
                  <a:srgbClr val="FF0000"/>
                </a:solidFill>
              </a:rPr>
              <a:t>son determinantes </a:t>
            </a:r>
            <a:r>
              <a:rPr lang="es-ES" sz="2000" dirty="0" smtClean="0"/>
              <a:t>cuando la diferencia entre la votación obtenida entre el primero y el segundo lugar sea menor al </a:t>
            </a:r>
            <a:r>
              <a:rPr lang="es-ES" sz="2000" b="1" dirty="0" smtClean="0"/>
              <a:t>cinco por ciento.</a:t>
            </a:r>
            <a:r>
              <a:rPr lang="es-ES" sz="2000" b="1" i="1" dirty="0" smtClean="0"/>
              <a:t> </a:t>
            </a:r>
          </a:p>
          <a:p>
            <a:pPr algn="just">
              <a:lnSpc>
                <a:spcPct val="80000"/>
              </a:lnSpc>
              <a:buFontTx/>
              <a:buNone/>
              <a:defRPr/>
            </a:pPr>
            <a:r>
              <a:rPr lang="es-ES" sz="2000" dirty="0" smtClean="0"/>
              <a:t>      </a:t>
            </a:r>
          </a:p>
          <a:p>
            <a:pPr algn="just">
              <a:lnSpc>
                <a:spcPct val="80000"/>
              </a:lnSpc>
              <a:buFontTx/>
              <a:buNone/>
              <a:defRPr/>
            </a:pPr>
            <a:r>
              <a:rPr lang="es-ES" sz="2000" dirty="0" smtClean="0"/>
              <a:t>     En caso de nulidad de la elección, se convocará a una elección extraordinaria, en la que </a:t>
            </a:r>
            <a:r>
              <a:rPr lang="es-ES" sz="2000" b="1" dirty="0" smtClean="0">
                <a:solidFill>
                  <a:srgbClr val="FF0000"/>
                </a:solidFill>
              </a:rPr>
              <a:t>no podrá participar la persona sancionada.</a:t>
            </a:r>
          </a:p>
          <a:p>
            <a:pPr algn="just">
              <a:lnSpc>
                <a:spcPct val="80000"/>
              </a:lnSpc>
              <a:buFontTx/>
              <a:buNone/>
              <a:defRPr/>
            </a:pPr>
            <a:endParaRPr lang="es-ES" sz="2000" b="1" dirty="0" smtClean="0">
              <a:solidFill>
                <a:srgbClr val="FF0000"/>
              </a:solidFill>
            </a:endParaRPr>
          </a:p>
          <a:p>
            <a:pPr algn="just">
              <a:lnSpc>
                <a:spcPct val="80000"/>
              </a:lnSpc>
              <a:buFontTx/>
              <a:buNone/>
              <a:defRPr/>
            </a:pPr>
            <a:endParaRPr lang="es-ES" sz="1600" b="1" dirty="0">
              <a:solidFill>
                <a:srgbClr val="FF0000"/>
              </a:solidFill>
            </a:endParaRPr>
          </a:p>
          <a:p>
            <a:pPr algn="just">
              <a:lnSpc>
                <a:spcPct val="80000"/>
              </a:lnSpc>
              <a:buFontTx/>
              <a:buNone/>
              <a:defRPr/>
            </a:pPr>
            <a:endParaRPr lang="es-ES" sz="1600" b="1" dirty="0" smtClean="0">
              <a:solidFill>
                <a:srgbClr val="FF0000"/>
              </a:solidFill>
            </a:endParaRPr>
          </a:p>
          <a:p>
            <a:pPr algn="just">
              <a:lnSpc>
                <a:spcPct val="80000"/>
              </a:lnSpc>
              <a:buFontTx/>
              <a:buNone/>
              <a:defRPr/>
            </a:pPr>
            <a:endParaRPr lang="es-ES" sz="1600" b="1" dirty="0" smtClean="0">
              <a:solidFill>
                <a:srgbClr val="FF0000"/>
              </a:solidFill>
            </a:endParaRPr>
          </a:p>
          <a:p>
            <a:pPr algn="just">
              <a:lnSpc>
                <a:spcPct val="80000"/>
              </a:lnSpc>
              <a:buFontTx/>
              <a:buNone/>
              <a:defRPr/>
            </a:pPr>
            <a:r>
              <a:rPr lang="es-ES" sz="1600" i="1" dirty="0" smtClean="0"/>
              <a:t>                      </a:t>
            </a:r>
          </a:p>
          <a:p>
            <a:pPr algn="just">
              <a:lnSpc>
                <a:spcPct val="80000"/>
              </a:lnSpc>
              <a:buFontTx/>
              <a:buNone/>
              <a:defRPr/>
            </a:pPr>
            <a:endParaRPr lang="es-ES" sz="1600" dirty="0" smtClean="0"/>
          </a:p>
          <a:p>
            <a:pPr algn="just">
              <a:lnSpc>
                <a:spcPct val="80000"/>
              </a:lnSpc>
              <a:buFontTx/>
              <a:buNone/>
              <a:defRPr/>
            </a:pPr>
            <a:endParaRPr lang="es-MX" sz="1600" dirty="0" smtClean="0"/>
          </a:p>
          <a:p>
            <a:pPr algn="just">
              <a:lnSpc>
                <a:spcPct val="80000"/>
              </a:lnSpc>
              <a:buFontTx/>
              <a:buNone/>
              <a:defRPr/>
            </a:pPr>
            <a:endParaRPr lang="es-MX" sz="1600" dirty="0" smtClean="0"/>
          </a:p>
        </p:txBody>
      </p:sp>
      <p:sp>
        <p:nvSpPr>
          <p:cNvPr id="187395" name="Rectangle 2"/>
          <p:cNvSpPr txBox="1">
            <a:spLocks noChangeArrowheads="1"/>
          </p:cNvSpPr>
          <p:nvPr/>
        </p:nvSpPr>
        <p:spPr bwMode="auto">
          <a:xfrm>
            <a:off x="-1476375" y="1062038"/>
            <a:ext cx="1224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s-MX" altLang="en-US" sz="2400" b="1"/>
              <a:t>Nuevas causales de nulidad, artículo 41 constitucional</a:t>
            </a:r>
          </a:p>
          <a:p>
            <a:pPr algn="ctr"/>
            <a:r>
              <a:rPr lang="es-MX" altLang="en-US" sz="2400" b="1"/>
              <a:t>Determinancia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CuadroTexto"/>
          <p:cNvSpPr txBox="1">
            <a:spLocks noChangeArrowheads="1"/>
          </p:cNvSpPr>
          <p:nvPr/>
        </p:nvSpPr>
        <p:spPr bwMode="auto">
          <a:xfrm>
            <a:off x="684213" y="1036638"/>
            <a:ext cx="5975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s-MX" altLang="es-MX" sz="2000" b="1"/>
              <a:t>Son actos de jornada electoral:</a:t>
            </a:r>
          </a:p>
        </p:txBody>
      </p:sp>
      <p:graphicFrame>
        <p:nvGraphicFramePr>
          <p:cNvPr id="3" name="2 Diagrama"/>
          <p:cNvGraphicFramePr/>
          <p:nvPr/>
        </p:nvGraphicFramePr>
        <p:xfrm>
          <a:off x="1524000" y="166925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idx="4294967295"/>
          </p:nvPr>
        </p:nvSpPr>
        <p:spPr bwMode="auto">
          <a:xfrm>
            <a:off x="-1549400" y="990600"/>
            <a:ext cx="122428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sz="1800" b="1" smtClean="0">
                <a:solidFill>
                  <a:srgbClr val="006600"/>
                </a:solidFill>
              </a:rPr>
              <a:t>Artículo 78 Bis LGSMIME</a:t>
            </a:r>
            <a:r>
              <a:rPr lang="es-ES" altLang="en-US" sz="1800" i="1" smtClean="0"/>
              <a:t/>
            </a:r>
            <a:br>
              <a:rPr lang="es-ES" altLang="en-US" sz="1800" i="1" smtClean="0"/>
            </a:br>
            <a:r>
              <a:rPr lang="es-ES" altLang="en-US" sz="1600" b="1" smtClean="0"/>
              <a:t>N</a:t>
            </a:r>
            <a:r>
              <a:rPr lang="es-ES_tradnl" altLang="en-US" sz="1600" b="1" smtClean="0"/>
              <a:t>ulidad de las elecciones </a:t>
            </a:r>
            <a:r>
              <a:rPr lang="es-ES_tradnl" altLang="en-US" sz="1600" b="1" smtClean="0">
                <a:solidFill>
                  <a:srgbClr val="FF0000"/>
                </a:solidFill>
              </a:rPr>
              <a:t>federales y locales</a:t>
            </a:r>
            <a:endParaRPr lang="es-MX" altLang="en-US" sz="1600" b="1" smtClean="0">
              <a:solidFill>
                <a:srgbClr val="FF0000"/>
              </a:solidFill>
            </a:endParaRPr>
          </a:p>
        </p:txBody>
      </p:sp>
      <p:sp>
        <p:nvSpPr>
          <p:cNvPr id="135171" name="Rectangle 3"/>
          <p:cNvSpPr>
            <a:spLocks noGrp="1" noChangeArrowheads="1"/>
          </p:cNvSpPr>
          <p:nvPr>
            <p:ph type="body" idx="4294967295"/>
          </p:nvPr>
        </p:nvSpPr>
        <p:spPr bwMode="auto">
          <a:xfrm>
            <a:off x="468313" y="1843088"/>
            <a:ext cx="8135937" cy="3889375"/>
          </a:xfrm>
          <a:prstGeom prst="roundRect">
            <a:avLst>
              <a:gd name="adj" fmla="val 16667"/>
            </a:avLst>
          </a:prstGeom>
          <a:solidFill>
            <a:schemeClr val="bg1">
              <a:lumMod val="50000"/>
              <a:alpha val="42000"/>
            </a:schemeClr>
          </a:solidFill>
          <a:ln w="25400">
            <a:solidFill>
              <a:schemeClr val="bg1">
                <a:lumMod val="50000"/>
                <a:alpha val="97000"/>
              </a:schemeClr>
            </a:solidFill>
            <a:round/>
            <a:headEnd/>
            <a:tailEnd/>
          </a:ln>
        </p:spPr>
        <p:txBody>
          <a:bodyPr/>
          <a:lstStyle/>
          <a:p>
            <a:pPr marL="0" indent="0" algn="just">
              <a:lnSpc>
                <a:spcPct val="80000"/>
              </a:lnSpc>
              <a:buFontTx/>
              <a:buNone/>
              <a:defRPr/>
            </a:pPr>
            <a:r>
              <a:rPr lang="es-MX" sz="1600" dirty="0" smtClean="0"/>
              <a:t>1. Las elecciones federales o locales serán nulas por violaciones graves, dolosas y determinantes en los casos previstos en la Base VI del artículo 41 de la Constitución Política de los Estados Unidos Mexicanos.</a:t>
            </a:r>
          </a:p>
          <a:p>
            <a:pPr marL="0" indent="0" algn="just">
              <a:lnSpc>
                <a:spcPct val="80000"/>
              </a:lnSpc>
              <a:buFontTx/>
              <a:buNone/>
              <a:defRPr/>
            </a:pPr>
            <a:endParaRPr lang="es-MX" sz="1600" dirty="0" smtClean="0"/>
          </a:p>
          <a:p>
            <a:pPr marL="0" indent="0" algn="just">
              <a:lnSpc>
                <a:spcPct val="80000"/>
              </a:lnSpc>
              <a:buFontTx/>
              <a:buNone/>
              <a:defRPr/>
            </a:pPr>
            <a:r>
              <a:rPr lang="es-MX" sz="1600" dirty="0" smtClean="0"/>
              <a:t>2. Dichas violaciones deberán acreditarse de manera </a:t>
            </a:r>
            <a:r>
              <a:rPr lang="es-MX" sz="1600" b="1" dirty="0" smtClean="0"/>
              <a:t>objetiva y material</a:t>
            </a:r>
            <a:r>
              <a:rPr lang="es-MX" sz="1600" dirty="0" smtClean="0"/>
              <a:t>. Se presumirá que las violaciones son determinantes cuando la diferencia entre la votación obtenida entre el </a:t>
            </a:r>
            <a:r>
              <a:rPr lang="es-MX" sz="1600" b="1" dirty="0" smtClean="0">
                <a:solidFill>
                  <a:srgbClr val="FF0000"/>
                </a:solidFill>
              </a:rPr>
              <a:t>primero y el segundo lugar sea menor al cinco por ciento.</a:t>
            </a:r>
          </a:p>
          <a:p>
            <a:pPr marL="0" indent="0" algn="just">
              <a:lnSpc>
                <a:spcPct val="80000"/>
              </a:lnSpc>
              <a:buFontTx/>
              <a:buNone/>
              <a:defRPr/>
            </a:pPr>
            <a:endParaRPr lang="es-MX" sz="1600" dirty="0" smtClean="0"/>
          </a:p>
          <a:p>
            <a:pPr marL="0" indent="0" algn="just">
              <a:lnSpc>
                <a:spcPct val="80000"/>
              </a:lnSpc>
              <a:buFontTx/>
              <a:buNone/>
              <a:defRPr/>
            </a:pPr>
            <a:r>
              <a:rPr lang="es-MX" sz="1600" dirty="0" smtClean="0"/>
              <a:t>3. En caso de nulidad de la elección, se convocará a una elección extraordinaria, </a:t>
            </a:r>
            <a:r>
              <a:rPr lang="es-MX" sz="1600" b="1" dirty="0" smtClean="0">
                <a:solidFill>
                  <a:srgbClr val="FF0000"/>
                </a:solidFill>
              </a:rPr>
              <a:t>en la que no podrá participar la persona sancionada.</a:t>
            </a:r>
          </a:p>
          <a:p>
            <a:pPr marL="0" indent="0" algn="just">
              <a:lnSpc>
                <a:spcPct val="80000"/>
              </a:lnSpc>
              <a:buFontTx/>
              <a:buNone/>
              <a:defRPr/>
            </a:pPr>
            <a:endParaRPr lang="es-MX" sz="1600" dirty="0" smtClean="0"/>
          </a:p>
          <a:p>
            <a:pPr marL="0" indent="0" algn="just">
              <a:lnSpc>
                <a:spcPct val="80000"/>
              </a:lnSpc>
              <a:buFontTx/>
              <a:buNone/>
              <a:defRPr/>
            </a:pPr>
            <a:r>
              <a:rPr lang="es-MX" sz="1600" dirty="0" smtClean="0"/>
              <a:t>4. Se entenderá por violaciones graves, aquellas conductas irregulares que produzcan una </a:t>
            </a:r>
            <a:r>
              <a:rPr lang="es-MX" sz="1600" b="1" dirty="0" smtClean="0">
                <a:solidFill>
                  <a:srgbClr val="FF0000"/>
                </a:solidFill>
              </a:rPr>
              <a:t>afectación sustancial a los principios constitucionales en la materia y pongan en peligro el proceso electoral y sus resultados.</a:t>
            </a:r>
            <a:r>
              <a:rPr lang="es-ES" sz="1600" i="1" dirty="0" smtClean="0"/>
              <a:t>            </a:t>
            </a:r>
          </a:p>
          <a:p>
            <a:pPr algn="just">
              <a:lnSpc>
                <a:spcPct val="80000"/>
              </a:lnSpc>
              <a:buFontTx/>
              <a:buNone/>
              <a:defRPr/>
            </a:pPr>
            <a:r>
              <a:rPr lang="es-ES" sz="1600" i="1" dirty="0" smtClean="0"/>
              <a:t>                                                      </a:t>
            </a:r>
          </a:p>
          <a:p>
            <a:pPr algn="just">
              <a:lnSpc>
                <a:spcPct val="80000"/>
              </a:lnSpc>
              <a:buFontTx/>
              <a:buNone/>
              <a:defRPr/>
            </a:pPr>
            <a:endParaRPr lang="es-ES" sz="1600" i="1" dirty="0" smtClean="0"/>
          </a:p>
          <a:p>
            <a:pPr algn="just">
              <a:lnSpc>
                <a:spcPct val="80000"/>
              </a:lnSpc>
              <a:buFontTx/>
              <a:buNone/>
              <a:defRPr/>
            </a:pPr>
            <a:endParaRPr lang="es-MX" sz="800" dirty="0" smtClean="0"/>
          </a:p>
        </p:txBody>
      </p:sp>
      <p:sp>
        <p:nvSpPr>
          <p:cNvPr id="189444" name="Rectangle 5"/>
          <p:cNvSpPr>
            <a:spLocks noChangeArrowheads="1"/>
          </p:cNvSpPr>
          <p:nvPr/>
        </p:nvSpPr>
        <p:spPr bwMode="auto">
          <a:xfrm>
            <a:off x="611188" y="5013325"/>
            <a:ext cx="8315325" cy="90487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s-ES" altLang="en-US" sz="1600" i="1"/>
          </a:p>
          <a:p>
            <a:pPr eaLnBrk="1" hangingPunct="1"/>
            <a:r>
              <a:rPr lang="es-ES" altLang="en-US" sz="1600" i="1"/>
              <a:t>                              </a:t>
            </a:r>
            <a:endParaRPr lang="es-MX" altLang="en-US" sz="1600"/>
          </a:p>
          <a:p>
            <a:pPr>
              <a:lnSpc>
                <a:spcPct val="80000"/>
              </a:lnSpc>
              <a:spcBef>
                <a:spcPct val="50000"/>
              </a:spcBef>
            </a:pPr>
            <a:endParaRPr lang="es-MX" altLang="en-US" sz="160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idx="4294967295"/>
          </p:nvPr>
        </p:nvSpPr>
        <p:spPr bwMode="auto">
          <a:xfrm>
            <a:off x="-1549400" y="630238"/>
            <a:ext cx="122428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sz="2400" b="1" smtClean="0">
                <a:solidFill>
                  <a:srgbClr val="006600"/>
                </a:solidFill>
              </a:rPr>
              <a:t>Causales de nulidad</a:t>
            </a:r>
            <a:br>
              <a:rPr lang="es-MX" altLang="en-US" sz="2400" b="1" smtClean="0">
                <a:solidFill>
                  <a:srgbClr val="006600"/>
                </a:solidFill>
              </a:rPr>
            </a:br>
            <a:r>
              <a:rPr lang="es-MX" altLang="en-US" sz="1800" b="1" smtClean="0">
                <a:solidFill>
                  <a:srgbClr val="006600"/>
                </a:solidFill>
              </a:rPr>
              <a:t>(Artículo 78 Bis)</a:t>
            </a:r>
          </a:p>
        </p:txBody>
      </p:sp>
      <p:sp>
        <p:nvSpPr>
          <p:cNvPr id="135171" name="Rectangle 3"/>
          <p:cNvSpPr>
            <a:spLocks noGrp="1" noChangeArrowheads="1"/>
          </p:cNvSpPr>
          <p:nvPr>
            <p:ph type="body" idx="4294967295"/>
          </p:nvPr>
        </p:nvSpPr>
        <p:spPr bwMode="auto">
          <a:xfrm>
            <a:off x="468313" y="1414463"/>
            <a:ext cx="8135937" cy="4606925"/>
          </a:xfrm>
          <a:prstGeom prst="roundRect">
            <a:avLst>
              <a:gd name="adj" fmla="val 16667"/>
            </a:avLst>
          </a:prstGeom>
          <a:solidFill>
            <a:schemeClr val="bg1">
              <a:lumMod val="50000"/>
              <a:alpha val="30000"/>
            </a:schemeClr>
          </a:solidFill>
          <a:ln w="25400">
            <a:solidFill>
              <a:srgbClr val="7F7F7F"/>
            </a:solidFill>
            <a:round/>
            <a:headEnd/>
            <a:tailEnd/>
          </a:ln>
        </p:spPr>
        <p:txBody>
          <a:bodyPr/>
          <a:lstStyle/>
          <a:p>
            <a:pPr marL="0" indent="0" algn="just">
              <a:lnSpc>
                <a:spcPct val="80000"/>
              </a:lnSpc>
              <a:buFontTx/>
              <a:buNone/>
              <a:defRPr/>
            </a:pPr>
            <a:r>
              <a:rPr lang="es-MX" sz="1600" dirty="0" smtClean="0"/>
              <a:t>5</a:t>
            </a:r>
            <a:r>
              <a:rPr lang="es-MX" sz="1600" dirty="0"/>
              <a:t>. Se calificarán como </a:t>
            </a:r>
            <a:r>
              <a:rPr lang="es-MX" sz="1600" b="1" dirty="0">
                <a:solidFill>
                  <a:srgbClr val="FF0000"/>
                </a:solidFill>
              </a:rPr>
              <a:t>dolosas aquellas conductas realizadas con pleno conocimiento de su carácter ilícito</a:t>
            </a:r>
            <a:r>
              <a:rPr lang="es-MX" sz="1600" dirty="0"/>
              <a:t>, llevadas a cabo con la intención de obtener un efecto indebido en los resultados del proceso electoral.</a:t>
            </a:r>
          </a:p>
          <a:p>
            <a:pPr marL="0" indent="0" algn="just">
              <a:buFontTx/>
              <a:buNone/>
              <a:defRPr/>
            </a:pPr>
            <a:endParaRPr lang="es-MX" sz="1600" dirty="0" smtClean="0"/>
          </a:p>
          <a:p>
            <a:pPr marL="0" indent="0" algn="just">
              <a:buFontTx/>
              <a:buNone/>
              <a:defRPr/>
            </a:pPr>
            <a:r>
              <a:rPr lang="es-MX" sz="1600" dirty="0" smtClean="0"/>
              <a:t>6</a:t>
            </a:r>
            <a:r>
              <a:rPr lang="es-MX" sz="1600" dirty="0"/>
              <a:t>. Para efectos de lo dispuesto en la Base VI del artículo 41 de la Constitución Política de los Estados Unidos Mexicanos, se presumirá que se está en presencia de cobertura informativa indebida cuando, tratándose de programación y de espacios informativos o noticiosos, </a:t>
            </a:r>
            <a:r>
              <a:rPr lang="es-MX" sz="1600" b="1" dirty="0">
                <a:solidFill>
                  <a:srgbClr val="FF0000"/>
                </a:solidFill>
              </a:rPr>
              <a:t>sea evidente que, por su carácter reiterado y sistemático, se trata de una actividad publicitaria dirigida a influir en las preferencias electorales de los ciudadanos </a:t>
            </a:r>
            <a:r>
              <a:rPr lang="es-MX" sz="1600" dirty="0"/>
              <a:t>y no de un ejercicio periodístico.</a:t>
            </a:r>
          </a:p>
          <a:p>
            <a:pPr marL="0" indent="0" algn="just">
              <a:buFontTx/>
              <a:buNone/>
              <a:defRPr/>
            </a:pPr>
            <a:endParaRPr lang="es-MX" sz="1600" dirty="0" smtClean="0"/>
          </a:p>
          <a:p>
            <a:pPr marL="0" indent="0" algn="just">
              <a:buFontTx/>
              <a:buNone/>
              <a:defRPr/>
            </a:pPr>
            <a:r>
              <a:rPr lang="es-MX" sz="1600" dirty="0" smtClean="0"/>
              <a:t>A </a:t>
            </a:r>
            <a:r>
              <a:rPr lang="es-MX" sz="1600" dirty="0"/>
              <a:t>fin de salvaguardar las libertades de expresión, información y a fin de fortalecer el Estado democrático, no serán objeto de inquisición judicial ni censura, </a:t>
            </a:r>
            <a:r>
              <a:rPr lang="es-MX" sz="1600" b="1" dirty="0"/>
              <a:t>las entrevistas, opiniones, editoriales, y el análisis de cualquier índole que, sin importar el formato sean el reflejo de la propia opinión o creencias de quien las emite</a:t>
            </a:r>
            <a:r>
              <a:rPr lang="es-MX" sz="1600" b="1" dirty="0" smtClean="0"/>
              <a:t>.</a:t>
            </a:r>
            <a:r>
              <a:rPr lang="es-MX" sz="1600" dirty="0" smtClean="0"/>
              <a:t> </a:t>
            </a:r>
          </a:p>
          <a:p>
            <a:pPr algn="just">
              <a:lnSpc>
                <a:spcPct val="80000"/>
              </a:lnSpc>
              <a:buFontTx/>
              <a:buNone/>
              <a:defRPr/>
            </a:pPr>
            <a:r>
              <a:rPr lang="es-MX" sz="1600" dirty="0"/>
              <a:t> </a:t>
            </a:r>
            <a:r>
              <a:rPr lang="es-MX" sz="1600" dirty="0" smtClean="0"/>
              <a:t>                      (Adicionado mediante decreto publicado el 24 de mayo de 2014)</a:t>
            </a: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idx="4294967295"/>
          </p:nvPr>
        </p:nvSpPr>
        <p:spPr bwMode="auto">
          <a:xfrm>
            <a:off x="250825" y="1052513"/>
            <a:ext cx="882015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MX" altLang="en-US" sz="2000" b="1" smtClean="0">
                <a:solidFill>
                  <a:srgbClr val="006600"/>
                </a:solidFill>
              </a:rPr>
              <a:t>Sólo se podrán estudiar causales de nulidad específicas que establezca la ley </a:t>
            </a:r>
            <a:r>
              <a:rPr lang="es-MX" altLang="en-US" sz="2000" smtClean="0">
                <a:solidFill>
                  <a:srgbClr val="006600"/>
                </a:solidFill>
              </a:rPr>
              <a:t/>
            </a:r>
            <a:br>
              <a:rPr lang="es-MX" altLang="en-US" sz="2000" smtClean="0">
                <a:solidFill>
                  <a:srgbClr val="006600"/>
                </a:solidFill>
              </a:rPr>
            </a:br>
            <a:endParaRPr lang="es-MX" altLang="en-US" sz="2000" smtClean="0">
              <a:solidFill>
                <a:srgbClr val="006600"/>
              </a:solidFill>
            </a:endParaRPr>
          </a:p>
        </p:txBody>
      </p:sp>
      <p:sp>
        <p:nvSpPr>
          <p:cNvPr id="193539" name="Rectangle 3"/>
          <p:cNvSpPr>
            <a:spLocks noGrp="1" noChangeArrowheads="1"/>
          </p:cNvSpPr>
          <p:nvPr>
            <p:ph type="body" idx="4294967295"/>
          </p:nvPr>
        </p:nvSpPr>
        <p:spPr bwMode="auto">
          <a:xfrm>
            <a:off x="468313" y="2133600"/>
            <a:ext cx="8064500" cy="3527425"/>
          </a:xfrm>
          <a:prstGeom prst="roundRect">
            <a:avLst>
              <a:gd name="adj" fmla="val 16667"/>
            </a:avLst>
          </a:prstGeom>
          <a:solidFill>
            <a:srgbClr val="C0C0C0">
              <a:alpha val="47842"/>
            </a:srgbClr>
          </a:solidFill>
          <a:ln w="25400" algn="ctr">
            <a:solidFill>
              <a:srgbClr val="7F7F7F"/>
            </a:solidFill>
            <a:round/>
            <a:headEnd/>
            <a:tailEnd/>
          </a:ln>
        </p:spPr>
        <p:txBody>
          <a:bodyPr/>
          <a:lstStyle/>
          <a:p>
            <a:pPr algn="just" eaLnBrk="1" hangingPunct="1">
              <a:buFontTx/>
              <a:buNone/>
            </a:pPr>
            <a:r>
              <a:rPr lang="es-MX" altLang="en-US" smtClean="0">
                <a:solidFill>
                  <a:srgbClr val="000000"/>
                </a:solidFill>
              </a:rPr>
              <a:t>   </a:t>
            </a:r>
            <a:r>
              <a:rPr lang="es-ES" altLang="en-US" sz="2000" smtClean="0">
                <a:solidFill>
                  <a:srgbClr val="000000"/>
                </a:solidFill>
              </a:rPr>
              <a:t>A consecuencia de la reforma de noviembre de 2007 el artículo 99, cuarto párrafo, fracción II, segundo párrafo, de la Constitución, establece que </a:t>
            </a:r>
            <a:r>
              <a:rPr lang="es-MX" altLang="en-US" sz="2000" smtClean="0">
                <a:solidFill>
                  <a:srgbClr val="000000"/>
                </a:solidFill>
              </a:rPr>
              <a:t>Las Salas Superior y Regionales del Tribunal, sólo podrán </a:t>
            </a:r>
            <a:r>
              <a:rPr lang="es-MX" altLang="en-US" sz="2000" b="1" smtClean="0">
                <a:solidFill>
                  <a:srgbClr val="C00000"/>
                </a:solidFill>
              </a:rPr>
              <a:t>declarar la nulidad de una elección</a:t>
            </a:r>
            <a:r>
              <a:rPr lang="es-MX" altLang="en-US" sz="2000" smtClean="0">
                <a:solidFill>
                  <a:srgbClr val="000000"/>
                </a:solidFill>
              </a:rPr>
              <a:t> por las causales que </a:t>
            </a:r>
            <a:r>
              <a:rPr lang="es-MX" altLang="en-US" sz="2000" b="1" smtClean="0">
                <a:solidFill>
                  <a:srgbClr val="C00000"/>
                </a:solidFill>
              </a:rPr>
              <a:t>explícitamente</a:t>
            </a:r>
            <a:r>
              <a:rPr lang="es-MX" altLang="en-US" sz="2000" smtClean="0">
                <a:solidFill>
                  <a:srgbClr val="000000"/>
                </a:solidFill>
              </a:rPr>
              <a:t> se establezcan en la ley incluyendo en la </a:t>
            </a:r>
            <a:r>
              <a:rPr lang="es-MX" altLang="en-US" sz="2000" b="1" smtClean="0">
                <a:solidFill>
                  <a:srgbClr val="C00000"/>
                </a:solidFill>
              </a:rPr>
              <a:t>elección presidencial,</a:t>
            </a:r>
            <a:r>
              <a:rPr lang="es-MX" altLang="en-US" sz="2000" smtClean="0">
                <a:solidFill>
                  <a:srgbClr val="C00000"/>
                </a:solidFill>
              </a:rPr>
              <a:t> </a:t>
            </a:r>
            <a:r>
              <a:rPr lang="es-MX" altLang="en-US" sz="2000" b="1" smtClean="0">
                <a:solidFill>
                  <a:srgbClr val="C00000"/>
                </a:solidFill>
              </a:rPr>
              <a:t>es decir ya no se podrá aplicar la</a:t>
            </a:r>
            <a:r>
              <a:rPr lang="es-MX" altLang="en-US" sz="2000" smtClean="0">
                <a:solidFill>
                  <a:srgbClr val="C00000"/>
                </a:solidFill>
              </a:rPr>
              <a:t> </a:t>
            </a:r>
            <a:r>
              <a:rPr lang="es-MX" altLang="en-US" sz="2000" b="1" smtClean="0">
                <a:solidFill>
                  <a:srgbClr val="C00000"/>
                </a:solidFill>
              </a:rPr>
              <a:t>causal abstracta</a:t>
            </a:r>
            <a:r>
              <a:rPr lang="es-MX" altLang="en-US" sz="2000" smtClean="0">
                <a:solidFill>
                  <a:srgbClr val="C00000"/>
                </a:solidFill>
              </a:rPr>
              <a:t> </a:t>
            </a:r>
            <a:r>
              <a:rPr lang="es-MX" altLang="en-US" sz="2000" smtClean="0">
                <a:solidFill>
                  <a:srgbClr val="000000"/>
                </a:solidFill>
              </a:rPr>
              <a:t>de nulidad para resolver diversas irregularidades que invoquen las partes que no encuadren en alguna de las causales de nulidad específicas que establezca la propia ley.</a:t>
            </a:r>
          </a:p>
          <a:p>
            <a:pPr algn="just" eaLnBrk="1" hangingPunct="1">
              <a:buFontTx/>
              <a:buNone/>
            </a:pPr>
            <a:endParaRPr lang="es-MX" altLang="en-US" sz="2000" smtClean="0">
              <a:solidFill>
                <a:srgbClr val="000000"/>
              </a:solidFill>
            </a:endParaRPr>
          </a:p>
        </p:txBody>
      </p:sp>
    </p:spTree>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13"/>
          <p:cNvSpPr>
            <a:spLocks noChangeArrowheads="1"/>
          </p:cNvSpPr>
          <p:nvPr/>
        </p:nvSpPr>
        <p:spPr bwMode="auto">
          <a:xfrm>
            <a:off x="323850" y="1844675"/>
            <a:ext cx="8640763"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s-MX" altLang="en-US" sz="3600" b="1">
                <a:solidFill>
                  <a:srgbClr val="006600"/>
                </a:solidFill>
              </a:rPr>
              <a:t>Invalidez de una elección por violación a principios constitucionales que rigen a los procesos electorales</a:t>
            </a:r>
            <a:endParaRPr lang="es-ES" altLang="en-US" sz="4000" b="1">
              <a:solidFill>
                <a:srgbClr val="006600"/>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idx="4294967295"/>
          </p:nvPr>
        </p:nvSpPr>
        <p:spPr bwMode="auto">
          <a:xfrm>
            <a:off x="2751138" y="773113"/>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sz="2400" b="1" smtClean="0">
                <a:solidFill>
                  <a:srgbClr val="006600"/>
                </a:solidFill>
              </a:rPr>
              <a:t>Invalidez de la elección</a:t>
            </a:r>
          </a:p>
        </p:txBody>
      </p:sp>
      <p:sp>
        <p:nvSpPr>
          <p:cNvPr id="195587" name="Rectangle 3"/>
          <p:cNvSpPr>
            <a:spLocks noGrp="1" noChangeArrowheads="1"/>
          </p:cNvSpPr>
          <p:nvPr>
            <p:ph type="body" idx="4294967295"/>
          </p:nvPr>
        </p:nvSpPr>
        <p:spPr bwMode="auto">
          <a:xfrm>
            <a:off x="539750" y="1557338"/>
            <a:ext cx="8135938" cy="4248150"/>
          </a:xfrm>
          <a:prstGeom prst="roundRect">
            <a:avLst>
              <a:gd name="adj" fmla="val 16667"/>
            </a:avLst>
          </a:prstGeom>
          <a:solidFill>
            <a:srgbClr val="C0C0C0">
              <a:alpha val="50980"/>
            </a:srgbClr>
          </a:solidFill>
          <a:ln w="25400" algn="ctr">
            <a:solidFill>
              <a:srgbClr val="7F7F7F"/>
            </a:solidFill>
            <a:round/>
            <a:headEnd/>
            <a:tailEnd/>
          </a:ln>
        </p:spPr>
        <p:txBody>
          <a:bodyPr/>
          <a:lstStyle/>
          <a:p>
            <a:pPr algn="just">
              <a:lnSpc>
                <a:spcPct val="90000"/>
              </a:lnSpc>
              <a:buFontTx/>
              <a:buNone/>
            </a:pPr>
            <a:r>
              <a:rPr lang="es-ES" altLang="en-US" sz="2000" smtClean="0">
                <a:solidFill>
                  <a:srgbClr val="000000"/>
                </a:solidFill>
              </a:rPr>
              <a:t>     La previsión contenida en el artículo 99, fracción II, de la Constitución, relativa a la exigencia de decretar la nulidad de las elecciones por causas que estén expresamente previstas en la ley, </a:t>
            </a:r>
            <a:r>
              <a:rPr lang="es-ES" altLang="en-US" sz="2000" b="1" smtClean="0">
                <a:solidFill>
                  <a:srgbClr val="C00000"/>
                </a:solidFill>
              </a:rPr>
              <a:t>se refiere a las leyes secundarias,</a:t>
            </a:r>
            <a:r>
              <a:rPr lang="es-ES" altLang="en-US" sz="2000" smtClean="0">
                <a:solidFill>
                  <a:srgbClr val="660033"/>
                </a:solidFill>
              </a:rPr>
              <a:t> </a:t>
            </a:r>
            <a:r>
              <a:rPr lang="es-ES" altLang="en-US" sz="2000" smtClean="0">
                <a:solidFill>
                  <a:srgbClr val="000000"/>
                </a:solidFill>
              </a:rPr>
              <a:t>en donde se delimitan los casos ordinarios de nulidad, </a:t>
            </a:r>
            <a:r>
              <a:rPr lang="es-ES" altLang="en-US" sz="2000" b="1" smtClean="0">
                <a:solidFill>
                  <a:srgbClr val="C00000"/>
                </a:solidFill>
              </a:rPr>
              <a:t>pero no entraña excluir la posibilidad de constituir causa de invalidez</a:t>
            </a:r>
            <a:r>
              <a:rPr lang="es-ES" altLang="en-US" sz="2000" smtClean="0">
                <a:solidFill>
                  <a:srgbClr val="C00000"/>
                </a:solidFill>
              </a:rPr>
              <a:t> </a:t>
            </a:r>
            <a:r>
              <a:rPr lang="es-ES" altLang="en-US" sz="2000" smtClean="0">
                <a:solidFill>
                  <a:srgbClr val="000000"/>
                </a:solidFill>
              </a:rPr>
              <a:t>de los comicios cuando se acredite la violación de distintas normas de materia electoral que prevé la propia Ley Suprema, en cuyo caso no se requiere la reiteración en normas secundarias ni la consignación expresa de la consecuencia de nulidad, pues </a:t>
            </a:r>
            <a:r>
              <a:rPr lang="es-ES" altLang="en-US" sz="2000" b="1" smtClean="0">
                <a:solidFill>
                  <a:srgbClr val="000000"/>
                </a:solidFill>
              </a:rPr>
              <a:t>basta con justificar fehacientemente que se han contravenido dichas normas de manera generalizada y grave, y que ello es determinante en la elección, para declarar su invalidez.</a:t>
            </a:r>
            <a:endParaRPr lang="es-MX" altLang="en-US" sz="2000" b="1" smtClean="0">
              <a:solidFill>
                <a:srgbClr val="000000"/>
              </a:solidFill>
            </a:endParaRP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16 Rectángulo"/>
          <p:cNvSpPr>
            <a:spLocks noChangeArrowheads="1"/>
          </p:cNvSpPr>
          <p:nvPr/>
        </p:nvSpPr>
        <p:spPr bwMode="auto">
          <a:xfrm>
            <a:off x="-252413" y="620713"/>
            <a:ext cx="9396413" cy="396875"/>
          </a:xfrm>
          <a:prstGeom prst="rect">
            <a:avLst/>
          </a:prstGeom>
          <a:noFill/>
          <a:ln w="9525" algn="ctr">
            <a:noFill/>
            <a:miter lim="800000"/>
            <a:headEnd/>
            <a:tailEnd/>
          </a:ln>
          <a:effectLst/>
        </p:spPr>
        <p:txBody>
          <a:bodyPr>
            <a:spAutoFit/>
          </a:bodyPr>
          <a:lstStyle/>
          <a:p>
            <a:pPr algn="r" eaLnBrk="1" hangingPunct="1">
              <a:defRPr/>
            </a:pPr>
            <a:r>
              <a:rPr lang="es-MX" sz="2000" b="1" dirty="0">
                <a:latin typeface="+mj-lt"/>
                <a:ea typeface="+mn-ea"/>
                <a:cs typeface="Arial" charset="0"/>
              </a:rPr>
              <a:t>Invalidez de elección por violación a principios constitucionales</a:t>
            </a:r>
          </a:p>
        </p:txBody>
      </p:sp>
      <p:sp>
        <p:nvSpPr>
          <p:cNvPr id="165891" name="AutoShape 6"/>
          <p:cNvSpPr>
            <a:spLocks noChangeArrowheads="1"/>
          </p:cNvSpPr>
          <p:nvPr/>
        </p:nvSpPr>
        <p:spPr bwMode="auto">
          <a:xfrm>
            <a:off x="250825" y="1173163"/>
            <a:ext cx="8618538" cy="1474787"/>
          </a:xfrm>
          <a:prstGeom prst="roundRect">
            <a:avLst>
              <a:gd name="adj" fmla="val 16667"/>
            </a:avLst>
          </a:prstGeom>
          <a:solidFill>
            <a:srgbClr val="C0C0C0">
              <a:alpha val="49001"/>
            </a:srgbClr>
          </a:solidFill>
          <a:ln w="28575" algn="ctr">
            <a:solidFill>
              <a:srgbClr val="7F7F7F"/>
            </a:solidFill>
            <a:round/>
            <a:headEnd/>
            <a:tailEnd/>
          </a:ln>
        </p:spPr>
        <p:txBody>
          <a:bodyPr>
            <a:spAutoFit/>
          </a:bodyPr>
          <a:lstStyle/>
          <a:p>
            <a:pPr algn="just" eaLnBrk="1" hangingPunct="1">
              <a:spcBef>
                <a:spcPct val="20000"/>
              </a:spcBef>
              <a:defRPr/>
            </a:pPr>
            <a:r>
              <a:rPr lang="es-ES" sz="1600" dirty="0">
                <a:ea typeface="+mn-ea"/>
                <a:cs typeface="Arial" charset="0"/>
              </a:rPr>
              <a:t>Deriva de una interpretación de la Sala Superior del TEPJF: “…un acto no puede ser entendido como elección a la que se refiere la Constitución Política de los Estados Unidos Mexicanos, cuando no se ajusta a los elementos previstos en ella, ni es dable reconocerle efectos jurídicos, sino por el contrario debe ser privado de efectos, a o cual puede identificarse como </a:t>
            </a:r>
            <a:r>
              <a:rPr lang="es-ES" sz="1600" b="1" dirty="0">
                <a:solidFill>
                  <a:srgbClr val="C00000"/>
                </a:solidFill>
                <a:ea typeface="+mn-ea"/>
                <a:cs typeface="Arial" charset="0"/>
              </a:rPr>
              <a:t>causa de invalidez por violaciones constitucionales</a:t>
            </a:r>
            <a:r>
              <a:rPr lang="es-ES" sz="1600" dirty="0">
                <a:solidFill>
                  <a:srgbClr val="C00000"/>
                </a:solidFill>
                <a:ea typeface="+mn-ea"/>
                <a:cs typeface="Arial" charset="0"/>
              </a:rPr>
              <a:t>”.</a:t>
            </a:r>
          </a:p>
        </p:txBody>
      </p:sp>
      <p:sp>
        <p:nvSpPr>
          <p:cNvPr id="196612" name="AutoShape 7"/>
          <p:cNvSpPr>
            <a:spLocks noChangeArrowheads="1"/>
          </p:cNvSpPr>
          <p:nvPr/>
        </p:nvSpPr>
        <p:spPr bwMode="auto">
          <a:xfrm>
            <a:off x="381000" y="2982913"/>
            <a:ext cx="8439150" cy="3421062"/>
          </a:xfrm>
          <a:prstGeom prst="roundRect">
            <a:avLst>
              <a:gd name="adj" fmla="val 16667"/>
            </a:avLst>
          </a:prstGeom>
          <a:solidFill>
            <a:srgbClr val="C8C8C8">
              <a:alpha val="20000"/>
            </a:srgbClr>
          </a:solidFill>
          <a:ln w="28575" algn="ctr">
            <a:solidFill>
              <a:schemeClr val="bg2"/>
            </a:solidFill>
            <a:round/>
            <a:headEnd/>
            <a:tailEnd/>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spcAft>
                <a:spcPts val="600"/>
              </a:spcAft>
            </a:pPr>
            <a:r>
              <a:rPr lang="es-MX" altLang="en-US" sz="1600" b="1">
                <a:solidFill>
                  <a:srgbClr val="006600"/>
                </a:solidFill>
                <a:cs typeface="Arial" panose="020B0604020202020204" pitchFamily="34" charset="0"/>
              </a:rPr>
              <a:t>Principios que deben observarse en toda elección para que pueda considerarse válida:</a:t>
            </a:r>
          </a:p>
          <a:p>
            <a:pPr algn="just" eaLnBrk="1" hangingPunct="1">
              <a:spcAft>
                <a:spcPts val="600"/>
              </a:spcAft>
              <a:buClr>
                <a:srgbClr val="FF9900"/>
              </a:buClr>
              <a:buSzPct val="120000"/>
              <a:buFont typeface="Wingdings" panose="05000000000000000000" pitchFamily="2" charset="2"/>
              <a:buChar char="§"/>
            </a:pPr>
            <a:r>
              <a:rPr lang="es-ES" altLang="en-US" sz="1500">
                <a:cs typeface="Arial" panose="020B0604020202020204" pitchFamily="34" charset="0"/>
              </a:rPr>
              <a:t> </a:t>
            </a:r>
            <a:r>
              <a:rPr lang="es-ES" altLang="en-US" sz="1600" b="1">
                <a:cs typeface="Arial" panose="020B0604020202020204" pitchFamily="34" charset="0"/>
              </a:rPr>
              <a:t>Certeza, legalidad, independencia, imparcialidad y objetividad</a:t>
            </a:r>
          </a:p>
          <a:p>
            <a:pPr algn="just" eaLnBrk="1" hangingPunct="1">
              <a:spcAft>
                <a:spcPts val="600"/>
              </a:spcAft>
              <a:buClr>
                <a:srgbClr val="FF9900"/>
              </a:buClr>
              <a:buSzPct val="120000"/>
              <a:buFont typeface="Wingdings" panose="05000000000000000000" pitchFamily="2" charset="2"/>
              <a:buChar char="§"/>
            </a:pPr>
            <a:r>
              <a:rPr lang="es-ES" altLang="en-US" sz="1600" b="1">
                <a:cs typeface="Arial" panose="020B0604020202020204" pitchFamily="34" charset="0"/>
              </a:rPr>
              <a:t> Elecciones libres, auténticas y periódicas</a:t>
            </a:r>
          </a:p>
          <a:p>
            <a:pPr algn="just" eaLnBrk="1" hangingPunct="1">
              <a:spcAft>
                <a:spcPts val="600"/>
              </a:spcAft>
              <a:buClr>
                <a:srgbClr val="FF9900"/>
              </a:buClr>
              <a:buSzPct val="120000"/>
              <a:buFont typeface="Wingdings" panose="05000000000000000000" pitchFamily="2" charset="2"/>
              <a:buChar char="§"/>
            </a:pPr>
            <a:r>
              <a:rPr lang="es-ES" altLang="en-US" sz="1600" b="1">
                <a:cs typeface="Arial" panose="020B0604020202020204" pitchFamily="34" charset="0"/>
              </a:rPr>
              <a:t> Voto universal, libre, secreto y directo</a:t>
            </a:r>
          </a:p>
          <a:p>
            <a:pPr algn="just" eaLnBrk="1" hangingPunct="1">
              <a:spcAft>
                <a:spcPts val="600"/>
              </a:spcAft>
              <a:buClr>
                <a:srgbClr val="FF9900"/>
              </a:buClr>
              <a:buSzPct val="120000"/>
              <a:buFont typeface="Wingdings" panose="05000000000000000000" pitchFamily="2" charset="2"/>
              <a:buChar char="§"/>
            </a:pPr>
            <a:r>
              <a:rPr lang="es-ES" altLang="en-US" sz="1600" b="1">
                <a:cs typeface="Arial" panose="020B0604020202020204" pitchFamily="34" charset="0"/>
              </a:rPr>
              <a:t> Profesionalismo</a:t>
            </a:r>
          </a:p>
          <a:p>
            <a:pPr algn="just" eaLnBrk="1" hangingPunct="1">
              <a:spcAft>
                <a:spcPts val="600"/>
              </a:spcAft>
              <a:buClr>
                <a:srgbClr val="FF9900"/>
              </a:buClr>
              <a:buSzPct val="120000"/>
              <a:buFont typeface="Wingdings" panose="05000000000000000000" pitchFamily="2" charset="2"/>
              <a:buChar char="§"/>
            </a:pPr>
            <a:r>
              <a:rPr lang="es-ES" altLang="en-US" sz="1600" b="1">
                <a:cs typeface="Arial" panose="020B0604020202020204" pitchFamily="34" charset="0"/>
              </a:rPr>
              <a:t> Equidad </a:t>
            </a:r>
          </a:p>
          <a:p>
            <a:pPr algn="just" eaLnBrk="1" hangingPunct="1">
              <a:spcAft>
                <a:spcPts val="600"/>
              </a:spcAft>
              <a:buClr>
                <a:srgbClr val="FF9900"/>
              </a:buClr>
              <a:buSzPct val="120000"/>
              <a:buFont typeface="Wingdings" panose="05000000000000000000" pitchFamily="2" charset="2"/>
              <a:buChar char="§"/>
            </a:pPr>
            <a:r>
              <a:rPr lang="es-ES" altLang="en-US" sz="1600" b="1">
                <a:cs typeface="Arial" panose="020B0604020202020204" pitchFamily="34" charset="0"/>
              </a:rPr>
              <a:t> Control de la constitucionalidad y legalidad de los actos y resoluciones electorales</a:t>
            </a:r>
          </a:p>
          <a:p>
            <a:pPr algn="just" eaLnBrk="1" hangingPunct="1">
              <a:spcAft>
                <a:spcPts val="600"/>
              </a:spcAft>
              <a:buClr>
                <a:srgbClr val="FF9900"/>
              </a:buClr>
              <a:buSzPct val="120000"/>
              <a:buFont typeface="Wingdings" panose="05000000000000000000" pitchFamily="2" charset="2"/>
              <a:buChar char="§"/>
            </a:pPr>
            <a:r>
              <a:rPr lang="es-ES" altLang="en-US" sz="1600" b="1">
                <a:cs typeface="Arial" panose="020B0604020202020204" pitchFamily="34" charset="0"/>
              </a:rPr>
              <a:t> Definitividad</a:t>
            </a:r>
          </a:p>
        </p:txBody>
      </p:sp>
      <p:sp>
        <p:nvSpPr>
          <p:cNvPr id="196613" name="Text Box 11"/>
          <p:cNvSpPr txBox="1">
            <a:spLocks noChangeArrowheads="1"/>
          </p:cNvSpPr>
          <p:nvPr/>
        </p:nvSpPr>
        <p:spPr bwMode="auto">
          <a:xfrm>
            <a:off x="1979613" y="6381750"/>
            <a:ext cx="56880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r>
              <a:rPr lang="es-MX" altLang="en-US" sz="1200" i="1">
                <a:cs typeface="Arial" panose="020B0604020202020204" pitchFamily="34" charset="0"/>
              </a:rPr>
              <a:t>Tesis S3EL 010/2001 y S3ELJ 23/2004 y Sentencia </a:t>
            </a:r>
            <a:r>
              <a:rPr lang="es-ES" altLang="en-US" sz="1200" i="1">
                <a:cs typeface="Arial" panose="020B0604020202020204" pitchFamily="34" charset="0"/>
              </a:rPr>
              <a:t>SUP-JRC-165/2008</a:t>
            </a:r>
          </a:p>
        </p:txBody>
      </p:sp>
      <p:sp>
        <p:nvSpPr>
          <p:cNvPr id="196614" name="6 Flecha derecha"/>
          <p:cNvSpPr>
            <a:spLocks noChangeArrowheads="1"/>
          </p:cNvSpPr>
          <p:nvPr/>
        </p:nvSpPr>
        <p:spPr bwMode="auto">
          <a:xfrm rot="5400000">
            <a:off x="4463256" y="2601119"/>
            <a:ext cx="288925" cy="503238"/>
          </a:xfrm>
          <a:prstGeom prst="rightArrow">
            <a:avLst>
              <a:gd name="adj1" fmla="val 50000"/>
              <a:gd name="adj2" fmla="val 50000"/>
            </a:avLst>
          </a:prstGeom>
          <a:solidFill>
            <a:srgbClr val="FF9900"/>
          </a:solidFill>
          <a:ln w="9525" algn="ctr">
            <a:solidFill>
              <a:srgbClr val="FF99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s-MX" altLang="en-US">
              <a:cs typeface="Arial" panose="020B0604020202020204" pitchFamily="34" charset="0"/>
            </a:endParaRP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idx="4294967295"/>
          </p:nvPr>
        </p:nvSpPr>
        <p:spPr bwMode="auto">
          <a:xfrm>
            <a:off x="303213" y="8461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r>
              <a:rPr lang="es-ES" altLang="en-US" sz="2400" b="1" smtClean="0">
                <a:solidFill>
                  <a:srgbClr val="006600"/>
                </a:solidFill>
              </a:rPr>
              <a:t>Causa de invalidez</a:t>
            </a:r>
            <a:endParaRPr lang="es-MX" altLang="en-US" sz="2400" b="1" smtClean="0">
              <a:solidFill>
                <a:srgbClr val="006600"/>
              </a:solidFill>
            </a:endParaRPr>
          </a:p>
        </p:txBody>
      </p:sp>
      <p:sp>
        <p:nvSpPr>
          <p:cNvPr id="198659" name="Rectangle 3"/>
          <p:cNvSpPr>
            <a:spLocks noGrp="1" noChangeArrowheads="1"/>
          </p:cNvSpPr>
          <p:nvPr>
            <p:ph type="body" idx="4294967295"/>
          </p:nvPr>
        </p:nvSpPr>
        <p:spPr bwMode="auto">
          <a:xfrm>
            <a:off x="323850" y="2420938"/>
            <a:ext cx="8496300" cy="2663825"/>
          </a:xfrm>
          <a:prstGeom prst="roundRect">
            <a:avLst>
              <a:gd name="adj" fmla="val 16667"/>
            </a:avLst>
          </a:prstGeom>
          <a:solidFill>
            <a:srgbClr val="C0C0C0">
              <a:alpha val="50980"/>
            </a:srgbClr>
          </a:solidFill>
          <a:ln w="25400" algn="ctr">
            <a:solidFill>
              <a:srgbClr val="7F7F7F"/>
            </a:solidFill>
            <a:round/>
            <a:headEnd/>
            <a:tailEnd/>
          </a:ln>
        </p:spPr>
        <p:txBody>
          <a:bodyPr/>
          <a:lstStyle/>
          <a:p>
            <a:pPr algn="just">
              <a:lnSpc>
                <a:spcPct val="90000"/>
              </a:lnSpc>
            </a:pPr>
            <a:r>
              <a:rPr lang="es-ES" altLang="en-US" sz="2000" smtClean="0">
                <a:solidFill>
                  <a:srgbClr val="000000"/>
                </a:solidFill>
              </a:rPr>
              <a:t>Con base en lo expuesto</a:t>
            </a:r>
            <a:r>
              <a:rPr lang="es-ES" altLang="en-US" sz="2000" smtClean="0">
                <a:solidFill>
                  <a:srgbClr val="C00000"/>
                </a:solidFill>
              </a:rPr>
              <a:t>, </a:t>
            </a:r>
            <a:r>
              <a:rPr lang="es-ES" altLang="en-US" sz="2000" b="1" smtClean="0">
                <a:solidFill>
                  <a:srgbClr val="C00000"/>
                </a:solidFill>
              </a:rPr>
              <a:t>procede a examinar las irregularidades aducidas como causa de invalidez de una elección,</a:t>
            </a:r>
            <a:r>
              <a:rPr lang="es-ES" altLang="en-US" sz="2000" smtClean="0">
                <a:solidFill>
                  <a:srgbClr val="C00000"/>
                </a:solidFill>
              </a:rPr>
              <a:t> </a:t>
            </a:r>
            <a:r>
              <a:rPr lang="es-ES" altLang="en-US" sz="2000" smtClean="0">
                <a:solidFill>
                  <a:srgbClr val="000000"/>
                </a:solidFill>
              </a:rPr>
              <a:t>sin una calificación a priori de los motivos de inconformidad como inoperantes, </a:t>
            </a:r>
            <a:r>
              <a:rPr lang="es-ES" altLang="en-US" sz="2000" b="1" smtClean="0">
                <a:solidFill>
                  <a:srgbClr val="C00000"/>
                </a:solidFill>
              </a:rPr>
              <a:t>cuando no se encuentren previstas literalmente</a:t>
            </a:r>
            <a:r>
              <a:rPr lang="es-ES" altLang="en-US" sz="2000" b="1" smtClean="0">
                <a:solidFill>
                  <a:srgbClr val="4F6228"/>
                </a:solidFill>
              </a:rPr>
              <a:t> </a:t>
            </a:r>
            <a:r>
              <a:rPr lang="es-ES" altLang="en-US" sz="2000" smtClean="0">
                <a:solidFill>
                  <a:srgbClr val="000000"/>
                </a:solidFill>
              </a:rPr>
              <a:t>como tales en una norma secundaria, porque dichos argumentos pueden ser estudiados, al existir la posibilidad de conformar una causa de invalidez de un proceso electoral por ser violatorio a normas constitucionales.</a:t>
            </a:r>
            <a:endParaRPr lang="es-MX" altLang="en-US" sz="2000" smtClean="0">
              <a:solidFill>
                <a:srgbClr val="000000"/>
              </a:solidFill>
            </a:endParaRP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idx="4294967295"/>
          </p:nvPr>
        </p:nvSpPr>
        <p:spPr bwMode="auto">
          <a:xfrm>
            <a:off x="3348038" y="557213"/>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sz="2800" b="1" smtClean="0">
                <a:solidFill>
                  <a:srgbClr val="006600"/>
                </a:solidFill>
              </a:rPr>
              <a:t>Supuestos</a:t>
            </a:r>
            <a:r>
              <a:rPr lang="es-MX" altLang="en-US" sz="2000" smtClean="0">
                <a:solidFill>
                  <a:srgbClr val="006600"/>
                </a:solidFill>
              </a:rPr>
              <a:t> </a:t>
            </a:r>
          </a:p>
        </p:txBody>
      </p:sp>
      <p:sp>
        <p:nvSpPr>
          <p:cNvPr id="199683" name="Rectangle 3"/>
          <p:cNvSpPr>
            <a:spLocks noGrp="1" noChangeArrowheads="1"/>
          </p:cNvSpPr>
          <p:nvPr>
            <p:ph type="body" idx="4294967295"/>
          </p:nvPr>
        </p:nvSpPr>
        <p:spPr bwMode="auto">
          <a:xfrm>
            <a:off x="519113" y="1700213"/>
            <a:ext cx="8229600" cy="3960812"/>
          </a:xfrm>
          <a:prstGeom prst="roundRect">
            <a:avLst>
              <a:gd name="adj" fmla="val 16667"/>
            </a:avLst>
          </a:prstGeom>
          <a:solidFill>
            <a:srgbClr val="C0C0C0">
              <a:alpha val="47842"/>
            </a:srgbClr>
          </a:solidFill>
          <a:ln w="25400" algn="ctr">
            <a:solidFill>
              <a:srgbClr val="7F7F7F"/>
            </a:solidFill>
            <a:round/>
            <a:headEnd/>
            <a:tailEnd/>
          </a:ln>
        </p:spPr>
        <p:txBody>
          <a:bodyPr/>
          <a:lstStyle/>
          <a:p>
            <a:pPr algn="just">
              <a:buFontTx/>
              <a:buNone/>
            </a:pPr>
            <a:r>
              <a:rPr lang="es-ES" altLang="en-US" smtClean="0">
                <a:solidFill>
                  <a:srgbClr val="000000"/>
                </a:solidFill>
              </a:rPr>
              <a:t>   </a:t>
            </a:r>
            <a:r>
              <a:rPr lang="es-ES" altLang="en-US" sz="1800" smtClean="0">
                <a:solidFill>
                  <a:srgbClr val="000000"/>
                </a:solidFill>
              </a:rPr>
              <a:t>a) La exposición de un hecho que se estime </a:t>
            </a:r>
            <a:r>
              <a:rPr lang="es-ES" altLang="en-US" sz="1800" b="1" smtClean="0">
                <a:solidFill>
                  <a:srgbClr val="C00000"/>
                </a:solidFill>
              </a:rPr>
              <a:t>violatorio de algún principio o precepto constitucional; </a:t>
            </a:r>
          </a:p>
          <a:p>
            <a:pPr algn="just">
              <a:buFontTx/>
              <a:buNone/>
            </a:pPr>
            <a:r>
              <a:rPr lang="es-ES" altLang="en-US" sz="1800" smtClean="0">
                <a:solidFill>
                  <a:srgbClr val="000000"/>
                </a:solidFill>
              </a:rPr>
              <a:t>    </a:t>
            </a:r>
          </a:p>
          <a:p>
            <a:pPr algn="just">
              <a:buFontTx/>
              <a:buNone/>
            </a:pPr>
            <a:r>
              <a:rPr lang="es-ES" altLang="en-US" sz="1800" smtClean="0">
                <a:solidFill>
                  <a:srgbClr val="000000"/>
                </a:solidFill>
              </a:rPr>
              <a:t>      b) La </a:t>
            </a:r>
            <a:r>
              <a:rPr lang="es-ES" altLang="en-US" sz="1800" b="1" smtClean="0">
                <a:solidFill>
                  <a:srgbClr val="C00000"/>
                </a:solidFill>
              </a:rPr>
              <a:t>comprobación plena </a:t>
            </a:r>
            <a:r>
              <a:rPr lang="es-ES" altLang="en-US" sz="1800" smtClean="0">
                <a:solidFill>
                  <a:srgbClr val="000000"/>
                </a:solidFill>
              </a:rPr>
              <a:t>del hecho que se reprocha; </a:t>
            </a:r>
          </a:p>
          <a:p>
            <a:pPr algn="just">
              <a:buFontTx/>
              <a:buNone/>
            </a:pPr>
            <a:r>
              <a:rPr lang="es-ES" altLang="en-US" sz="1800" smtClean="0">
                <a:solidFill>
                  <a:srgbClr val="000000"/>
                </a:solidFill>
              </a:rPr>
              <a:t>    </a:t>
            </a:r>
          </a:p>
          <a:p>
            <a:pPr algn="just">
              <a:buFontTx/>
              <a:buNone/>
            </a:pPr>
            <a:r>
              <a:rPr lang="es-ES" altLang="en-US" sz="1800" smtClean="0">
                <a:solidFill>
                  <a:srgbClr val="000000"/>
                </a:solidFill>
              </a:rPr>
              <a:t>      c) El </a:t>
            </a:r>
            <a:r>
              <a:rPr lang="es-ES" altLang="en-US" sz="1800" b="1" smtClean="0">
                <a:solidFill>
                  <a:srgbClr val="C00000"/>
                </a:solidFill>
              </a:rPr>
              <a:t>grado de afectación </a:t>
            </a:r>
            <a:r>
              <a:rPr lang="es-ES" altLang="en-US" sz="1800" smtClean="0">
                <a:solidFill>
                  <a:srgbClr val="000000"/>
                </a:solidFill>
              </a:rPr>
              <a:t>que la violación al principio o precepto constitucional haya producido dentro del proceso electoral; y </a:t>
            </a:r>
          </a:p>
          <a:p>
            <a:pPr algn="just">
              <a:buFontTx/>
              <a:buNone/>
            </a:pPr>
            <a:r>
              <a:rPr lang="es-ES" altLang="en-US" sz="1800" smtClean="0">
                <a:solidFill>
                  <a:srgbClr val="000000"/>
                </a:solidFill>
              </a:rPr>
              <a:t>    </a:t>
            </a:r>
          </a:p>
          <a:p>
            <a:pPr algn="just">
              <a:buFontTx/>
              <a:buNone/>
            </a:pPr>
            <a:r>
              <a:rPr lang="es-ES" altLang="en-US" sz="1800" smtClean="0">
                <a:solidFill>
                  <a:srgbClr val="000000"/>
                </a:solidFill>
              </a:rPr>
              <a:t>     d) Determinar si la infracción respectiva resulta cualitativa o cuantitativamente</a:t>
            </a:r>
            <a:r>
              <a:rPr lang="es-ES" altLang="en-US" sz="1800" smtClean="0">
                <a:solidFill>
                  <a:schemeClr val="accent2"/>
                </a:solidFill>
              </a:rPr>
              <a:t> </a:t>
            </a:r>
            <a:r>
              <a:rPr lang="es-ES" altLang="en-US" sz="1800" b="1" smtClean="0">
                <a:solidFill>
                  <a:srgbClr val="C00000"/>
                </a:solidFill>
              </a:rPr>
              <a:t>determinante</a:t>
            </a:r>
            <a:r>
              <a:rPr lang="es-ES" altLang="en-US" sz="1800" smtClean="0">
                <a:solidFill>
                  <a:srgbClr val="C00000"/>
                </a:solidFill>
              </a:rPr>
              <a:t> </a:t>
            </a:r>
            <a:r>
              <a:rPr lang="es-ES" altLang="en-US" sz="1800" smtClean="0">
                <a:solidFill>
                  <a:srgbClr val="000000"/>
                </a:solidFill>
              </a:rPr>
              <a:t>para invalidar la elección de que se trate.</a:t>
            </a:r>
            <a:endParaRPr lang="es-MX" altLang="en-US" sz="1800" smtClean="0">
              <a:solidFill>
                <a:srgbClr val="000000"/>
              </a:solidFill>
            </a:endParaRP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idx="4294967295"/>
          </p:nvPr>
        </p:nvSpPr>
        <p:spPr bwMode="auto">
          <a:xfrm>
            <a:off x="539750" y="908050"/>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MX" altLang="en-US" sz="2400" b="1" smtClean="0">
                <a:solidFill>
                  <a:srgbClr val="006600"/>
                </a:solidFill>
              </a:rPr>
              <a:t>Vulneración a un precepto Constitucional</a:t>
            </a:r>
          </a:p>
        </p:txBody>
      </p:sp>
      <p:sp>
        <p:nvSpPr>
          <p:cNvPr id="200707" name="Rectangle 3"/>
          <p:cNvSpPr>
            <a:spLocks noGrp="1" noChangeArrowheads="1"/>
          </p:cNvSpPr>
          <p:nvPr>
            <p:ph type="body" idx="4294967295"/>
          </p:nvPr>
        </p:nvSpPr>
        <p:spPr bwMode="auto">
          <a:xfrm>
            <a:off x="446088" y="2128838"/>
            <a:ext cx="8229600" cy="3028950"/>
          </a:xfrm>
          <a:prstGeom prst="roundRect">
            <a:avLst>
              <a:gd name="adj" fmla="val 16667"/>
            </a:avLst>
          </a:prstGeom>
          <a:solidFill>
            <a:srgbClr val="C0C0C0">
              <a:alpha val="50980"/>
            </a:srgbClr>
          </a:solidFill>
          <a:ln w="25400" algn="ctr">
            <a:solidFill>
              <a:srgbClr val="7F7F7F"/>
            </a:solidFill>
            <a:round/>
            <a:headEnd/>
            <a:tailEnd/>
          </a:ln>
        </p:spPr>
        <p:txBody>
          <a:bodyPr/>
          <a:lstStyle/>
          <a:p>
            <a:pPr algn="just" eaLnBrk="1" hangingPunct="1">
              <a:lnSpc>
                <a:spcPct val="90000"/>
              </a:lnSpc>
            </a:pPr>
            <a:r>
              <a:rPr lang="es-ES" altLang="en-US" sz="2000" smtClean="0">
                <a:solidFill>
                  <a:srgbClr val="000000"/>
                </a:solidFill>
              </a:rPr>
              <a:t>Puede acontecer que las inconsistencias o irregularidades alegadas, </a:t>
            </a:r>
            <a:r>
              <a:rPr lang="es-ES" altLang="en-US" sz="2000" b="1" smtClean="0">
                <a:solidFill>
                  <a:srgbClr val="C00000"/>
                </a:solidFill>
              </a:rPr>
              <a:t>aun cuando no estén previstas en una ley electoral </a:t>
            </a:r>
            <a:r>
              <a:rPr lang="es-ES" altLang="en-US" sz="2000" smtClean="0">
                <a:solidFill>
                  <a:srgbClr val="000000"/>
                </a:solidFill>
              </a:rPr>
              <a:t>de segundo orden jerárquico, constituyan la </a:t>
            </a:r>
            <a:r>
              <a:rPr lang="es-ES" altLang="en-US" sz="2000" b="1" smtClean="0">
                <a:solidFill>
                  <a:srgbClr val="C00000"/>
                </a:solidFill>
              </a:rPr>
              <a:t>conculcación directa a una disposición Constitucional,</a:t>
            </a:r>
            <a:r>
              <a:rPr lang="es-ES" altLang="en-US" sz="2000" b="1" smtClean="0">
                <a:solidFill>
                  <a:srgbClr val="660033"/>
                </a:solidFill>
              </a:rPr>
              <a:t> </a:t>
            </a:r>
            <a:r>
              <a:rPr lang="es-ES" altLang="en-US" sz="2000" smtClean="0">
                <a:solidFill>
                  <a:srgbClr val="000000"/>
                </a:solidFill>
              </a:rPr>
              <a:t>en la cual se determine cómo deben ser las elecciones para calificarlas como democráticas y ejercicio eficaz del poder soberano que dimana del pueblo, si se atiende al hecho de que en la Carta Magna se regulan también las condiciones, requisitos, mandatos, garantías o principios que deben observarse en la elección de los poderes públicos.</a:t>
            </a:r>
            <a:endParaRPr lang="es-MX" altLang="en-US" sz="2000" smtClean="0">
              <a:solidFill>
                <a:srgbClr val="000000"/>
              </a:solidFill>
            </a:endParaRP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idx="4294967295"/>
          </p:nvPr>
        </p:nvSpPr>
        <p:spPr bwMode="auto">
          <a:xfrm>
            <a:off x="1331913" y="1557338"/>
            <a:ext cx="6911975" cy="493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MX" altLang="en-US" sz="2400" b="1" smtClean="0">
                <a:solidFill>
                  <a:srgbClr val="006600"/>
                </a:solidFill>
              </a:rPr>
              <a:t>Consecuencias de afectación constitucional</a:t>
            </a:r>
          </a:p>
        </p:txBody>
      </p:sp>
      <p:sp>
        <p:nvSpPr>
          <p:cNvPr id="201731" name="Rectangle 3"/>
          <p:cNvSpPr>
            <a:spLocks noGrp="1" noChangeArrowheads="1"/>
          </p:cNvSpPr>
          <p:nvPr>
            <p:ph type="body" idx="4294967295"/>
          </p:nvPr>
        </p:nvSpPr>
        <p:spPr bwMode="auto">
          <a:xfrm>
            <a:off x="519113" y="2852738"/>
            <a:ext cx="8229600" cy="1944687"/>
          </a:xfrm>
          <a:prstGeom prst="roundRect">
            <a:avLst>
              <a:gd name="adj" fmla="val 16667"/>
            </a:avLst>
          </a:prstGeom>
          <a:solidFill>
            <a:srgbClr val="C0C0C0">
              <a:alpha val="50980"/>
            </a:srgbClr>
          </a:solidFill>
          <a:ln w="25400" algn="ctr">
            <a:solidFill>
              <a:srgbClr val="7F7F7F"/>
            </a:solidFill>
            <a:round/>
            <a:headEnd/>
            <a:tailEnd/>
          </a:ln>
        </p:spPr>
        <p:txBody>
          <a:bodyPr/>
          <a:lstStyle/>
          <a:p>
            <a:pPr algn="just" eaLnBrk="1" hangingPunct="1">
              <a:lnSpc>
                <a:spcPct val="90000"/>
              </a:lnSpc>
            </a:pPr>
            <a:r>
              <a:rPr lang="es-ES" altLang="en-US" sz="2000" smtClean="0">
                <a:solidFill>
                  <a:srgbClr val="000000"/>
                </a:solidFill>
              </a:rPr>
              <a:t>De esta suerte, si se presentan casos en los cuales las irregularidades acaecidas en un proceso electoral </a:t>
            </a:r>
            <a:r>
              <a:rPr lang="es-ES" altLang="en-US" sz="2000" b="1" smtClean="0">
                <a:solidFill>
                  <a:srgbClr val="C00000"/>
                </a:solidFill>
              </a:rPr>
              <a:t>son contrarios a una disposición constitucional,</a:t>
            </a:r>
            <a:r>
              <a:rPr lang="es-ES" altLang="en-US" sz="2000" b="1" smtClean="0">
                <a:solidFill>
                  <a:srgbClr val="660033"/>
                </a:solidFill>
              </a:rPr>
              <a:t> </a:t>
            </a:r>
            <a:r>
              <a:rPr lang="es-ES" altLang="en-US" sz="2000" smtClean="0">
                <a:solidFill>
                  <a:srgbClr val="000000"/>
                </a:solidFill>
              </a:rPr>
              <a:t>evidentemente ese acto o hecho, de afectar o viciar en forma grave y determinante al proceso comicial atinente, </a:t>
            </a:r>
            <a:r>
              <a:rPr lang="es-ES" altLang="en-US" sz="2000" b="1" smtClean="0">
                <a:solidFill>
                  <a:srgbClr val="C00000"/>
                </a:solidFill>
              </a:rPr>
              <a:t>podría</a:t>
            </a:r>
            <a:r>
              <a:rPr lang="es-ES" altLang="en-US" sz="2000" b="1" smtClean="0">
                <a:solidFill>
                  <a:srgbClr val="660033"/>
                </a:solidFill>
              </a:rPr>
              <a:t> </a:t>
            </a:r>
            <a:r>
              <a:rPr lang="es-ES" altLang="en-US" sz="2000" b="1" smtClean="0">
                <a:solidFill>
                  <a:srgbClr val="C00000"/>
                </a:solidFill>
              </a:rPr>
              <a:t>conducir a la invalidez de la elección </a:t>
            </a:r>
            <a:r>
              <a:rPr lang="es-ES" altLang="en-US" sz="2000" smtClean="0">
                <a:solidFill>
                  <a:srgbClr val="000000"/>
                </a:solidFill>
              </a:rPr>
              <a:t>por ser contraria a la norma suprema.</a:t>
            </a:r>
            <a:endParaRPr lang="es-MX" altLang="en-US" sz="2000" smtClean="0">
              <a:solidFill>
                <a:srgbClr val="00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Título"/>
          <p:cNvSpPr>
            <a:spLocks noGrp="1"/>
          </p:cNvSpPr>
          <p:nvPr>
            <p:ph type="title" idx="4294967295"/>
          </p:nvPr>
        </p:nvSpPr>
        <p:spPr bwMode="auto">
          <a:xfrm>
            <a:off x="468313" y="773113"/>
            <a:ext cx="8229600" cy="8556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r>
              <a:rPr lang="es-MX" altLang="es-MX" sz="2600" b="1" smtClean="0">
                <a:solidFill>
                  <a:srgbClr val="005C2E"/>
                </a:solidFill>
              </a:rPr>
              <a:t>Jurisprudencia 1/2014</a:t>
            </a:r>
          </a:p>
        </p:txBody>
      </p:sp>
      <p:sp>
        <p:nvSpPr>
          <p:cNvPr id="22531" name="2 Marcador de contenido"/>
          <p:cNvSpPr>
            <a:spLocks noGrp="1"/>
          </p:cNvSpPr>
          <p:nvPr>
            <p:ph idx="4294967295"/>
          </p:nvPr>
        </p:nvSpPr>
        <p:spPr bwMode="auto">
          <a:xfrm>
            <a:off x="611188" y="2349500"/>
            <a:ext cx="7921625" cy="2447925"/>
          </a:xfrm>
          <a:prstGeom prst="roundRect">
            <a:avLst>
              <a:gd name="adj" fmla="val 16667"/>
            </a:avLst>
          </a:prstGeom>
          <a:solidFill>
            <a:srgbClr val="005C2E">
              <a:alpha val="21176"/>
            </a:srgbClr>
          </a:solidFill>
          <a:extLst>
            <a:ext uri="{91240B29-F687-4F45-9708-019B960494DF}">
              <a14:hiddenLine xmlns:a14="http://schemas.microsoft.com/office/drawing/2010/main" w="9525">
                <a:solidFill>
                  <a:srgbClr val="000000"/>
                </a:solidFill>
                <a:round/>
                <a:headEnd/>
                <a:tailEnd/>
              </a14:hiddenLine>
            </a:ext>
          </a:extLst>
        </p:spPr>
        <p:txBody>
          <a:bodyPr/>
          <a:lstStyle/>
          <a:p>
            <a:pPr marL="0" indent="0" algn="just">
              <a:buFontTx/>
              <a:buNone/>
            </a:pPr>
            <a:r>
              <a:rPr lang="es-MX" altLang="es-MX" sz="2400" b="1" smtClean="0"/>
              <a:t>CANDIDATOS A CARGOS DE ELECCIÓN POPULAR. PUEDEN IMPUGNAR RESULTADOS ELECTORALES A TRAVÉS DEL JUICIO PARA LA PROTECCIÓN DE LOS DERECHOS POLÍTICO-ELECTORALES DEL CIUDADANO</a:t>
            </a:r>
          </a:p>
        </p:txBody>
      </p:sp>
      <p:sp>
        <p:nvSpPr>
          <p:cNvPr id="22532" name="3 Marcador de número de diapositiva"/>
          <p:cNvSpPr txBox="1">
            <a:spLocks noGrp="1"/>
          </p:cNvSpPr>
          <p:nvPr/>
        </p:nvSpPr>
        <p:spPr bwMode="auto">
          <a:xfrm>
            <a:off x="6831013" y="371475"/>
            <a:ext cx="22780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endParaRPr lang="es-MX" altLang="es-MX" sz="1600" b="1"/>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idx="4294967295"/>
          </p:nvPr>
        </p:nvSpPr>
        <p:spPr bwMode="auto">
          <a:xfrm>
            <a:off x="2771775" y="765175"/>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sz="2800" b="1" smtClean="0">
                <a:solidFill>
                  <a:srgbClr val="006600"/>
                </a:solidFill>
              </a:rPr>
              <a:t>Grado de afectación</a:t>
            </a:r>
          </a:p>
        </p:txBody>
      </p:sp>
      <p:sp>
        <p:nvSpPr>
          <p:cNvPr id="202755" name="Rectangle 3"/>
          <p:cNvSpPr>
            <a:spLocks noGrp="1" noChangeArrowheads="1"/>
          </p:cNvSpPr>
          <p:nvPr>
            <p:ph type="body" idx="4294967295"/>
          </p:nvPr>
        </p:nvSpPr>
        <p:spPr bwMode="auto">
          <a:xfrm>
            <a:off x="468313" y="2420938"/>
            <a:ext cx="8229600" cy="2160587"/>
          </a:xfrm>
          <a:prstGeom prst="roundRect">
            <a:avLst>
              <a:gd name="adj" fmla="val 16667"/>
            </a:avLst>
          </a:prstGeom>
          <a:solidFill>
            <a:srgbClr val="C0C0C0">
              <a:alpha val="50980"/>
            </a:srgbClr>
          </a:solidFill>
          <a:ln w="25400" algn="ctr">
            <a:solidFill>
              <a:srgbClr val="7F7F7F"/>
            </a:solidFill>
            <a:round/>
            <a:headEnd/>
            <a:tailEnd/>
          </a:ln>
        </p:spPr>
        <p:txBody>
          <a:bodyPr/>
          <a:lstStyle/>
          <a:p>
            <a:pPr algn="just"/>
            <a:r>
              <a:rPr lang="es-ES" altLang="en-US" sz="1800" smtClean="0">
                <a:solidFill>
                  <a:srgbClr val="000000"/>
                </a:solidFill>
              </a:rPr>
              <a:t>Por otro lado, para determinar el grado de afectación que haya sufrido el principio o precepto constitucional que de que se trate, es menester que el juzgador </a:t>
            </a:r>
            <a:r>
              <a:rPr lang="es-ES" altLang="en-US" sz="1800" b="1" smtClean="0">
                <a:solidFill>
                  <a:srgbClr val="C00000"/>
                </a:solidFill>
              </a:rPr>
              <a:t>analice con objetividad los hechos que hayan sido probados,</a:t>
            </a:r>
            <a:r>
              <a:rPr lang="es-ES" altLang="en-US" sz="1800" smtClean="0">
                <a:solidFill>
                  <a:srgbClr val="C00000"/>
                </a:solidFill>
              </a:rPr>
              <a:t> </a:t>
            </a:r>
            <a:r>
              <a:rPr lang="es-ES" altLang="en-US" sz="1800" smtClean="0">
                <a:solidFill>
                  <a:srgbClr val="000000"/>
                </a:solidFill>
              </a:rPr>
              <a:t>para que, con apoyo en los mismos, determine la intensidad del grado de afectación al principio o precepto constitucional, estimando si es de considerarse grave; exponiendo los razonamientos que sustenten la decisión. </a:t>
            </a:r>
            <a:endParaRPr lang="es-MX" altLang="en-US" sz="1800" smtClean="0">
              <a:solidFill>
                <a:srgbClr val="000000"/>
              </a:solidFill>
            </a:endParaRP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idx="4294967295"/>
          </p:nvPr>
        </p:nvSpPr>
        <p:spPr bwMode="auto">
          <a:xfrm>
            <a:off x="2195513" y="981075"/>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sz="2800" b="1" smtClean="0">
                <a:solidFill>
                  <a:srgbClr val="660033"/>
                </a:solidFill>
              </a:rPr>
              <a:t>                        </a:t>
            </a:r>
            <a:r>
              <a:rPr lang="es-MX" altLang="en-US" sz="2800" b="1" smtClean="0">
                <a:solidFill>
                  <a:srgbClr val="006600"/>
                </a:solidFill>
              </a:rPr>
              <a:t>Determinancia</a:t>
            </a:r>
          </a:p>
        </p:txBody>
      </p:sp>
      <p:sp>
        <p:nvSpPr>
          <p:cNvPr id="203779" name="Rectangle 3"/>
          <p:cNvSpPr>
            <a:spLocks noGrp="1" noChangeArrowheads="1"/>
          </p:cNvSpPr>
          <p:nvPr>
            <p:ph type="body" idx="4294967295"/>
          </p:nvPr>
        </p:nvSpPr>
        <p:spPr bwMode="auto">
          <a:xfrm>
            <a:off x="611188" y="2420938"/>
            <a:ext cx="8064500" cy="2016125"/>
          </a:xfrm>
          <a:prstGeom prst="roundRect">
            <a:avLst>
              <a:gd name="adj" fmla="val 16667"/>
            </a:avLst>
          </a:prstGeom>
          <a:solidFill>
            <a:srgbClr val="C0C0C0">
              <a:alpha val="49019"/>
            </a:srgbClr>
          </a:solidFill>
          <a:ln w="25400" algn="ctr">
            <a:solidFill>
              <a:srgbClr val="7F7F7F"/>
            </a:solidFill>
            <a:round/>
            <a:headEnd/>
            <a:tailEnd/>
          </a:ln>
        </p:spPr>
        <p:txBody>
          <a:bodyPr/>
          <a:lstStyle/>
          <a:p>
            <a:pPr algn="just">
              <a:lnSpc>
                <a:spcPct val="90000"/>
              </a:lnSpc>
            </a:pPr>
            <a:r>
              <a:rPr lang="es-ES" altLang="en-US" sz="2000" smtClean="0">
                <a:solidFill>
                  <a:srgbClr val="000000"/>
                </a:solidFill>
              </a:rPr>
              <a:t>Finalmente, para determinar si la infracción al principio o precepto constitucional resulta cualitativa o cuantitativamente determinante para anular la elección de que se trate, deben seguirse las </a:t>
            </a:r>
            <a:r>
              <a:rPr lang="es-ES" altLang="en-US" sz="2000" b="1" smtClean="0">
                <a:solidFill>
                  <a:srgbClr val="C00000"/>
                </a:solidFill>
              </a:rPr>
              <a:t>pautas contenidas en los criterios generalmente aceptados,</a:t>
            </a:r>
            <a:r>
              <a:rPr lang="es-ES" altLang="en-US" sz="2000" smtClean="0">
                <a:solidFill>
                  <a:srgbClr val="000000"/>
                </a:solidFill>
              </a:rPr>
              <a:t> que versan sobre el análisis del elemento determinante desde un punto de vista cualitativo o numérico.</a:t>
            </a:r>
            <a:endParaRPr lang="es-MX" altLang="en-US" sz="2000" smtClean="0">
              <a:solidFill>
                <a:srgbClr val="000000"/>
              </a:solidFill>
            </a:endParaRP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idx="4294967295"/>
          </p:nvPr>
        </p:nvSpPr>
        <p:spPr bwMode="auto">
          <a:xfrm>
            <a:off x="1095375" y="990600"/>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sz="2800" b="1" smtClean="0">
                <a:solidFill>
                  <a:srgbClr val="660033"/>
                </a:solidFill>
              </a:rPr>
              <a:t>                        Jurisprudencia 30/2015</a:t>
            </a:r>
            <a:endParaRPr lang="es-MX" altLang="en-US" sz="2800" b="1" smtClean="0">
              <a:solidFill>
                <a:srgbClr val="006600"/>
              </a:solidFill>
            </a:endParaRPr>
          </a:p>
        </p:txBody>
      </p:sp>
      <p:sp>
        <p:nvSpPr>
          <p:cNvPr id="204803" name="Rectangle 3"/>
          <p:cNvSpPr>
            <a:spLocks noGrp="1" noChangeArrowheads="1"/>
          </p:cNvSpPr>
          <p:nvPr>
            <p:ph type="body" idx="4294967295"/>
          </p:nvPr>
        </p:nvSpPr>
        <p:spPr bwMode="auto">
          <a:xfrm>
            <a:off x="684213" y="2420938"/>
            <a:ext cx="8064500" cy="2016125"/>
          </a:xfrm>
          <a:prstGeom prst="roundRect">
            <a:avLst>
              <a:gd name="adj" fmla="val 16667"/>
            </a:avLst>
          </a:prstGeom>
          <a:solidFill>
            <a:srgbClr val="C0C0C0">
              <a:alpha val="49019"/>
            </a:srgbClr>
          </a:solidFill>
          <a:ln w="25400" algn="ctr">
            <a:solidFill>
              <a:srgbClr val="7F7F7F"/>
            </a:solidFill>
            <a:round/>
            <a:headEnd/>
            <a:tailEnd/>
          </a:ln>
        </p:spPr>
        <p:txBody>
          <a:bodyPr/>
          <a:lstStyle/>
          <a:p>
            <a:pPr algn="just">
              <a:lnSpc>
                <a:spcPct val="90000"/>
              </a:lnSpc>
            </a:pPr>
            <a:r>
              <a:rPr lang="es-MX" altLang="en-US" sz="2000" smtClean="0">
                <a:solidFill>
                  <a:srgbClr val="000000"/>
                </a:solidFill>
              </a:rPr>
              <a:t>ADQUISICIÓN INDEBIDA DE TIEMPOS EN TELEVISIÓN. SE ACTUALIZA CON LA APARICIÓN, DURANTE LA TRANSMISIÓN DE UN EVENTO PÚBLICO, DE PROPAGANDA POLÍTICA O ELECTORAL COLOCADA EN EL INMUEBLE EN EL QUE TENGA LUGAR.—</a:t>
            </a: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idx="4294967295"/>
          </p:nvPr>
        </p:nvSpPr>
        <p:spPr bwMode="auto">
          <a:xfrm>
            <a:off x="323850" y="620713"/>
            <a:ext cx="8785225"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mtClean="0"/>
              <a:t>CALUMNIA</a:t>
            </a:r>
          </a:p>
        </p:txBody>
      </p:sp>
      <p:pic>
        <p:nvPicPr>
          <p:cNvPr id="205827" name="Picture 3" descr="encabezadomarioanguia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688" y="1503363"/>
            <a:ext cx="7143750"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Rectangle 4"/>
          <p:cNvSpPr>
            <a:spLocks noGrp="1" noChangeArrowheads="1"/>
          </p:cNvSpPr>
          <p:nvPr>
            <p:ph type="body" idx="4294967295"/>
          </p:nvPr>
        </p:nvSpPr>
        <p:spPr bwMode="auto">
          <a:xfrm>
            <a:off x="5940425" y="6310313"/>
            <a:ext cx="4824413" cy="431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0"/>
              </a:spcBef>
              <a:buFontTx/>
              <a:buNone/>
            </a:pPr>
            <a:r>
              <a:rPr lang="es-ES" altLang="es-MX" sz="1400" b="1" smtClean="0"/>
              <a:t>SUP-JRC-69/2009</a:t>
            </a:r>
            <a:r>
              <a:rPr lang="es-MX" altLang="es-MX" sz="1400" b="1" smtClean="0"/>
              <a:t/>
            </a:r>
            <a:br>
              <a:rPr lang="es-MX" altLang="es-MX" sz="1400" b="1" smtClean="0"/>
            </a:br>
            <a:endParaRPr lang="es-ES" altLang="es-MX" sz="1400" b="1" smtClean="0"/>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1 Título"/>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smtClean="0"/>
          </a:p>
        </p:txBody>
      </p:sp>
      <p:pic>
        <p:nvPicPr>
          <p:cNvPr id="206851" name="Picture 2" descr="http://10.10.15.15/siscon/gateway.dll/nSentencias/nSuperior/nSENSUP2009/jrc/SUP-JRC-0069-2009-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052513"/>
            <a:ext cx="8496300"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8 Rectángulo"/>
          <p:cNvSpPr>
            <a:spLocks noChangeArrowheads="1"/>
          </p:cNvSpPr>
          <p:nvPr/>
        </p:nvSpPr>
        <p:spPr bwMode="auto">
          <a:xfrm>
            <a:off x="5040313" y="6237288"/>
            <a:ext cx="3132137"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r>
              <a:rPr lang="es-ES" altLang="es-MX"/>
              <a:t>SUP-JRC-69/2009</a:t>
            </a:r>
            <a:r>
              <a:rPr lang="es-MX" altLang="es-MX"/>
              <a:t/>
            </a:r>
            <a:br>
              <a:rPr lang="es-MX" altLang="es-MX"/>
            </a:br>
            <a:endParaRPr lang="es-ES" altLang="es-MX"/>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504825"/>
            <a:ext cx="65532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1 Título"/>
          <p:cNvSpPr txBox="1">
            <a:spLocks/>
          </p:cNvSpPr>
          <p:nvPr/>
        </p:nvSpPr>
        <p:spPr bwMode="auto">
          <a:xfrm>
            <a:off x="1547813" y="1412875"/>
            <a:ext cx="5545137"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s-MX" altLang="es-MX" sz="3600" b="1"/>
              <a:t>Jurisprudencia 31/2016</a:t>
            </a:r>
          </a:p>
        </p:txBody>
      </p:sp>
      <p:sp>
        <p:nvSpPr>
          <p:cNvPr id="5" name="4 Rectángulo redondeado"/>
          <p:cNvSpPr/>
          <p:nvPr/>
        </p:nvSpPr>
        <p:spPr>
          <a:xfrm>
            <a:off x="760413" y="2592388"/>
            <a:ext cx="7772400" cy="1944687"/>
          </a:xfrm>
          <a:prstGeom prst="round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endParaRPr lang="es-MX" dirty="0">
              <a:solidFill>
                <a:schemeClr val="tx1"/>
              </a:solidFill>
            </a:endParaRPr>
          </a:p>
        </p:txBody>
      </p:sp>
      <p:sp>
        <p:nvSpPr>
          <p:cNvPr id="208900" name="Rectángulo 1"/>
          <p:cNvSpPr>
            <a:spLocks noChangeArrowheads="1"/>
          </p:cNvSpPr>
          <p:nvPr/>
        </p:nvSpPr>
        <p:spPr bwMode="auto">
          <a:xfrm>
            <a:off x="1763713" y="27813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s-MX" altLang="es-MX"/>
          </a:p>
          <a:p>
            <a:pPr eaLnBrk="1" hangingPunct="1"/>
            <a:endParaRPr lang="es-MX" altLang="es-MX"/>
          </a:p>
        </p:txBody>
      </p:sp>
      <p:sp>
        <p:nvSpPr>
          <p:cNvPr id="208901" name="Rectángulo 2"/>
          <p:cNvSpPr>
            <a:spLocks noChangeArrowheads="1"/>
          </p:cNvSpPr>
          <p:nvPr/>
        </p:nvSpPr>
        <p:spPr bwMode="auto">
          <a:xfrm>
            <a:off x="1042988" y="2413000"/>
            <a:ext cx="73358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s-MX" altLang="es-MX"/>
              <a:t> </a:t>
            </a:r>
          </a:p>
          <a:p>
            <a:pPr eaLnBrk="1" hangingPunct="1"/>
            <a:endParaRPr lang="es-MX" altLang="es-MX"/>
          </a:p>
          <a:p>
            <a:pPr algn="just" eaLnBrk="1" hangingPunct="1"/>
            <a:r>
              <a:rPr lang="es-MX" altLang="es-MX" sz="2400"/>
              <a:t>LIBERTAD DE EXPRESIÓN. NO PROTEGE LA IMPUTACIÓN DE DELITOS CUANDO CON ELLO SE CALUMNIA A LAS PERSONAS.</a:t>
            </a: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1 Título"/>
          <p:cNvSpPr txBox="1">
            <a:spLocks/>
          </p:cNvSpPr>
          <p:nvPr/>
        </p:nvSpPr>
        <p:spPr bwMode="auto">
          <a:xfrm>
            <a:off x="1547813" y="1412875"/>
            <a:ext cx="5545137"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s-MX" altLang="es-MX" sz="3600" b="1"/>
              <a:t>Jurisprudencia 32/2016</a:t>
            </a:r>
          </a:p>
        </p:txBody>
      </p:sp>
      <p:sp>
        <p:nvSpPr>
          <p:cNvPr id="5" name="4 Rectángulo redondeado"/>
          <p:cNvSpPr/>
          <p:nvPr/>
        </p:nvSpPr>
        <p:spPr>
          <a:xfrm>
            <a:off x="746125" y="2636838"/>
            <a:ext cx="7632700" cy="1655762"/>
          </a:xfrm>
          <a:prstGeom prst="round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endParaRPr lang="es-MX" dirty="0">
              <a:solidFill>
                <a:schemeClr val="tx1"/>
              </a:solidFill>
            </a:endParaRPr>
          </a:p>
        </p:txBody>
      </p:sp>
      <p:sp>
        <p:nvSpPr>
          <p:cNvPr id="210948" name="Rectángulo 1"/>
          <p:cNvSpPr>
            <a:spLocks noChangeArrowheads="1"/>
          </p:cNvSpPr>
          <p:nvPr/>
        </p:nvSpPr>
        <p:spPr bwMode="auto">
          <a:xfrm>
            <a:off x="1763713" y="27813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s-MX" altLang="es-MX"/>
          </a:p>
          <a:p>
            <a:pPr eaLnBrk="1" hangingPunct="1"/>
            <a:endParaRPr lang="es-MX" altLang="es-MX"/>
          </a:p>
        </p:txBody>
      </p:sp>
      <p:sp>
        <p:nvSpPr>
          <p:cNvPr id="210949" name="Rectángulo 2"/>
          <p:cNvSpPr>
            <a:spLocks noChangeArrowheads="1"/>
          </p:cNvSpPr>
          <p:nvPr/>
        </p:nvSpPr>
        <p:spPr bwMode="auto">
          <a:xfrm>
            <a:off x="893763" y="2827338"/>
            <a:ext cx="73358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r>
              <a:rPr lang="es-MX" altLang="es-MX"/>
              <a:t>PRECANDIDATO ÚNICO. PUEDE INTERACTUAR CON LA MILITANCIA DE SU PARTIDO POLÍTICO, SIEMPRE Y CUANDO NO INCURRA EN ACTOS ANTICIPADOS DE PRECAMPAÑA O CAMPAÑA</a:t>
            </a: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1 Título"/>
          <p:cNvSpPr>
            <a:spLocks noGrp="1"/>
          </p:cNvSpPr>
          <p:nvPr>
            <p:ph type="title"/>
          </p:nvPr>
        </p:nvSpPr>
        <p:spPr bwMode="auto">
          <a:xfrm>
            <a:off x="468313" y="7731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s-MX" altLang="es-MX" sz="3200" smtClean="0"/>
              <a:t>ST-JRC-0117/2011</a:t>
            </a:r>
            <a:br>
              <a:rPr lang="es-MX" altLang="es-MX" sz="3200" smtClean="0"/>
            </a:br>
            <a:r>
              <a:rPr lang="es-MX" altLang="es-MX" sz="2800" b="1" smtClean="0"/>
              <a:t>Caso Morelia</a:t>
            </a:r>
          </a:p>
        </p:txBody>
      </p:sp>
      <p:sp>
        <p:nvSpPr>
          <p:cNvPr id="111619" name="2 Marcador de contenido"/>
          <p:cNvSpPr>
            <a:spLocks noGrp="1"/>
          </p:cNvSpPr>
          <p:nvPr>
            <p:ph idx="1"/>
          </p:nvPr>
        </p:nvSpPr>
        <p:spPr bwMode="auto">
          <a:xfrm>
            <a:off x="468313" y="2247900"/>
            <a:ext cx="8229600" cy="2981325"/>
          </a:xfrm>
          <a:prstGeom prst="roundRect">
            <a:avLst>
              <a:gd name="adj" fmla="val 16667"/>
            </a:avLst>
          </a:prstGeom>
          <a:solidFill>
            <a:schemeClr val="bg1">
              <a:lumMod val="75000"/>
              <a:alpha val="25000"/>
            </a:schemeClr>
          </a:solidFill>
          <a:ln>
            <a:solidFill>
              <a:srgbClr val="006600"/>
            </a:solidFill>
            <a:round/>
            <a:headEnd/>
            <a:tailEnd/>
          </a:ln>
        </p:spPr>
        <p:txBody>
          <a:bodyPr wrap="square" lIns="91440" tIns="45720" rIns="91440" bIns="45720" numCol="1" anchor="t" anchorCtr="0" compatLnSpc="1">
            <a:prstTxWarp prst="textNoShape">
              <a:avLst/>
            </a:prstTxWarp>
          </a:bodyPr>
          <a:lstStyle/>
          <a:p>
            <a:pPr algn="just">
              <a:defRPr/>
            </a:pPr>
            <a:r>
              <a:rPr lang="es-MX" altLang="es-MX" sz="2400" smtClean="0"/>
              <a:t>Este tema se encuentra relacionado con la transmisión del evento deportivo celebrado el doce de noviembre de dos mil once, en Las Vegas, Nevada, consistente en una </a:t>
            </a:r>
            <a:r>
              <a:rPr lang="es-MX" altLang="es-MX" sz="2400" b="1" smtClean="0"/>
              <a:t>pelea de box </a:t>
            </a:r>
            <a:r>
              <a:rPr lang="es-MX" altLang="es-MX" sz="2400" smtClean="0"/>
              <a:t>entre Juan Manuel Márquez y Emmanuel Dapidran Pacquiao </a:t>
            </a:r>
            <a:r>
              <a:rPr lang="es-MX" altLang="es-MX" sz="2400" i="1" smtClean="0"/>
              <a:t>“Manny Pacquiao</a:t>
            </a:r>
            <a:r>
              <a:rPr lang="es-MX" altLang="es-MX" sz="2400" smtClean="0"/>
              <a:t>”, el cual fue transmitido por el canal 07 XHIMT-TV de televisión abierta.</a:t>
            </a:r>
          </a:p>
          <a:p>
            <a:pPr>
              <a:defRPr/>
            </a:pPr>
            <a:endParaRPr lang="es-MX" altLang="es-MX" smtClean="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1 Título"/>
          <p:cNvSpPr>
            <a:spLocks noGrp="1"/>
          </p:cNvSpPr>
          <p:nvPr>
            <p:ph type="title"/>
          </p:nvPr>
        </p:nvSpPr>
        <p:spPr bwMode="auto">
          <a:xfrm>
            <a:off x="468313" y="7731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s-MX" altLang="es-MX" smtClean="0"/>
              <a:t>Emblema del PRI</a:t>
            </a:r>
          </a:p>
        </p:txBody>
      </p:sp>
      <p:pic>
        <p:nvPicPr>
          <p:cNvPr id="214019" name="Imagen 6" descr="http://t1.gstatic.com/images?q=tbn:ANd9GcS-rKKziANRFnfLjctFTTxIHZfq-z84j6mkiHmgf5xgkRY_0mMPk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700213"/>
            <a:ext cx="403225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0" name="Imagen 5" descr="http://t1.gstatic.com/images?q=tbn:ANd9GcTxiW2jHLIFBSSR7RJIYdyM6w6viaZPoL3Eeffkx3Skqse4pT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1628775"/>
            <a:ext cx="381635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2 Marcador de contenido"/>
          <p:cNvSpPr>
            <a:spLocks noGrp="1"/>
          </p:cNvSpPr>
          <p:nvPr>
            <p:ph idx="4294967295"/>
          </p:nvPr>
        </p:nvSpPr>
        <p:spPr bwMode="auto">
          <a:xfrm>
            <a:off x="323850" y="908050"/>
            <a:ext cx="8497888" cy="5041900"/>
          </a:xfrm>
          <a:prstGeom prst="roundRect">
            <a:avLst>
              <a:gd name="adj" fmla="val 16667"/>
            </a:avLst>
          </a:prstGeom>
          <a:solidFill>
            <a:srgbClr val="005C2E">
              <a:alpha val="18823"/>
            </a:srgbClr>
          </a:solidFill>
          <a:extLst>
            <a:ext uri="{91240B29-F687-4F45-9708-019B960494DF}">
              <a14:hiddenLine xmlns:a14="http://schemas.microsoft.com/office/drawing/2010/main" w="9525">
                <a:solidFill>
                  <a:srgbClr val="000000"/>
                </a:solidFill>
                <a:round/>
                <a:headEnd/>
                <a:tailEnd/>
              </a14:hiddenLine>
            </a:ext>
          </a:extLst>
        </p:spPr>
        <p:txBody>
          <a:bodyPr/>
          <a:lstStyle/>
          <a:p>
            <a:pPr marL="0" indent="0" algn="just">
              <a:buFontTx/>
              <a:buNone/>
            </a:pPr>
            <a:r>
              <a:rPr lang="es-MX" altLang="es-MX" sz="2000" smtClean="0"/>
              <a:t>La interpretación sistemática y teleológica de los artículos 1º, 17, 35, 41, base VI y 99 de la Constitución Política de los Estados Unidos Mexicanos, en relación con lo previsto por el artículo 79, párrafo 1, y demás aplicables del libro tercero de la Ley General del Sistema de Medios de Impugnación en Materia Electoral, así como en los artículos 8 y 25 de la Convención Americana sobre Derechos Humanos, que establecen los derechos a las garantías judiciales y a la protección judicial, lleva a concluir que en el sistema electoral mexicano los </a:t>
            </a:r>
            <a:r>
              <a:rPr lang="es-MX" altLang="es-MX" sz="2000" b="1" smtClean="0"/>
              <a:t>candidatos a cargos de elección popular están legitimados para promover el juicio para la protección de los derechos político-electorales del ciudadano, contra las determinaciones definitivas de las autoridades electorales respecto de los resultados y validez de las elecciones en que participan; así como contra el otorgamiento de las constancias respectivas. </a:t>
            </a:r>
          </a:p>
        </p:txBody>
      </p:sp>
      <p:sp>
        <p:nvSpPr>
          <p:cNvPr id="23555" name="3 Marcador de número de diapositiva"/>
          <p:cNvSpPr txBox="1">
            <a:spLocks noGrp="1"/>
          </p:cNvSpPr>
          <p:nvPr/>
        </p:nvSpPr>
        <p:spPr bwMode="auto">
          <a:xfrm>
            <a:off x="6831013" y="371475"/>
            <a:ext cx="22780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endParaRPr lang="es-MX" altLang="es-MX" sz="1600" b="1"/>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1 Título"/>
          <p:cNvSpPr>
            <a:spLocks noGrp="1"/>
          </p:cNvSpPr>
          <p:nvPr>
            <p:ph type="title"/>
          </p:nvPr>
        </p:nvSpPr>
        <p:spPr bwMode="auto">
          <a:xfrm>
            <a:off x="457200" y="5572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s-MX" altLang="es-MX" smtClean="0"/>
              <a:t>Emblema del PRI</a:t>
            </a:r>
          </a:p>
        </p:txBody>
      </p:sp>
      <p:pic>
        <p:nvPicPr>
          <p:cNvPr id="215043" name="Imagen 34" descr="http://t2.gstatic.com/images?q=tbn:ANd9GcS3fFFa6WT-xeL2bvJVgj0ArAwZw05m2FjOgXaPgHCjLalsxR9Z4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060575"/>
            <a:ext cx="3382962"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4" name="Imagen 35" descr="C:\Users\Eduardo\Desktop\Morelia\foto pacquiau tv azteca.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2060575"/>
            <a:ext cx="3600450"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1 Título"/>
          <p:cNvSpPr>
            <a:spLocks noGrp="1"/>
          </p:cNvSpPr>
          <p:nvPr>
            <p:ph type="title"/>
          </p:nvPr>
        </p:nvSpPr>
        <p:spPr bwMode="auto">
          <a:xfrm>
            <a:off x="468313" y="7731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s-MX" altLang="es-MX" b="1" smtClean="0">
                <a:solidFill>
                  <a:srgbClr val="006600"/>
                </a:solidFill>
              </a:rPr>
              <a:t>Boleta de la elección</a:t>
            </a:r>
          </a:p>
        </p:txBody>
      </p:sp>
      <p:pic>
        <p:nvPicPr>
          <p:cNvPr id="216067" name="Image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125538"/>
            <a:ext cx="7993062"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1 Título"/>
          <p:cNvSpPr>
            <a:spLocks noGrp="1"/>
          </p:cNvSpPr>
          <p:nvPr>
            <p:ph type="title"/>
          </p:nvPr>
        </p:nvSpPr>
        <p:spPr bwMode="auto">
          <a:xfrm>
            <a:off x="468313" y="7731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s-MX" altLang="es-MX" smtClean="0"/>
              <a:t> </a:t>
            </a:r>
          </a:p>
        </p:txBody>
      </p:sp>
      <p:sp>
        <p:nvSpPr>
          <p:cNvPr id="217091" name="2 Marcador de contenido"/>
          <p:cNvSpPr>
            <a:spLocks noGrp="1"/>
          </p:cNvSpPr>
          <p:nvPr>
            <p:ph idx="1"/>
          </p:nvPr>
        </p:nvSpPr>
        <p:spPr bwMode="auto">
          <a:xfrm>
            <a:off x="457200" y="1960563"/>
            <a:ext cx="8229600" cy="3556000"/>
          </a:xfrm>
          <a:prstGeom prst="roundRect">
            <a:avLst>
              <a:gd name="adj" fmla="val 16667"/>
            </a:avLst>
          </a:prstGeom>
          <a:noFill/>
          <a:ln w="28575">
            <a:solidFill>
              <a:srgbClr val="006600"/>
            </a:solidFill>
            <a:round/>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numCol="1" anchor="t" anchorCtr="0" compatLnSpc="1">
            <a:prstTxWarp prst="textNoShape">
              <a:avLst/>
            </a:prstTxWarp>
          </a:bodyPr>
          <a:lstStyle/>
          <a:p>
            <a:pPr algn="just"/>
            <a:r>
              <a:rPr lang="es-MX" altLang="es-MX" sz="2000" smtClean="0"/>
              <a:t>La transmisión de una pelea de box en TV </a:t>
            </a:r>
            <a:r>
              <a:rPr lang="es-MX" altLang="es-MX" sz="2000" b="1" smtClean="0">
                <a:solidFill>
                  <a:srgbClr val="FF0000"/>
                </a:solidFill>
              </a:rPr>
              <a:t>fuera de los tiempos de radio y televisión </a:t>
            </a:r>
            <a:r>
              <a:rPr lang="es-MX" altLang="es-MX" sz="2000" smtClean="0"/>
              <a:t>asignados para dicho instituto político, y en el periodo de veda electoral. </a:t>
            </a:r>
          </a:p>
          <a:p>
            <a:pPr algn="just"/>
            <a:endParaRPr lang="es-MX" altLang="es-MX" sz="2000" smtClean="0"/>
          </a:p>
          <a:p>
            <a:pPr algn="just"/>
            <a:r>
              <a:rPr lang="es-MX" altLang="es-MX" sz="2000" smtClean="0"/>
              <a:t>Generó </a:t>
            </a:r>
            <a:r>
              <a:rPr lang="es-MX" altLang="es-MX" sz="2000" b="1" smtClean="0">
                <a:solidFill>
                  <a:srgbClr val="FF0000"/>
                </a:solidFill>
              </a:rPr>
              <a:t>inequidad en la contienda, </a:t>
            </a:r>
            <a:r>
              <a:rPr lang="es-MX" altLang="es-MX" sz="2000" smtClean="0"/>
              <a:t>toda vez que, señala, se impidió al electorado reflexionar el sentido de su voto, y de acuerdo al nivel de audiencia de dicho evento deportivo, resultó, a dicho del partido político impetrante, </a:t>
            </a:r>
            <a:r>
              <a:rPr lang="es-MX" altLang="es-MX" sz="2000" b="1" smtClean="0">
                <a:solidFill>
                  <a:srgbClr val="FF0000"/>
                </a:solidFill>
              </a:rPr>
              <a:t>determinante. </a:t>
            </a:r>
          </a:p>
        </p:txBody>
      </p:sp>
      <p:sp>
        <p:nvSpPr>
          <p:cNvPr id="217092" name="3 Rectángulo"/>
          <p:cNvSpPr>
            <a:spLocks noChangeArrowheads="1"/>
          </p:cNvSpPr>
          <p:nvPr/>
        </p:nvSpPr>
        <p:spPr bwMode="auto">
          <a:xfrm>
            <a:off x="2268538" y="620713"/>
            <a:ext cx="4572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s-MX" altLang="es-MX" sz="3200"/>
              <a:t>Principio vulnerados</a:t>
            </a:r>
            <a:br>
              <a:rPr lang="es-MX" altLang="es-MX" sz="3200"/>
            </a:br>
            <a:r>
              <a:rPr lang="es-MX" altLang="es-MX" sz="2400" b="1"/>
              <a:t>Agravio</a:t>
            </a:r>
            <a:endParaRPr lang="es-MX" altLang="es-MX" sz="2400"/>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1 Título"/>
          <p:cNvSpPr>
            <a:spLocks noGrp="1"/>
          </p:cNvSpPr>
          <p:nvPr>
            <p:ph type="title"/>
          </p:nvPr>
        </p:nvSpPr>
        <p:spPr bwMode="auto">
          <a:xfrm>
            <a:off x="519113" y="127793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s-MX" altLang="es-MX" sz="3200" smtClean="0"/>
              <a:t>Hecho no controvertido</a:t>
            </a:r>
          </a:p>
        </p:txBody>
      </p:sp>
      <p:sp>
        <p:nvSpPr>
          <p:cNvPr id="218115" name="2 Marcador de contenido"/>
          <p:cNvSpPr>
            <a:spLocks noGrp="1"/>
          </p:cNvSpPr>
          <p:nvPr>
            <p:ph idx="1"/>
          </p:nvPr>
        </p:nvSpPr>
        <p:spPr bwMode="auto">
          <a:xfrm>
            <a:off x="446088" y="2249488"/>
            <a:ext cx="8229600" cy="2835275"/>
          </a:xfrm>
          <a:prstGeom prst="roundRect">
            <a:avLst>
              <a:gd name="adj" fmla="val 16667"/>
            </a:avLst>
          </a:prstGeom>
          <a:noFill/>
          <a:ln w="28575">
            <a:solidFill>
              <a:srgbClr val="006600"/>
            </a:solidFill>
            <a:round/>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numCol="1" anchor="t" anchorCtr="0" compatLnSpc="1">
            <a:prstTxWarp prst="textNoShape">
              <a:avLst/>
            </a:prstTxWarp>
          </a:bodyPr>
          <a:lstStyle/>
          <a:p>
            <a:pPr algn="just"/>
            <a:r>
              <a:rPr lang="es-MX" altLang="es-MX" sz="2400" smtClean="0"/>
              <a:t>La autoridad responsable </a:t>
            </a:r>
            <a:r>
              <a:rPr lang="es-MX" altLang="es-MX" sz="2400" b="1" smtClean="0">
                <a:solidFill>
                  <a:srgbClr val="FF0000"/>
                </a:solidFill>
              </a:rPr>
              <a:t>tuvo por demostrada la existencia del evento deportivo </a:t>
            </a:r>
            <a:r>
              <a:rPr lang="es-MX" altLang="es-MX" sz="2400" smtClean="0"/>
              <a:t>descrito con antelación en la que Juan Manuel </a:t>
            </a:r>
            <a:r>
              <a:rPr lang="es-MX" altLang="es-MX" sz="2400" b="1" smtClean="0"/>
              <a:t>Márquez portó el emblema </a:t>
            </a:r>
            <a:r>
              <a:rPr lang="es-MX" altLang="es-MX" sz="2400" smtClean="0"/>
              <a:t>del Partido Revolucionario Institucional durante el desarrollo de la transmisión televisiva de dicho evento.</a:t>
            </a:r>
          </a:p>
          <a:p>
            <a:endParaRPr lang="es-MX" altLang="es-MX" smtClean="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1 Título"/>
          <p:cNvSpPr>
            <a:spLocks noGrp="1"/>
          </p:cNvSpPr>
          <p:nvPr>
            <p:ph type="title"/>
          </p:nvPr>
        </p:nvSpPr>
        <p:spPr bwMode="auto">
          <a:xfrm>
            <a:off x="519113" y="14224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s-ES" altLang="es-MX" sz="3200" smtClean="0"/>
              <a:t>Tesis jurisprudencial 17/2010 </a:t>
            </a:r>
            <a:endParaRPr lang="es-MX" altLang="es-MX" sz="3200" smtClean="0"/>
          </a:p>
        </p:txBody>
      </p:sp>
      <p:sp>
        <p:nvSpPr>
          <p:cNvPr id="95235" name="2 Marcador de contenido"/>
          <p:cNvSpPr>
            <a:spLocks noGrp="1"/>
          </p:cNvSpPr>
          <p:nvPr>
            <p:ph idx="1"/>
          </p:nvPr>
        </p:nvSpPr>
        <p:spPr bwMode="auto">
          <a:xfrm>
            <a:off x="468313" y="2492375"/>
            <a:ext cx="8229600" cy="1944688"/>
          </a:xfrm>
          <a:prstGeom prst="roundRect">
            <a:avLst/>
          </a:prstGeom>
          <a:solidFill>
            <a:schemeClr val="accent3">
              <a:lumMod val="85000"/>
            </a:schemeClr>
          </a:solidFill>
        </p:spPr>
        <p:txBody>
          <a:bodyPr wrap="square" lIns="91440" tIns="45720" rIns="91440" bIns="45720" numCol="1" anchor="t" anchorCtr="0" compatLnSpc="1">
            <a:prstTxWarp prst="textNoShape">
              <a:avLst/>
            </a:prstTxWarp>
          </a:bodyPr>
          <a:lstStyle/>
          <a:p>
            <a:pPr algn="just">
              <a:defRPr/>
            </a:pPr>
            <a:r>
              <a:rPr lang="es-ES" sz="2400" b="1" dirty="0" smtClean="0"/>
              <a:t>RESPONSABILIDAD DE LOS PARTIDOS POLÍTICOS POR ACTOS DE TERCEROS. CONDICIONES QUE DEBEN CUMPLIR PARA DESLINDARSE. </a:t>
            </a:r>
            <a:endParaRPr lang="es-MX" sz="2400" b="1" dirty="0" smtClean="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1 Título"/>
          <p:cNvSpPr>
            <a:spLocks noGrp="1"/>
          </p:cNvSpPr>
          <p:nvPr>
            <p:ph type="title"/>
          </p:nvPr>
        </p:nvSpPr>
        <p:spPr bwMode="auto">
          <a:xfrm>
            <a:off x="468313" y="7731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s-MX" altLang="es-MX" smtClean="0"/>
          </a:p>
        </p:txBody>
      </p:sp>
      <p:sp>
        <p:nvSpPr>
          <p:cNvPr id="96259" name="2 Marcador de contenido"/>
          <p:cNvSpPr>
            <a:spLocks noGrp="1"/>
          </p:cNvSpPr>
          <p:nvPr>
            <p:ph idx="1"/>
          </p:nvPr>
        </p:nvSpPr>
        <p:spPr bwMode="auto">
          <a:xfrm>
            <a:off x="446088" y="1844675"/>
            <a:ext cx="8229600" cy="3744913"/>
          </a:xfrm>
          <a:prstGeom prst="roundRect">
            <a:avLst/>
          </a:prstGeom>
          <a:solidFill>
            <a:schemeClr val="accent3">
              <a:lumMod val="75000"/>
            </a:schemeClr>
          </a:solidFill>
        </p:spPr>
        <p:txBody>
          <a:bodyPr wrap="square" lIns="91440" tIns="45720" rIns="91440" bIns="45720" numCol="1" anchor="t" anchorCtr="0" compatLnSpc="1">
            <a:prstTxWarp prst="textNoShape">
              <a:avLst/>
            </a:prstTxWarp>
          </a:bodyPr>
          <a:lstStyle/>
          <a:p>
            <a:pPr algn="just">
              <a:defRPr/>
            </a:pPr>
            <a:r>
              <a:rPr lang="es-ES" sz="1800" dirty="0" smtClean="0"/>
              <a:t>Así, y en aras de cumplir con los principios de </a:t>
            </a:r>
            <a:r>
              <a:rPr lang="es-ES" sz="1800" dirty="0" smtClean="0">
                <a:solidFill>
                  <a:srgbClr val="FF0000"/>
                </a:solidFill>
              </a:rPr>
              <a:t>inmediatez y espontaneidad el partido incoado y sus entonces candidatas debieron realizar acciones tendientes para el retiro de la propaganda y/o evitar que se continuara exhibiendo</a:t>
            </a:r>
            <a:r>
              <a:rPr lang="es-ES" sz="1800" dirty="0" smtClean="0"/>
              <a:t>, así como cerciorarse del retiro de la misma; tales como la posibilidad, a manera de ejemplo, de presentar ante el periódico “Diario Respuesta, el que la Busca… la Encuentra” y/o ante la persona moral denominada Sociedad Cooperativa de Transportes Maya Caribe, S.C.L, escrito solicitando el retiro de la misma y con el objeto de </a:t>
            </a:r>
            <a:r>
              <a:rPr lang="es-ES" sz="1800" dirty="0" smtClean="0">
                <a:solidFill>
                  <a:srgbClr val="FF0000"/>
                </a:solidFill>
              </a:rPr>
              <a:t>pre-constituir una eventual prueba de descargo </a:t>
            </a:r>
            <a:r>
              <a:rPr lang="es-ES" sz="1800" dirty="0" smtClean="0"/>
              <a:t>pudo entregar a la autoridad electoral copia certificada o simple del acuse de recibo del escrito que presentara ante dichas empresas, sin embargo ello, no aconteció.</a:t>
            </a:r>
            <a:endParaRPr lang="es-MX" sz="1800" dirty="0" smtClean="0"/>
          </a:p>
          <a:p>
            <a:pPr algn="just">
              <a:defRPr/>
            </a:pPr>
            <a:endParaRPr lang="es-MX" sz="2000" dirty="0" smtClean="0"/>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1 Título"/>
          <p:cNvSpPr>
            <a:spLocks noGrp="1"/>
          </p:cNvSpPr>
          <p:nvPr>
            <p:ph type="title"/>
          </p:nvPr>
        </p:nvSpPr>
        <p:spPr bwMode="auto">
          <a:xfrm>
            <a:off x="446088" y="1349375"/>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s-ES" altLang="es-MX" smtClean="0"/>
              <a:t>Requisitos del deslinde</a:t>
            </a:r>
            <a:endParaRPr lang="es-MX" altLang="es-MX" smtClean="0"/>
          </a:p>
        </p:txBody>
      </p:sp>
      <p:sp>
        <p:nvSpPr>
          <p:cNvPr id="97283" name="2 Marcador de contenido"/>
          <p:cNvSpPr>
            <a:spLocks noGrp="1"/>
          </p:cNvSpPr>
          <p:nvPr>
            <p:ph idx="1"/>
          </p:nvPr>
        </p:nvSpPr>
        <p:spPr bwMode="auto">
          <a:xfrm>
            <a:off x="519113" y="2924175"/>
            <a:ext cx="8229600" cy="1009650"/>
          </a:xfrm>
          <a:prstGeom prst="roundRect">
            <a:avLst/>
          </a:prstGeom>
          <a:solidFill>
            <a:schemeClr val="accent3">
              <a:lumMod val="85000"/>
            </a:schemeClr>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lgn="just">
              <a:defRPr/>
            </a:pPr>
            <a:r>
              <a:rPr lang="es-ES" sz="2400" dirty="0" smtClean="0"/>
              <a:t>Elementos básicos para su validez es decir que sea: </a:t>
            </a:r>
            <a:r>
              <a:rPr lang="es-ES" sz="2400" b="1" dirty="0" smtClean="0"/>
              <a:t>eficaz, idóneo, jurídico, oportuno y razonable </a:t>
            </a:r>
            <a:endParaRPr lang="es-MX" sz="2400" dirty="0" smtClean="0"/>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1 Título"/>
          <p:cNvSpPr>
            <a:spLocks noGrp="1"/>
          </p:cNvSpPr>
          <p:nvPr>
            <p:ph type="title"/>
          </p:nvPr>
        </p:nvSpPr>
        <p:spPr bwMode="auto">
          <a:xfrm>
            <a:off x="250825" y="701675"/>
            <a:ext cx="8686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s-MX" altLang="es-MX" sz="2400" b="1" smtClean="0"/>
              <a:t>Resultados de partidos políticos y candidaturas comunes</a:t>
            </a:r>
          </a:p>
        </p:txBody>
      </p:sp>
      <p:sp>
        <p:nvSpPr>
          <p:cNvPr id="223235" name="2 Marcador de contenido"/>
          <p:cNvSpPr>
            <a:spLocks noGrp="1"/>
          </p:cNvSpPr>
          <p:nvPr>
            <p:ph idx="1"/>
          </p:nvPr>
        </p:nvSpPr>
        <p:spPr bwMode="auto">
          <a:xfrm>
            <a:off x="250825" y="1125538"/>
            <a:ext cx="8713788" cy="5427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buFontTx/>
              <a:buNone/>
            </a:pPr>
            <a:r>
              <a:rPr lang="es-MX" altLang="es-MX" sz="1600" smtClean="0"/>
              <a:t>            </a:t>
            </a:r>
          </a:p>
          <a:p>
            <a:pPr>
              <a:buFontTx/>
              <a:buNone/>
            </a:pPr>
            <a:r>
              <a:rPr lang="es-MX" altLang="es-MX" sz="1600" smtClean="0"/>
              <a:t>              </a:t>
            </a:r>
          </a:p>
          <a:p>
            <a:pPr>
              <a:buFontTx/>
              <a:buNone/>
            </a:pPr>
            <a:r>
              <a:rPr lang="es-MX" altLang="es-MX" sz="1600" b="1" smtClean="0"/>
              <a:t>              113,850 </a:t>
            </a:r>
          </a:p>
          <a:p>
            <a:pPr>
              <a:buFontTx/>
              <a:buNone/>
            </a:pPr>
            <a:r>
              <a:rPr lang="es-MX" altLang="es-MX" sz="1600" b="1" smtClean="0"/>
              <a:t>                                     </a:t>
            </a:r>
            <a:r>
              <a:rPr lang="es-MX" altLang="es-MX" sz="1600" b="1" smtClean="0">
                <a:solidFill>
                  <a:srgbClr val="FF0000"/>
                </a:solidFill>
              </a:rPr>
              <a:t>94 votos de diferencia</a:t>
            </a:r>
            <a:endParaRPr lang="es-MX" altLang="es-MX" sz="1600" smtClean="0">
              <a:solidFill>
                <a:srgbClr val="FF0000"/>
              </a:solidFill>
            </a:endParaRPr>
          </a:p>
          <a:p>
            <a:pPr>
              <a:buFontTx/>
              <a:buNone/>
            </a:pPr>
            <a:r>
              <a:rPr lang="es-MX" altLang="es-MX" sz="1600" smtClean="0"/>
              <a:t>              </a:t>
            </a:r>
            <a:r>
              <a:rPr lang="es-MX" altLang="es-MX" sz="1600" b="1" smtClean="0"/>
              <a:t>113,944</a:t>
            </a:r>
          </a:p>
          <a:p>
            <a:pPr>
              <a:buFontTx/>
              <a:buNone/>
            </a:pPr>
            <a:r>
              <a:rPr lang="es-MX" altLang="es-MX" sz="1600" b="1" smtClean="0"/>
              <a:t>                                                    PRI+PVEM+CANDIDATURA COMÚN0=</a:t>
            </a:r>
            <a:r>
              <a:rPr lang="es-MX" altLang="es-MX" sz="1600" b="1" smtClean="0">
                <a:solidFill>
                  <a:srgbClr val="FF0000"/>
                </a:solidFill>
              </a:rPr>
              <a:t>122, 258</a:t>
            </a:r>
          </a:p>
          <a:p>
            <a:pPr>
              <a:buFontTx/>
              <a:buNone/>
            </a:pPr>
            <a:endParaRPr lang="es-MX" altLang="es-MX" sz="1600" smtClean="0"/>
          </a:p>
          <a:p>
            <a:pPr>
              <a:buFontTx/>
              <a:buNone/>
            </a:pPr>
            <a:r>
              <a:rPr lang="es-MX" altLang="es-MX" sz="1600" smtClean="0"/>
              <a:t>               38,278</a:t>
            </a:r>
          </a:p>
          <a:p>
            <a:pPr>
              <a:buFontTx/>
              <a:buNone/>
            </a:pPr>
            <a:endParaRPr lang="es-MX" altLang="es-MX" sz="1600" smtClean="0"/>
          </a:p>
          <a:p>
            <a:pPr>
              <a:buFontTx/>
              <a:buNone/>
            </a:pPr>
            <a:r>
              <a:rPr lang="es-MX" altLang="es-MX" sz="1600" smtClean="0"/>
              <a:t>                4, 937</a:t>
            </a:r>
            <a:endParaRPr lang="es-MX" altLang="es-MX" sz="1600" b="1" smtClean="0">
              <a:solidFill>
                <a:srgbClr val="FF0000"/>
              </a:solidFill>
            </a:endParaRPr>
          </a:p>
          <a:p>
            <a:pPr>
              <a:buFontTx/>
              <a:buNone/>
            </a:pPr>
            <a:r>
              <a:rPr lang="es-MX" altLang="es-MX" sz="1600" b="1" smtClean="0"/>
              <a:t>                                              PAN+NUEVA ALIANZA+CANDIDATURA COMÚN=</a:t>
            </a:r>
            <a:r>
              <a:rPr lang="es-MX" altLang="es-MX" sz="1600" b="1" smtClean="0">
                <a:solidFill>
                  <a:srgbClr val="FF0000"/>
                </a:solidFill>
              </a:rPr>
              <a:t>119, 941</a:t>
            </a:r>
          </a:p>
          <a:p>
            <a:pPr>
              <a:buFontTx/>
              <a:buNone/>
            </a:pPr>
            <a:r>
              <a:rPr lang="es-MX" altLang="es-MX" sz="1600" smtClean="0"/>
              <a:t>                 3,413                                                        </a:t>
            </a:r>
          </a:p>
          <a:p>
            <a:pPr>
              <a:buFontTx/>
              <a:buNone/>
            </a:pPr>
            <a:r>
              <a:rPr lang="es-MX" altLang="es-MX" sz="1600" b="1" smtClean="0"/>
              <a:t>  </a:t>
            </a:r>
            <a:endParaRPr lang="es-MX" altLang="es-MX" sz="1600" smtClean="0"/>
          </a:p>
          <a:p>
            <a:pPr>
              <a:buFontTx/>
              <a:buNone/>
            </a:pPr>
            <a:r>
              <a:rPr lang="es-MX" altLang="es-MX" sz="1600" smtClean="0"/>
              <a:t>               </a:t>
            </a:r>
          </a:p>
          <a:p>
            <a:pPr>
              <a:buFontTx/>
              <a:buNone/>
            </a:pPr>
            <a:r>
              <a:rPr lang="es-MX" altLang="es-MX" sz="1600" smtClean="0"/>
              <a:t>                4,574</a:t>
            </a:r>
            <a:r>
              <a:rPr lang="es-MX" altLang="es-MX" sz="1600" b="1" smtClean="0">
                <a:solidFill>
                  <a:srgbClr val="FF0000"/>
                </a:solidFill>
              </a:rPr>
              <a:t>                     122, 258  - 119, 941= 2,317 </a:t>
            </a:r>
            <a:endParaRPr lang="es-MX" altLang="es-MX" sz="1600" smtClean="0"/>
          </a:p>
          <a:p>
            <a:pPr>
              <a:buFontTx/>
              <a:buNone/>
            </a:pPr>
            <a:r>
              <a:rPr lang="es-MX" altLang="es-MX" sz="1600" b="1" smtClean="0"/>
              <a:t>  </a:t>
            </a:r>
            <a:endParaRPr lang="es-MX" altLang="es-MX" sz="1600" smtClean="0"/>
          </a:p>
          <a:p>
            <a:pPr>
              <a:buFontTx/>
              <a:buNone/>
            </a:pPr>
            <a:r>
              <a:rPr lang="es-MX" altLang="es-MX" sz="1600" smtClean="0"/>
              <a:t>               </a:t>
            </a:r>
          </a:p>
          <a:p>
            <a:pPr>
              <a:buFontTx/>
              <a:buNone/>
            </a:pPr>
            <a:r>
              <a:rPr lang="es-MX" altLang="es-MX" sz="1600" smtClean="0"/>
              <a:t>                2,585</a:t>
            </a:r>
          </a:p>
          <a:p>
            <a:pPr>
              <a:buFontTx/>
              <a:buNone/>
            </a:pPr>
            <a:r>
              <a:rPr lang="es-MX" altLang="es-MX" sz="1600" b="1" smtClean="0"/>
              <a:t>  </a:t>
            </a:r>
            <a:endParaRPr lang="es-MX" altLang="es-MX" sz="1600" smtClean="0"/>
          </a:p>
          <a:p>
            <a:pPr>
              <a:buFontTx/>
              <a:buNone/>
            </a:pPr>
            <a:r>
              <a:rPr lang="es-MX" altLang="es-MX" sz="1600" b="1" smtClean="0"/>
              <a:t> </a:t>
            </a:r>
            <a:endParaRPr lang="es-MX" altLang="es-MX" sz="1600" smtClean="0"/>
          </a:p>
          <a:p>
            <a:pPr>
              <a:buFontTx/>
              <a:buNone/>
            </a:pPr>
            <a:r>
              <a:rPr lang="es-MX" altLang="es-MX" sz="1600" b="1" smtClean="0"/>
              <a:t> </a:t>
            </a:r>
            <a:endParaRPr lang="es-MX" altLang="es-MX" sz="1600" smtClean="0"/>
          </a:p>
          <a:p>
            <a:pPr>
              <a:buFontTx/>
              <a:buNone/>
            </a:pPr>
            <a:endParaRPr lang="es-MX" altLang="es-MX" sz="1600" smtClean="0"/>
          </a:p>
          <a:p>
            <a:pPr>
              <a:buFontTx/>
              <a:buNone/>
            </a:pPr>
            <a:r>
              <a:rPr lang="es-MX" altLang="es-MX" sz="1600" b="1" smtClean="0"/>
              <a:t> </a:t>
            </a:r>
            <a:r>
              <a:rPr lang="en-US" altLang="es-MX" sz="1600" b="1" smtClean="0"/>
              <a:t>  </a:t>
            </a:r>
            <a:endParaRPr lang="es-MX" altLang="es-MX" sz="1600" smtClean="0"/>
          </a:p>
        </p:txBody>
      </p:sp>
      <p:pic>
        <p:nvPicPr>
          <p:cNvPr id="223236" name="Imagen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700213"/>
            <a:ext cx="333375" cy="333375"/>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23237" name="Imagen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205038"/>
            <a:ext cx="381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8" name="Imagen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997200"/>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9" name="Imagen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36449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40" name="Imagen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4365625"/>
            <a:ext cx="4286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41" name="Imagen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 y="5084763"/>
            <a:ext cx="4572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42" name="Imagen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 y="5876925"/>
            <a:ext cx="4286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43" name="Picture 4" descr="logo_sum_cc_pri_pve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55875" y="2565400"/>
            <a:ext cx="57626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44"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51050" y="3933825"/>
            <a:ext cx="6477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1 Título"/>
          <p:cNvSpPr>
            <a:spLocks noGrp="1"/>
          </p:cNvSpPr>
          <p:nvPr>
            <p:ph type="title" idx="4294967295"/>
          </p:nvPr>
        </p:nvSpPr>
        <p:spPr bwMode="auto">
          <a:xfrm>
            <a:off x="557213" y="1133475"/>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2800" smtClean="0"/>
              <a:t/>
            </a:r>
            <a:br>
              <a:rPr lang="es-MX" altLang="es-MX" sz="2800" smtClean="0"/>
            </a:br>
            <a:r>
              <a:rPr lang="es-MX" altLang="es-MX" sz="2800" b="1" smtClean="0"/>
              <a:t>SUP-REC-145/2013</a:t>
            </a:r>
            <a:endParaRPr lang="es-MX" altLang="es-MX" sz="2000" b="1" smtClean="0">
              <a:solidFill>
                <a:srgbClr val="660033"/>
              </a:solidFill>
            </a:endParaRPr>
          </a:p>
        </p:txBody>
      </p:sp>
      <p:sp>
        <p:nvSpPr>
          <p:cNvPr id="224259" name="2 Marcador de contenido"/>
          <p:cNvSpPr>
            <a:spLocks noGrp="1"/>
          </p:cNvSpPr>
          <p:nvPr>
            <p:ph idx="4294967295"/>
          </p:nvPr>
        </p:nvSpPr>
        <p:spPr bwMode="auto">
          <a:xfrm>
            <a:off x="142875" y="2503488"/>
            <a:ext cx="8713788" cy="2078037"/>
          </a:xfrm>
          <a:prstGeom prst="roundRect">
            <a:avLst>
              <a:gd name="adj" fmla="val 16667"/>
            </a:avLst>
          </a:prstGeom>
          <a:solidFill>
            <a:srgbClr val="C0C0C0">
              <a:alpha val="20000"/>
            </a:srgbClr>
          </a:solidFill>
          <a:ln w="28575">
            <a:solidFill>
              <a:schemeClr val="bg2"/>
            </a:solidFill>
            <a:round/>
            <a:headEnd/>
            <a:tailEnd/>
          </a:ln>
        </p:spPr>
        <p:txBody>
          <a:bodyPr/>
          <a:lstStyle/>
          <a:p>
            <a:pPr algn="just">
              <a:buFontTx/>
              <a:buNone/>
            </a:pPr>
            <a:r>
              <a:rPr lang="es-MX" altLang="es-MX" sz="2000" b="1" smtClean="0"/>
              <a:t>     Esta Sala Superior ha ampliado la procedencia del recurso de reconsideración</a:t>
            </a:r>
            <a:r>
              <a:rPr lang="es-MX" altLang="es-MX" sz="2000" smtClean="0"/>
              <a:t>, lo cual ha contribuido a la emisión de criterios que han fortalecido la facultad de revisar el </a:t>
            </a:r>
            <a:r>
              <a:rPr lang="es-MX" altLang="es-MX" sz="2000" b="1" smtClean="0"/>
              <a:t>control concreto de constitucionalidad </a:t>
            </a:r>
            <a:r>
              <a:rPr lang="es-MX" altLang="es-MX" sz="2000" smtClean="0"/>
              <a:t>que llevan a cabo las Salas Regionales del Tribunal Electoral del Poder Judicial de la Federación.</a:t>
            </a:r>
          </a:p>
          <a:p>
            <a:pPr algn="just">
              <a:buFontTx/>
              <a:buNone/>
            </a:pPr>
            <a:endParaRPr lang="es-MX" altLang="es-MX" sz="2000" smtClean="0"/>
          </a:p>
        </p:txBody>
      </p:sp>
      <p:sp>
        <p:nvSpPr>
          <p:cNvPr id="224260" name="4 Rectángulo"/>
          <p:cNvSpPr>
            <a:spLocks noChangeArrowheads="1"/>
          </p:cNvSpPr>
          <p:nvPr/>
        </p:nvSpPr>
        <p:spPr bwMode="auto">
          <a:xfrm>
            <a:off x="7019925" y="765175"/>
            <a:ext cx="1711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s-MX" altLang="es-MX" sz="2000" b="1">
                <a:solidFill>
                  <a:srgbClr val="660033"/>
                </a:solidFill>
              </a:rPr>
              <a:t>Procedencia</a:t>
            </a:r>
            <a:endParaRPr lang="es-MX" altLang="es-MX" sz="2000"/>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1 Título"/>
          <p:cNvSpPr>
            <a:spLocks noGrp="1"/>
          </p:cNvSpPr>
          <p:nvPr>
            <p:ph type="title" idx="4294967295"/>
          </p:nvPr>
        </p:nvSpPr>
        <p:spPr bwMode="auto">
          <a:xfrm>
            <a:off x="663575" y="485775"/>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2800" smtClean="0"/>
              <a:t/>
            </a:r>
            <a:br>
              <a:rPr lang="es-MX" altLang="es-MX" sz="2800" smtClean="0"/>
            </a:br>
            <a:r>
              <a:rPr lang="es-MX" altLang="es-MX" sz="2800" b="1" smtClean="0"/>
              <a:t>SUP-REC-145/2013</a:t>
            </a:r>
            <a:endParaRPr lang="es-MX" altLang="es-MX" sz="2000" b="1" smtClean="0">
              <a:solidFill>
                <a:srgbClr val="660033"/>
              </a:solidFill>
            </a:endParaRPr>
          </a:p>
        </p:txBody>
      </p:sp>
      <p:sp>
        <p:nvSpPr>
          <p:cNvPr id="225283" name="2 Marcador de contenido"/>
          <p:cNvSpPr>
            <a:spLocks noGrp="1"/>
          </p:cNvSpPr>
          <p:nvPr>
            <p:ph idx="4294967295"/>
          </p:nvPr>
        </p:nvSpPr>
        <p:spPr bwMode="auto">
          <a:xfrm>
            <a:off x="179388" y="1868488"/>
            <a:ext cx="8785225" cy="3000375"/>
          </a:xfrm>
          <a:prstGeom prst="roundRect">
            <a:avLst>
              <a:gd name="adj" fmla="val 16667"/>
            </a:avLst>
          </a:prstGeom>
          <a:solidFill>
            <a:srgbClr val="C0C0C0">
              <a:alpha val="20000"/>
            </a:srgbClr>
          </a:solidFill>
          <a:ln w="28575">
            <a:solidFill>
              <a:schemeClr val="bg2"/>
            </a:solidFill>
            <a:round/>
            <a:headEnd/>
            <a:tailEnd/>
          </a:ln>
        </p:spPr>
        <p:txBody>
          <a:bodyPr/>
          <a:lstStyle/>
          <a:p>
            <a:pPr algn="just">
              <a:buFontTx/>
              <a:buNone/>
            </a:pPr>
            <a:r>
              <a:rPr lang="es-MX" altLang="es-MX" sz="2000" smtClean="0"/>
              <a:t>     La Sala Superior concluye que el recurso de reconsideración también es procedente cuando </a:t>
            </a:r>
            <a:r>
              <a:rPr lang="es-MX" altLang="es-MX" sz="2000" b="1" smtClean="0">
                <a:solidFill>
                  <a:srgbClr val="FF0000"/>
                </a:solidFill>
              </a:rPr>
              <a:t>existen irregularidades graves, plenamente acreditadas, que atenten contra los principios constitucionales y convencionales </a:t>
            </a:r>
            <a:r>
              <a:rPr lang="es-MX" altLang="es-MX" sz="2000" smtClean="0"/>
              <a:t>exigidos para la validez de las elecciones, toda vez que es deber de este órgano jurisdiccional verificar y preservar la </a:t>
            </a:r>
            <a:r>
              <a:rPr lang="es-MX" altLang="es-MX" sz="2000" b="1" smtClean="0">
                <a:solidFill>
                  <a:srgbClr val="FF0000"/>
                </a:solidFill>
              </a:rPr>
              <a:t>regularidad constitucional</a:t>
            </a:r>
            <a:r>
              <a:rPr lang="es-MX" altLang="es-MX" sz="2000" smtClean="0"/>
              <a:t>, de todos los actos realizados durante el proceso electoral, a fin de garantizar la plena observancia de los principios constitucionales y convencionales.</a:t>
            </a:r>
          </a:p>
          <a:p>
            <a:pPr algn="just">
              <a:buFontTx/>
              <a:buNone/>
            </a:pPr>
            <a:endParaRPr lang="es-MX" altLang="es-MX" sz="2000" smtClean="0"/>
          </a:p>
        </p:txBody>
      </p:sp>
      <p:sp>
        <p:nvSpPr>
          <p:cNvPr id="225284" name="4 Rectángulo"/>
          <p:cNvSpPr>
            <a:spLocks noChangeArrowheads="1"/>
          </p:cNvSpPr>
          <p:nvPr/>
        </p:nvSpPr>
        <p:spPr bwMode="auto">
          <a:xfrm>
            <a:off x="7019925" y="765175"/>
            <a:ext cx="1711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s-MX" altLang="es-MX" sz="2000" b="1">
                <a:solidFill>
                  <a:srgbClr val="660033"/>
                </a:solidFill>
              </a:rPr>
              <a:t>Procedencia</a:t>
            </a:r>
            <a:endParaRPr lang="es-MX" altLang="es-MX" sz="200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2 Marcador de contenido"/>
          <p:cNvSpPr>
            <a:spLocks noGrp="1"/>
          </p:cNvSpPr>
          <p:nvPr>
            <p:ph idx="4294967295"/>
          </p:nvPr>
        </p:nvSpPr>
        <p:spPr bwMode="auto">
          <a:xfrm>
            <a:off x="323850" y="1196975"/>
            <a:ext cx="8497888" cy="4824413"/>
          </a:xfrm>
          <a:prstGeom prst="roundRect">
            <a:avLst>
              <a:gd name="adj" fmla="val 16667"/>
            </a:avLst>
          </a:prstGeom>
          <a:solidFill>
            <a:srgbClr val="005C2E">
              <a:alpha val="30980"/>
            </a:srgbClr>
          </a:solidFill>
          <a:extLst>
            <a:ext uri="{91240B29-F687-4F45-9708-019B960494DF}">
              <a14:hiddenLine xmlns:a14="http://schemas.microsoft.com/office/drawing/2010/main" w="9525">
                <a:solidFill>
                  <a:srgbClr val="000000"/>
                </a:solidFill>
                <a:round/>
                <a:headEnd/>
                <a:tailEnd/>
              </a14:hiddenLine>
            </a:ext>
          </a:extLst>
        </p:spPr>
        <p:txBody>
          <a:bodyPr/>
          <a:lstStyle/>
          <a:p>
            <a:pPr marL="0" indent="0" algn="just">
              <a:buFontTx/>
              <a:buNone/>
            </a:pPr>
            <a:r>
              <a:rPr lang="es-MX" altLang="es-MX" sz="2000" smtClean="0"/>
              <a:t>Toda vez que con ello se salvaguarda plenamente el derecho a la tutela judicial efectiva, que incluye el derecho de acceso a la justicia, el respeto a las garantías mínimas procesales y el derecho a un recurso efectivo, y se reconoce la estrecha vinculación entre la defensa de los resultados, la validez de la elección y el interés de las personas que ostentan una candidatura, en la legalidad y constitucionalidad del proceso electoral, desde el momento en que son quienes pretenden ocupar el cargo de elección popular respectivo. Así mismo, esta interpretación permite sostener que</a:t>
            </a:r>
            <a:r>
              <a:rPr lang="es-MX" altLang="es-MX" sz="2000" b="1" smtClean="0"/>
              <a:t> los candidatos pueden cuestionar cualquier posible irregularidad que afecte la validez de la elección en que participan, o directamente su esfera de derechos en relación con la elección, pues de otra forma se desconocería su derecho de acceso a la justicia.</a:t>
            </a:r>
          </a:p>
          <a:p>
            <a:pPr marL="0" indent="0" algn="just">
              <a:buFontTx/>
              <a:buNone/>
            </a:pPr>
            <a:endParaRPr lang="es-MX" altLang="es-MX" sz="2000" b="1" smtClean="0"/>
          </a:p>
        </p:txBody>
      </p:sp>
      <p:sp>
        <p:nvSpPr>
          <p:cNvPr id="24579" name="3 Marcador de número de diapositiva"/>
          <p:cNvSpPr txBox="1">
            <a:spLocks noGrp="1"/>
          </p:cNvSpPr>
          <p:nvPr/>
        </p:nvSpPr>
        <p:spPr bwMode="auto">
          <a:xfrm>
            <a:off x="6831013" y="371475"/>
            <a:ext cx="22780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endParaRPr lang="es-MX" altLang="es-MX" sz="1600" b="1"/>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1 Título"/>
          <p:cNvSpPr>
            <a:spLocks noGrp="1"/>
          </p:cNvSpPr>
          <p:nvPr>
            <p:ph type="title" idx="4294967295"/>
          </p:nvPr>
        </p:nvSpPr>
        <p:spPr bwMode="auto">
          <a:xfrm>
            <a:off x="557213" y="142875"/>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2800" smtClean="0"/>
              <a:t/>
            </a:r>
            <a:br>
              <a:rPr lang="es-MX" altLang="es-MX" sz="2800" smtClean="0"/>
            </a:br>
            <a:r>
              <a:rPr lang="es-MX" altLang="es-MX" sz="2800" b="1" smtClean="0"/>
              <a:t>SUP-REC-145/2013</a:t>
            </a:r>
            <a:endParaRPr lang="es-MX" altLang="es-MX" sz="2000" b="1" smtClean="0">
              <a:solidFill>
                <a:srgbClr val="660033"/>
              </a:solidFill>
            </a:endParaRPr>
          </a:p>
        </p:txBody>
      </p:sp>
      <p:sp>
        <p:nvSpPr>
          <p:cNvPr id="226307" name="2 Marcador de contenido"/>
          <p:cNvSpPr>
            <a:spLocks noGrp="1"/>
          </p:cNvSpPr>
          <p:nvPr>
            <p:ph idx="4294967295"/>
          </p:nvPr>
        </p:nvSpPr>
        <p:spPr bwMode="auto">
          <a:xfrm>
            <a:off x="71438" y="1571625"/>
            <a:ext cx="8785225" cy="3643313"/>
          </a:xfrm>
          <a:prstGeom prst="roundRect">
            <a:avLst>
              <a:gd name="adj" fmla="val 16667"/>
            </a:avLst>
          </a:prstGeom>
          <a:solidFill>
            <a:srgbClr val="C0C0C0">
              <a:alpha val="20000"/>
            </a:srgbClr>
          </a:solidFill>
          <a:ln w="28575">
            <a:solidFill>
              <a:schemeClr val="bg2"/>
            </a:solidFill>
            <a:round/>
            <a:headEnd/>
            <a:tailEnd/>
          </a:ln>
        </p:spPr>
        <p:txBody>
          <a:bodyPr/>
          <a:lstStyle/>
          <a:p>
            <a:pPr algn="just">
              <a:buFontTx/>
              <a:buNone/>
            </a:pPr>
            <a:r>
              <a:rPr lang="es-MX" altLang="es-MX" sz="2000" smtClean="0"/>
              <a:t>     En el caso, el partido Movimiento Ciudadano aduce que ante la Sala Regional responsable planteó un tema de </a:t>
            </a:r>
            <a:r>
              <a:rPr lang="es-MX" altLang="es-MX" sz="2000" b="1" smtClean="0">
                <a:solidFill>
                  <a:srgbClr val="FF0000"/>
                </a:solidFill>
              </a:rPr>
              <a:t>constitucionalidad,</a:t>
            </a:r>
            <a:r>
              <a:rPr lang="es-MX" altLang="es-MX" sz="2000" smtClean="0"/>
              <a:t> en específico, que el artículo 226, fracción IV, del Código Electoral para el Estado de Veracruz de Ignacio de la Llave, en el cual se prevé que los votos que se emitan en boleta electoral no autorizada por Consejo General del Instituto Electoral local deberán ser calificados como nulos, debía ser interpretado de manera </a:t>
            </a:r>
            <a:r>
              <a:rPr lang="es-MX" altLang="es-MX" sz="2000" b="1" smtClean="0"/>
              <a:t>sistemática y funcional </a:t>
            </a:r>
            <a:r>
              <a:rPr lang="es-MX" altLang="es-MX" sz="2000" smtClean="0"/>
              <a:t>en relación con los artículos 14, 16; 41 y 116, fracción IV, incisos a) y b), de la Constitución Política de los Estados Unidos Mexicanos, en los que se instituyen los principios de </a:t>
            </a:r>
            <a:r>
              <a:rPr lang="es-MX" altLang="es-MX" sz="2000" b="1" smtClean="0"/>
              <a:t>certeza y de seguridad jurídica</a:t>
            </a:r>
            <a:r>
              <a:rPr lang="es-MX" altLang="es-MX" sz="2000" smtClean="0"/>
              <a:t>, rectores del proceso electoral.</a:t>
            </a:r>
          </a:p>
          <a:p>
            <a:pPr algn="just">
              <a:buFontTx/>
              <a:buNone/>
            </a:pPr>
            <a:endParaRPr lang="es-MX" altLang="es-MX" sz="2000" smtClean="0"/>
          </a:p>
        </p:txBody>
      </p:sp>
      <p:sp>
        <p:nvSpPr>
          <p:cNvPr id="226308" name="4 Rectángulo"/>
          <p:cNvSpPr>
            <a:spLocks noChangeArrowheads="1"/>
          </p:cNvSpPr>
          <p:nvPr/>
        </p:nvSpPr>
        <p:spPr bwMode="auto">
          <a:xfrm>
            <a:off x="7019925" y="765175"/>
            <a:ext cx="1711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s-MX" altLang="es-MX" sz="2000" b="1">
                <a:solidFill>
                  <a:srgbClr val="660033"/>
                </a:solidFill>
              </a:rPr>
              <a:t>Procedencia</a:t>
            </a:r>
            <a:endParaRPr lang="es-MX" altLang="es-MX" sz="2000"/>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1 Título"/>
          <p:cNvSpPr>
            <a:spLocks noGrp="1"/>
          </p:cNvSpPr>
          <p:nvPr>
            <p:ph type="title" idx="4294967295"/>
          </p:nvPr>
        </p:nvSpPr>
        <p:spPr bwMode="auto">
          <a:xfrm>
            <a:off x="557213" y="557213"/>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2800" smtClean="0"/>
              <a:t/>
            </a:r>
            <a:br>
              <a:rPr lang="es-MX" altLang="es-MX" sz="2800" smtClean="0"/>
            </a:br>
            <a:r>
              <a:rPr lang="es-MX" altLang="es-MX" sz="2800" b="1" smtClean="0"/>
              <a:t>SUP-REC-145/2013</a:t>
            </a:r>
            <a:endParaRPr lang="es-MX" altLang="es-MX" sz="2000" b="1" smtClean="0">
              <a:solidFill>
                <a:srgbClr val="660033"/>
              </a:solidFill>
            </a:endParaRPr>
          </a:p>
        </p:txBody>
      </p:sp>
      <p:sp>
        <p:nvSpPr>
          <p:cNvPr id="227331" name="2 Marcador de contenido"/>
          <p:cNvSpPr>
            <a:spLocks noGrp="1"/>
          </p:cNvSpPr>
          <p:nvPr>
            <p:ph idx="4294967295"/>
          </p:nvPr>
        </p:nvSpPr>
        <p:spPr bwMode="auto">
          <a:xfrm>
            <a:off x="179388" y="1943100"/>
            <a:ext cx="8785225" cy="3357563"/>
          </a:xfrm>
          <a:prstGeom prst="roundRect">
            <a:avLst>
              <a:gd name="adj" fmla="val 16667"/>
            </a:avLst>
          </a:prstGeom>
          <a:solidFill>
            <a:srgbClr val="C0C0C0">
              <a:alpha val="20000"/>
            </a:srgbClr>
          </a:solidFill>
          <a:ln w="28575">
            <a:solidFill>
              <a:schemeClr val="bg2"/>
            </a:solidFill>
            <a:round/>
            <a:headEnd/>
            <a:tailEnd/>
          </a:ln>
        </p:spPr>
        <p:txBody>
          <a:bodyPr/>
          <a:lstStyle/>
          <a:p>
            <a:pPr algn="just">
              <a:buFontTx/>
              <a:buNone/>
            </a:pPr>
            <a:r>
              <a:rPr lang="es-MX" altLang="es-MX" sz="2000" smtClean="0"/>
              <a:t>     El recurrente señala que la determinación del tribunal electoral local de </a:t>
            </a:r>
            <a:r>
              <a:rPr lang="es-MX" altLang="es-MX" sz="2000" b="1" smtClean="0">
                <a:solidFill>
                  <a:srgbClr val="FF0000"/>
                </a:solidFill>
              </a:rPr>
              <a:t>no ordenar la apertura de todos los paquetes electorales</a:t>
            </a:r>
            <a:r>
              <a:rPr lang="es-MX" altLang="es-MX" sz="2000" smtClean="0"/>
              <a:t>, a pesar de haberse acreditado la existencia de votos emitidos en boletas no autorizadas por la autoridad administrativa electoral, resultado de la interpretación del artículo 226, fracción IV, del Código Electoral local, </a:t>
            </a:r>
            <a:r>
              <a:rPr lang="es-MX" altLang="es-MX" sz="2000" b="1" smtClean="0">
                <a:solidFill>
                  <a:srgbClr val="FF0000"/>
                </a:solidFill>
              </a:rPr>
              <a:t>restringe el alcance de los principios constitucionales de certeza y autenticidad del sufragio,</a:t>
            </a:r>
            <a:r>
              <a:rPr lang="es-MX" altLang="es-MX" sz="2000" smtClean="0"/>
              <a:t> porque la forma de dotar de certeza a la elección era ordenar el recuento de votos en todas las casillas del municipio, y/o en todo caso, declarar la </a:t>
            </a:r>
            <a:r>
              <a:rPr lang="es-MX" altLang="es-MX" sz="2000" b="1" smtClean="0"/>
              <a:t>nulidad de la elección.</a:t>
            </a:r>
          </a:p>
          <a:p>
            <a:pPr algn="just">
              <a:buFontTx/>
              <a:buNone/>
            </a:pPr>
            <a:endParaRPr lang="es-MX" altLang="es-MX" sz="2000" smtClean="0"/>
          </a:p>
        </p:txBody>
      </p:sp>
      <p:sp>
        <p:nvSpPr>
          <p:cNvPr id="227332" name="4 Rectángulo"/>
          <p:cNvSpPr>
            <a:spLocks noChangeArrowheads="1"/>
          </p:cNvSpPr>
          <p:nvPr/>
        </p:nvSpPr>
        <p:spPr bwMode="auto">
          <a:xfrm>
            <a:off x="7019925" y="765175"/>
            <a:ext cx="1781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s-MX" altLang="es-MX" sz="2000" b="1">
                <a:solidFill>
                  <a:srgbClr val="660033"/>
                </a:solidFill>
              </a:rPr>
              <a:t>Procedencia </a:t>
            </a:r>
            <a:endParaRPr lang="es-MX" altLang="es-MX" sz="2000"/>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1 Título"/>
          <p:cNvSpPr>
            <a:spLocks noGrp="1"/>
          </p:cNvSpPr>
          <p:nvPr>
            <p:ph type="title" idx="4294967295"/>
          </p:nvPr>
        </p:nvSpPr>
        <p:spPr bwMode="auto">
          <a:xfrm>
            <a:off x="539750" y="701675"/>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2800" smtClean="0"/>
              <a:t/>
            </a:r>
            <a:br>
              <a:rPr lang="es-MX" altLang="es-MX" sz="2800" smtClean="0"/>
            </a:br>
            <a:r>
              <a:rPr lang="es-MX" altLang="es-MX" sz="2800" b="1" smtClean="0"/>
              <a:t>SUP-REC-145/2013</a:t>
            </a:r>
            <a:br>
              <a:rPr lang="es-MX" altLang="es-MX" sz="2800" b="1" smtClean="0"/>
            </a:br>
            <a:r>
              <a:rPr lang="es-MX" altLang="es-MX" sz="2800" b="1" smtClean="0"/>
              <a:t>Procedencia </a:t>
            </a:r>
            <a:endParaRPr lang="es-MX" altLang="es-MX" sz="2000" b="1" smtClean="0">
              <a:solidFill>
                <a:srgbClr val="660033"/>
              </a:solidFill>
            </a:endParaRPr>
          </a:p>
        </p:txBody>
      </p:sp>
      <p:sp>
        <p:nvSpPr>
          <p:cNvPr id="228355" name="2 Marcador de contenido"/>
          <p:cNvSpPr>
            <a:spLocks noGrp="1"/>
          </p:cNvSpPr>
          <p:nvPr>
            <p:ph idx="4294967295"/>
          </p:nvPr>
        </p:nvSpPr>
        <p:spPr bwMode="auto">
          <a:xfrm>
            <a:off x="144463" y="2439988"/>
            <a:ext cx="8785225" cy="2428875"/>
          </a:xfrm>
          <a:prstGeom prst="roundRect">
            <a:avLst>
              <a:gd name="adj" fmla="val 16667"/>
            </a:avLst>
          </a:prstGeom>
          <a:solidFill>
            <a:srgbClr val="C0C0C0">
              <a:alpha val="20000"/>
            </a:srgbClr>
          </a:solidFill>
          <a:ln w="28575">
            <a:solidFill>
              <a:schemeClr val="bg2"/>
            </a:solidFill>
            <a:round/>
            <a:headEnd/>
            <a:tailEnd/>
          </a:ln>
        </p:spPr>
        <p:txBody>
          <a:bodyPr/>
          <a:lstStyle/>
          <a:p>
            <a:pPr algn="just">
              <a:buFontTx/>
              <a:buNone/>
            </a:pPr>
            <a:r>
              <a:rPr lang="es-MX" altLang="es-MX" sz="2000" smtClean="0"/>
              <a:t>     En ese sentido, esta Sala Superior estima que </a:t>
            </a:r>
            <a:r>
              <a:rPr lang="es-MX" altLang="es-MX" sz="2000" b="1" smtClean="0">
                <a:solidFill>
                  <a:srgbClr val="FF0000"/>
                </a:solidFill>
              </a:rPr>
              <a:t>es procedente </a:t>
            </a:r>
            <a:r>
              <a:rPr lang="es-MX" altLang="es-MX" sz="2000" smtClean="0"/>
              <a:t>el recurso de reconsideración interpuesto por el partido político Movimiento Ciudadano, pues de autos se desprende la existencia de </a:t>
            </a:r>
            <a:r>
              <a:rPr lang="es-MX" altLang="es-MX" sz="2000" b="1" smtClean="0"/>
              <a:t>irregularidades graves que posiblemente pueden afectar los principios constitucionales y convencionales </a:t>
            </a:r>
            <a:r>
              <a:rPr lang="es-MX" altLang="es-MX" sz="2000" smtClean="0"/>
              <a:t>rectores de los procesos electorales.</a:t>
            </a:r>
          </a:p>
          <a:p>
            <a:pPr algn="just">
              <a:buFontTx/>
              <a:buNone/>
            </a:pPr>
            <a:endParaRPr lang="es-MX" altLang="es-MX" sz="2000" smtClean="0"/>
          </a:p>
        </p:txBody>
      </p:sp>
      <p:sp>
        <p:nvSpPr>
          <p:cNvPr id="228356" name="4 Rectángulo"/>
          <p:cNvSpPr>
            <a:spLocks noChangeArrowheads="1"/>
          </p:cNvSpPr>
          <p:nvPr/>
        </p:nvSpPr>
        <p:spPr bwMode="auto">
          <a:xfrm>
            <a:off x="7019925" y="765175"/>
            <a:ext cx="1863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s-MX" altLang="es-MX" sz="2000" b="1">
                <a:solidFill>
                  <a:srgbClr val="660033"/>
                </a:solidFill>
              </a:rPr>
              <a:t>Caso práctico</a:t>
            </a:r>
            <a:endParaRPr lang="es-MX" altLang="es-MX" sz="2000"/>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1 Título"/>
          <p:cNvSpPr>
            <a:spLocks noGrp="1"/>
          </p:cNvSpPr>
          <p:nvPr>
            <p:ph type="title" idx="4294967295"/>
          </p:nvPr>
        </p:nvSpPr>
        <p:spPr bwMode="auto">
          <a:xfrm>
            <a:off x="557213" y="142875"/>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2800" smtClean="0"/>
              <a:t/>
            </a:r>
            <a:br>
              <a:rPr lang="es-MX" altLang="es-MX" sz="2800" smtClean="0"/>
            </a:br>
            <a:r>
              <a:rPr lang="es-MX" altLang="es-MX" sz="2800" b="1" smtClean="0"/>
              <a:t>SUP-REC-145/2013</a:t>
            </a:r>
            <a:endParaRPr lang="es-MX" altLang="es-MX" sz="2000" b="1" smtClean="0">
              <a:solidFill>
                <a:srgbClr val="660033"/>
              </a:solidFill>
            </a:endParaRPr>
          </a:p>
        </p:txBody>
      </p:sp>
      <p:sp>
        <p:nvSpPr>
          <p:cNvPr id="229379" name="2 Marcador de contenido"/>
          <p:cNvSpPr>
            <a:spLocks noGrp="1"/>
          </p:cNvSpPr>
          <p:nvPr>
            <p:ph idx="4294967295"/>
          </p:nvPr>
        </p:nvSpPr>
        <p:spPr bwMode="auto">
          <a:xfrm>
            <a:off x="71438" y="1341438"/>
            <a:ext cx="8785225" cy="4895850"/>
          </a:xfrm>
          <a:prstGeom prst="roundRect">
            <a:avLst>
              <a:gd name="adj" fmla="val 16667"/>
            </a:avLst>
          </a:prstGeom>
          <a:solidFill>
            <a:srgbClr val="C0C0C0">
              <a:alpha val="20000"/>
            </a:srgbClr>
          </a:solidFill>
          <a:ln w="28575">
            <a:solidFill>
              <a:schemeClr val="bg2"/>
            </a:solidFill>
            <a:round/>
            <a:headEnd/>
            <a:tailEnd/>
          </a:ln>
        </p:spPr>
        <p:txBody>
          <a:bodyPr/>
          <a:lstStyle/>
          <a:p>
            <a:pPr algn="just">
              <a:buFontTx/>
              <a:buNone/>
            </a:pPr>
            <a:r>
              <a:rPr lang="es-MX" altLang="es-MX" sz="2000" smtClean="0"/>
              <a:t>     De las constancias de autos se advierte que derivado de los resultados electorales dados por el Instituto Electoral Veracruzano en la elección del Ayuntamiento de Tepezintla, Veracruz, y ante la solicitud de Movimiento Ciudadano de realizar el recuento parcial de la votación en </a:t>
            </a:r>
            <a:r>
              <a:rPr lang="es-MX" altLang="es-MX" sz="2000" b="1" smtClean="0">
                <a:solidFill>
                  <a:srgbClr val="FF0000"/>
                </a:solidFill>
              </a:rPr>
              <a:t>nueve casillas.</a:t>
            </a:r>
            <a:endParaRPr lang="es-MX" altLang="es-MX" sz="2000" b="1" smtClean="0"/>
          </a:p>
          <a:p>
            <a:pPr algn="just">
              <a:buFontTx/>
              <a:buNone/>
            </a:pPr>
            <a:endParaRPr lang="es-MX" altLang="es-MX" sz="2000" smtClean="0"/>
          </a:p>
          <a:p>
            <a:pPr algn="just">
              <a:buFontTx/>
              <a:buNone/>
            </a:pPr>
            <a:r>
              <a:rPr lang="es-MX" altLang="es-MX" sz="2000" smtClean="0"/>
              <a:t>     El Tribunal Electoral de Veracruz autorizó el </a:t>
            </a:r>
            <a:r>
              <a:rPr lang="es-MX" altLang="es-MX" sz="2000" b="1" smtClean="0"/>
              <a:t>recuento parcial solamente respecto de</a:t>
            </a:r>
            <a:r>
              <a:rPr lang="es-MX" altLang="es-MX" sz="2000" b="1" smtClean="0">
                <a:solidFill>
                  <a:srgbClr val="FF0000"/>
                </a:solidFill>
              </a:rPr>
              <a:t> cuatro centros de votación, de cuyo resultado se desprendió la existencia de cuatrocientos cuarenta votos nulos</a:t>
            </a:r>
            <a:r>
              <a:rPr lang="es-MX" altLang="es-MX" sz="2000" smtClean="0"/>
              <a:t>, sin que se hubieren realizado </a:t>
            </a:r>
            <a:r>
              <a:rPr lang="es-MX" altLang="es-MX" sz="2000" b="1" smtClean="0"/>
              <a:t>posteriores recuentos </a:t>
            </a:r>
            <a:r>
              <a:rPr lang="es-MX" altLang="es-MX" sz="2000" smtClean="0"/>
              <a:t>en el resto de las casillas solicitadas o instaladas para la elección. Asimismo se advierte que la razón para anular tales votos fue que se expresaron en </a:t>
            </a:r>
            <a:r>
              <a:rPr lang="es-MX" altLang="es-MX" sz="2000" b="1" smtClean="0">
                <a:solidFill>
                  <a:srgbClr val="FF0000"/>
                </a:solidFill>
              </a:rPr>
              <a:t>boletas distintas </a:t>
            </a:r>
            <a:r>
              <a:rPr lang="es-MX" altLang="es-MX" sz="2000" smtClean="0"/>
              <a:t>de las autorizadas por la autoridad electoral.</a:t>
            </a:r>
          </a:p>
          <a:p>
            <a:pPr algn="just">
              <a:buFontTx/>
              <a:buNone/>
            </a:pPr>
            <a:endParaRPr lang="es-MX" altLang="es-MX" sz="2000" smtClean="0"/>
          </a:p>
        </p:txBody>
      </p:sp>
      <p:sp>
        <p:nvSpPr>
          <p:cNvPr id="229380" name="4 Rectángulo"/>
          <p:cNvSpPr>
            <a:spLocks noChangeArrowheads="1"/>
          </p:cNvSpPr>
          <p:nvPr/>
        </p:nvSpPr>
        <p:spPr bwMode="auto">
          <a:xfrm>
            <a:off x="6659563" y="765175"/>
            <a:ext cx="2206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s-MX" altLang="es-MX" sz="2000" b="1">
                <a:solidFill>
                  <a:srgbClr val="660033"/>
                </a:solidFill>
              </a:rPr>
              <a:t>boletas distintas</a:t>
            </a:r>
            <a:endParaRPr lang="es-MX" altLang="es-MX" sz="2000"/>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1 Título"/>
          <p:cNvSpPr>
            <a:spLocks noGrp="1"/>
          </p:cNvSpPr>
          <p:nvPr>
            <p:ph type="title" idx="4294967295"/>
          </p:nvPr>
        </p:nvSpPr>
        <p:spPr bwMode="auto">
          <a:xfrm>
            <a:off x="557213" y="-500063"/>
            <a:ext cx="8229600" cy="11430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2800" smtClean="0"/>
              <a:t/>
            </a:r>
            <a:br>
              <a:rPr lang="es-MX" altLang="es-MX" sz="2800" smtClean="0"/>
            </a:br>
            <a:r>
              <a:rPr lang="es-MX" altLang="es-MX" sz="2800" b="1" smtClean="0"/>
              <a:t>SUP-REC-145/2013</a:t>
            </a:r>
            <a:endParaRPr lang="es-MX" altLang="es-MX" sz="2000" b="1" smtClean="0">
              <a:solidFill>
                <a:srgbClr val="660033"/>
              </a:solidFill>
            </a:endParaRPr>
          </a:p>
        </p:txBody>
      </p:sp>
      <p:sp>
        <p:nvSpPr>
          <p:cNvPr id="230403" name="2 Marcador de contenido"/>
          <p:cNvSpPr>
            <a:spLocks noGrp="1"/>
          </p:cNvSpPr>
          <p:nvPr>
            <p:ph idx="4294967295"/>
          </p:nvPr>
        </p:nvSpPr>
        <p:spPr bwMode="auto">
          <a:xfrm>
            <a:off x="34925" y="1341438"/>
            <a:ext cx="8785225" cy="4286250"/>
          </a:xfrm>
          <a:prstGeom prst="roundRect">
            <a:avLst>
              <a:gd name="adj" fmla="val 16667"/>
            </a:avLst>
          </a:prstGeom>
          <a:solidFill>
            <a:srgbClr val="C0C0C0">
              <a:alpha val="20000"/>
            </a:srgbClr>
          </a:solidFill>
          <a:ln w="28575">
            <a:solidFill>
              <a:schemeClr val="bg2"/>
            </a:solidFill>
            <a:round/>
            <a:headEnd/>
            <a:tailEnd/>
          </a:ln>
        </p:spPr>
        <p:txBody>
          <a:bodyPr/>
          <a:lstStyle/>
          <a:p>
            <a:pPr algn="just">
              <a:buFontTx/>
              <a:buNone/>
            </a:pPr>
            <a:r>
              <a:rPr lang="es-MX" altLang="es-MX" sz="2000" smtClean="0"/>
              <a:t>      Argumentos del recurrente: </a:t>
            </a:r>
          </a:p>
          <a:p>
            <a:pPr algn="just">
              <a:buFontTx/>
              <a:buNone/>
            </a:pPr>
            <a:r>
              <a:rPr lang="es-MX" altLang="es-MX" sz="2000" smtClean="0"/>
              <a:t>     </a:t>
            </a:r>
          </a:p>
          <a:p>
            <a:pPr algn="just">
              <a:buFontTx/>
              <a:buNone/>
            </a:pPr>
            <a:r>
              <a:rPr lang="es-MX" altLang="es-MX" sz="2000" smtClean="0"/>
              <a:t>     La Sala Regional Xalapa </a:t>
            </a:r>
            <a:r>
              <a:rPr lang="es-MX" altLang="es-MX" sz="2000" b="1" smtClean="0"/>
              <a:t>no estudió la pretensión </a:t>
            </a:r>
            <a:r>
              <a:rPr lang="es-MX" altLang="es-MX" sz="2000" smtClean="0"/>
              <a:t>de que el artículo 226, fracción IV, del Código Electoral Local, en el cual se prevé que los votos que se emitan en boleta electoral no autorizada por Consejo General del Instituto Electoral local deberán ser calificados como nulos, debía ser interpretado acorde con los principios constitucionales de certeza y seguridad jurídica y en congruencia con el sistema de nulidades, para concluir que, ante la existencia de boletas apócrifas </a:t>
            </a:r>
            <a:r>
              <a:rPr lang="es-MX" altLang="es-MX" sz="2000" b="1" smtClean="0">
                <a:solidFill>
                  <a:srgbClr val="FF0000"/>
                </a:solidFill>
              </a:rPr>
              <a:t>debió ordenarse la apertura de todos los paquetes electorales, </a:t>
            </a:r>
            <a:r>
              <a:rPr lang="es-MX" altLang="es-MX" sz="2000" smtClean="0"/>
              <a:t>al encontrarse acreditada una irregularidad grave que vulnera los citados principios constitucionales.</a:t>
            </a:r>
          </a:p>
          <a:p>
            <a:pPr algn="just">
              <a:buFontTx/>
              <a:buNone/>
            </a:pPr>
            <a:endParaRPr lang="es-MX" altLang="es-MX" sz="2000" smtClean="0"/>
          </a:p>
        </p:txBody>
      </p:sp>
      <p:sp>
        <p:nvSpPr>
          <p:cNvPr id="230404" name="4 Rectángulo"/>
          <p:cNvSpPr>
            <a:spLocks noChangeArrowheads="1"/>
          </p:cNvSpPr>
          <p:nvPr/>
        </p:nvSpPr>
        <p:spPr bwMode="auto">
          <a:xfrm>
            <a:off x="4500563" y="642938"/>
            <a:ext cx="4203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s-MX" altLang="es-MX" sz="2000" b="1"/>
              <a:t>Recuento de todos los paquetes </a:t>
            </a:r>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1 Título"/>
          <p:cNvSpPr>
            <a:spLocks noGrp="1"/>
          </p:cNvSpPr>
          <p:nvPr>
            <p:ph type="title" idx="4294967295"/>
          </p:nvPr>
        </p:nvSpPr>
        <p:spPr bwMode="auto">
          <a:xfrm>
            <a:off x="557213" y="-500063"/>
            <a:ext cx="8229600" cy="11430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2800" smtClean="0"/>
              <a:t/>
            </a:r>
            <a:br>
              <a:rPr lang="es-MX" altLang="es-MX" sz="2800" smtClean="0"/>
            </a:br>
            <a:r>
              <a:rPr lang="es-MX" altLang="es-MX" sz="2800" b="1" smtClean="0"/>
              <a:t>SUP-REC-145/2013</a:t>
            </a:r>
            <a:endParaRPr lang="es-MX" altLang="es-MX" sz="2000" b="1" smtClean="0">
              <a:solidFill>
                <a:srgbClr val="660033"/>
              </a:solidFill>
            </a:endParaRPr>
          </a:p>
        </p:txBody>
      </p:sp>
      <p:sp>
        <p:nvSpPr>
          <p:cNvPr id="231427" name="2 Marcador de contenido"/>
          <p:cNvSpPr>
            <a:spLocks noGrp="1"/>
          </p:cNvSpPr>
          <p:nvPr>
            <p:ph idx="4294967295"/>
          </p:nvPr>
        </p:nvSpPr>
        <p:spPr bwMode="auto">
          <a:xfrm>
            <a:off x="144463" y="2205038"/>
            <a:ext cx="8785225" cy="2790825"/>
          </a:xfrm>
          <a:prstGeom prst="roundRect">
            <a:avLst>
              <a:gd name="adj" fmla="val 16667"/>
            </a:avLst>
          </a:prstGeom>
          <a:solidFill>
            <a:srgbClr val="C0C0C0">
              <a:alpha val="20000"/>
            </a:srgbClr>
          </a:solidFill>
          <a:ln w="28575">
            <a:solidFill>
              <a:schemeClr val="bg2"/>
            </a:solidFill>
            <a:round/>
            <a:headEnd/>
            <a:tailEnd/>
          </a:ln>
        </p:spPr>
        <p:txBody>
          <a:bodyPr/>
          <a:lstStyle/>
          <a:p>
            <a:pPr algn="just"/>
            <a:r>
              <a:rPr lang="es-MX" altLang="es-MX" sz="2000" smtClean="0"/>
              <a:t>a) La </a:t>
            </a:r>
            <a:r>
              <a:rPr lang="es-MX" altLang="es-MX" sz="2000" b="1" smtClean="0">
                <a:solidFill>
                  <a:srgbClr val="FF0000"/>
                </a:solidFill>
              </a:rPr>
              <a:t>apertura y recuento de la votación de todas las casillas de la elección del ayuntamiento de Tepetzintla. </a:t>
            </a:r>
            <a:endParaRPr lang="es-MX" altLang="es-MX" sz="2000" smtClean="0"/>
          </a:p>
          <a:p>
            <a:pPr algn="just">
              <a:buFontTx/>
              <a:buNone/>
            </a:pPr>
            <a:endParaRPr lang="es-MX" altLang="es-MX" sz="2000" smtClean="0"/>
          </a:p>
          <a:p>
            <a:pPr algn="just"/>
            <a:r>
              <a:rPr lang="es-MX" altLang="es-MX" sz="2000" smtClean="0"/>
              <a:t>b) La determinación del tribunal electoral local relativa a que las irregularidades acreditadas sí vulneraron el </a:t>
            </a:r>
            <a:r>
              <a:rPr lang="es-MX" altLang="es-MX" sz="2000" b="1" smtClean="0">
                <a:solidFill>
                  <a:srgbClr val="FF0000"/>
                </a:solidFill>
              </a:rPr>
              <a:t>principio de certeza </a:t>
            </a:r>
            <a:r>
              <a:rPr lang="es-MX" altLang="es-MX" sz="2000" smtClean="0"/>
              <a:t>debió tener como consecuencia la declaración de la </a:t>
            </a:r>
            <a:r>
              <a:rPr lang="es-MX" altLang="es-MX" sz="2000" b="1" smtClean="0"/>
              <a:t>nulidad de la elección.</a:t>
            </a:r>
          </a:p>
          <a:p>
            <a:pPr algn="just">
              <a:buFontTx/>
              <a:buNone/>
            </a:pPr>
            <a:endParaRPr lang="es-MX" altLang="es-MX" sz="2000" smtClean="0"/>
          </a:p>
        </p:txBody>
      </p:sp>
      <p:sp>
        <p:nvSpPr>
          <p:cNvPr id="231428" name="4 Rectángulo"/>
          <p:cNvSpPr>
            <a:spLocks noChangeArrowheads="1"/>
          </p:cNvSpPr>
          <p:nvPr/>
        </p:nvSpPr>
        <p:spPr bwMode="auto">
          <a:xfrm>
            <a:off x="5795963" y="1125538"/>
            <a:ext cx="28527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s-MX" altLang="es-MX" sz="2400" b="1">
                <a:solidFill>
                  <a:srgbClr val="660033"/>
                </a:solidFill>
              </a:rPr>
              <a:t>Dos pretensiones </a:t>
            </a:r>
            <a:endParaRPr lang="es-MX" altLang="es-MX" sz="2400"/>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1 Título"/>
          <p:cNvSpPr>
            <a:spLocks noGrp="1"/>
          </p:cNvSpPr>
          <p:nvPr>
            <p:ph type="title" idx="4294967295"/>
          </p:nvPr>
        </p:nvSpPr>
        <p:spPr bwMode="auto">
          <a:xfrm>
            <a:off x="557213" y="142875"/>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2800" smtClean="0"/>
              <a:t/>
            </a:r>
            <a:br>
              <a:rPr lang="es-MX" altLang="es-MX" sz="2800" smtClean="0"/>
            </a:br>
            <a:r>
              <a:rPr lang="es-MX" altLang="es-MX" sz="2800" b="1" smtClean="0"/>
              <a:t>SUP-REC-145/2013</a:t>
            </a:r>
            <a:endParaRPr lang="es-MX" altLang="es-MX" sz="2000" b="1" smtClean="0">
              <a:solidFill>
                <a:srgbClr val="660033"/>
              </a:solidFill>
            </a:endParaRPr>
          </a:p>
        </p:txBody>
      </p:sp>
      <p:sp>
        <p:nvSpPr>
          <p:cNvPr id="232451" name="2 Marcador de contenido"/>
          <p:cNvSpPr>
            <a:spLocks noGrp="1"/>
          </p:cNvSpPr>
          <p:nvPr>
            <p:ph idx="4294967295"/>
          </p:nvPr>
        </p:nvSpPr>
        <p:spPr bwMode="auto">
          <a:xfrm>
            <a:off x="71438" y="1857375"/>
            <a:ext cx="8785225" cy="3357563"/>
          </a:xfrm>
          <a:prstGeom prst="roundRect">
            <a:avLst>
              <a:gd name="adj" fmla="val 16667"/>
            </a:avLst>
          </a:prstGeom>
          <a:solidFill>
            <a:srgbClr val="C0C0C0">
              <a:alpha val="20000"/>
            </a:srgbClr>
          </a:solidFill>
          <a:ln w="28575">
            <a:solidFill>
              <a:schemeClr val="bg2"/>
            </a:solidFill>
            <a:round/>
            <a:headEnd/>
            <a:tailEnd/>
          </a:ln>
        </p:spPr>
        <p:txBody>
          <a:bodyPr/>
          <a:lstStyle/>
          <a:p>
            <a:pPr algn="just"/>
            <a:r>
              <a:rPr lang="es-MX" altLang="es-MX" sz="2000" smtClean="0"/>
              <a:t>Ha sido criterio del Tribunal Electoral (SUP-JRC-165/2008 y SUP-JRC-79/2011) que cuando se demande la declaración de nulidad de una elección por violación a principios constitucionales, es necesario que se exponga el hecho que se considere violatorio de algún principio o precepto constitucional; que se compruebe plenamente el hecho que se reprocha; que se verifique que la violación al principio o precepto constitucional </a:t>
            </a:r>
            <a:r>
              <a:rPr lang="es-MX" altLang="es-MX" sz="2000" b="1" smtClean="0"/>
              <a:t>ha producido una afectación al desarrollo del procedimiento electoral, y que se demuestre que la infracción respectiva resulta cualitativa o cuantitativamente determinante para invalidar la elección de que se trata.</a:t>
            </a:r>
          </a:p>
          <a:p>
            <a:pPr algn="just"/>
            <a:r>
              <a:rPr lang="es-MX" altLang="es-MX" sz="2000" smtClean="0"/>
              <a:t> </a:t>
            </a:r>
          </a:p>
          <a:p>
            <a:pPr algn="just">
              <a:buFontTx/>
              <a:buNone/>
            </a:pPr>
            <a:endParaRPr lang="es-MX" altLang="es-MX" sz="2000" smtClean="0"/>
          </a:p>
        </p:txBody>
      </p:sp>
      <p:sp>
        <p:nvSpPr>
          <p:cNvPr id="232452" name="4 Rectángulo"/>
          <p:cNvSpPr>
            <a:spLocks noChangeArrowheads="1"/>
          </p:cNvSpPr>
          <p:nvPr/>
        </p:nvSpPr>
        <p:spPr bwMode="auto">
          <a:xfrm>
            <a:off x="274638" y="1171575"/>
            <a:ext cx="91551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s-MX" altLang="es-MX" sz="2000" b="1">
                <a:solidFill>
                  <a:srgbClr val="660033"/>
                </a:solidFill>
              </a:rPr>
              <a:t>Invalidez de una elección por vulneración  a principios constitucionales </a:t>
            </a:r>
            <a:endParaRPr lang="es-MX" altLang="es-MX" sz="2000"/>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1 Título"/>
          <p:cNvSpPr>
            <a:spLocks noGrp="1"/>
          </p:cNvSpPr>
          <p:nvPr>
            <p:ph type="title" idx="4294967295"/>
          </p:nvPr>
        </p:nvSpPr>
        <p:spPr bwMode="auto">
          <a:xfrm>
            <a:off x="557213" y="-500063"/>
            <a:ext cx="8229600" cy="11430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2800" smtClean="0"/>
              <a:t/>
            </a:r>
            <a:br>
              <a:rPr lang="es-MX" altLang="es-MX" sz="2800" smtClean="0"/>
            </a:br>
            <a:r>
              <a:rPr lang="es-MX" altLang="es-MX" sz="2800" b="1" smtClean="0"/>
              <a:t>SUP-REC-145/2013</a:t>
            </a:r>
            <a:endParaRPr lang="es-MX" altLang="es-MX" sz="2000" b="1" smtClean="0">
              <a:solidFill>
                <a:srgbClr val="660033"/>
              </a:solidFill>
            </a:endParaRPr>
          </a:p>
        </p:txBody>
      </p:sp>
      <p:sp>
        <p:nvSpPr>
          <p:cNvPr id="233475" name="2 Marcador de contenido"/>
          <p:cNvSpPr>
            <a:spLocks noGrp="1"/>
          </p:cNvSpPr>
          <p:nvPr>
            <p:ph idx="4294967295"/>
          </p:nvPr>
        </p:nvSpPr>
        <p:spPr bwMode="auto">
          <a:xfrm>
            <a:off x="215900" y="1143000"/>
            <a:ext cx="8785225" cy="4357688"/>
          </a:xfrm>
          <a:prstGeom prst="roundRect">
            <a:avLst>
              <a:gd name="adj" fmla="val 16667"/>
            </a:avLst>
          </a:prstGeom>
          <a:solidFill>
            <a:srgbClr val="C0C0C0">
              <a:alpha val="20000"/>
            </a:srgbClr>
          </a:solidFill>
          <a:ln w="28575">
            <a:solidFill>
              <a:schemeClr val="bg2"/>
            </a:solidFill>
            <a:round/>
            <a:headEnd/>
            <a:tailEnd/>
          </a:ln>
        </p:spPr>
        <p:txBody>
          <a:bodyPr/>
          <a:lstStyle/>
          <a:p>
            <a:pPr algn="just">
              <a:buFontTx/>
              <a:buNone/>
            </a:pPr>
            <a:endParaRPr lang="es-MX" altLang="es-MX" sz="2000" smtClean="0"/>
          </a:p>
          <a:p>
            <a:pPr algn="just"/>
            <a:r>
              <a:rPr lang="es-MX" altLang="es-MX" sz="2000" smtClean="0"/>
              <a:t>- Con motivo de la detección </a:t>
            </a:r>
            <a:r>
              <a:rPr lang="es-MX" altLang="es-MX" sz="2000" b="1" smtClean="0"/>
              <a:t>de 440 boletas no autorizadas</a:t>
            </a:r>
            <a:r>
              <a:rPr lang="es-MX" altLang="es-MX" sz="2000" smtClean="0"/>
              <a:t>, en cuatro casillas, el Tribunal responsable determinó reservarlas para calificarlas, posteriormente, </a:t>
            </a:r>
            <a:r>
              <a:rPr lang="es-MX" altLang="es-MX" sz="2000" b="1" smtClean="0">
                <a:solidFill>
                  <a:srgbClr val="FF0000"/>
                </a:solidFill>
              </a:rPr>
              <a:t>como nulas por el pleno de dicho órgano jurisdiccional local, </a:t>
            </a:r>
            <a:r>
              <a:rPr lang="es-MX" altLang="es-MX" sz="2000" smtClean="0"/>
              <a:t>con fundamento en el artículo 226, fracción IV, del Código Electoral local.</a:t>
            </a:r>
          </a:p>
          <a:p>
            <a:pPr algn="just">
              <a:buFontTx/>
              <a:buNone/>
            </a:pPr>
            <a:endParaRPr lang="es-MX" altLang="es-MX" sz="2000" smtClean="0"/>
          </a:p>
          <a:p>
            <a:pPr algn="just"/>
            <a:r>
              <a:rPr lang="es-MX" altLang="es-MX" sz="2000" smtClean="0"/>
              <a:t>- El Tribunal responsable otorgó una consecuencia jurídica a la irregularidad suscitada en las cuatro casillas objeto de recuento parcial, la cual derivó en la </a:t>
            </a:r>
            <a:r>
              <a:rPr lang="es-MX" altLang="es-MX" sz="2000" b="1" smtClean="0"/>
              <a:t>nulidad de los votos al momento de calificarlos mediante acuerdo plenario.</a:t>
            </a:r>
          </a:p>
          <a:p>
            <a:pPr algn="just">
              <a:buFontTx/>
              <a:buNone/>
            </a:pPr>
            <a:endParaRPr lang="es-MX" altLang="es-MX" sz="2000" smtClean="0"/>
          </a:p>
        </p:txBody>
      </p:sp>
      <p:sp>
        <p:nvSpPr>
          <p:cNvPr id="233476" name="4 Rectángulo"/>
          <p:cNvSpPr>
            <a:spLocks noChangeArrowheads="1"/>
          </p:cNvSpPr>
          <p:nvPr/>
        </p:nvSpPr>
        <p:spPr bwMode="auto">
          <a:xfrm>
            <a:off x="6942138" y="571500"/>
            <a:ext cx="22018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s-MX" altLang="es-MX" sz="2400" b="1">
                <a:solidFill>
                  <a:srgbClr val="660033"/>
                </a:solidFill>
              </a:rPr>
              <a:t>Sala Regional</a:t>
            </a:r>
            <a:endParaRPr lang="es-MX" altLang="es-MX" sz="2400"/>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1 Título"/>
          <p:cNvSpPr>
            <a:spLocks noGrp="1"/>
          </p:cNvSpPr>
          <p:nvPr>
            <p:ph type="title" idx="4294967295"/>
          </p:nvPr>
        </p:nvSpPr>
        <p:spPr bwMode="auto">
          <a:xfrm>
            <a:off x="557213" y="142875"/>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2800" smtClean="0"/>
              <a:t/>
            </a:r>
            <a:br>
              <a:rPr lang="es-MX" altLang="es-MX" sz="2800" smtClean="0"/>
            </a:br>
            <a:endParaRPr lang="es-MX" altLang="es-MX" sz="2000" b="1" smtClean="0">
              <a:solidFill>
                <a:srgbClr val="660033"/>
              </a:solidFill>
            </a:endParaRPr>
          </a:p>
        </p:txBody>
      </p:sp>
      <p:sp>
        <p:nvSpPr>
          <p:cNvPr id="234499" name="2 Marcador de contenido"/>
          <p:cNvSpPr>
            <a:spLocks noGrp="1"/>
          </p:cNvSpPr>
          <p:nvPr>
            <p:ph idx="4294967295"/>
          </p:nvPr>
        </p:nvSpPr>
        <p:spPr bwMode="auto">
          <a:xfrm>
            <a:off x="107950" y="1268413"/>
            <a:ext cx="8785225" cy="4537075"/>
          </a:xfrm>
          <a:prstGeom prst="roundRect">
            <a:avLst>
              <a:gd name="adj" fmla="val 16667"/>
            </a:avLst>
          </a:prstGeom>
          <a:solidFill>
            <a:srgbClr val="C0C0C0">
              <a:alpha val="20000"/>
            </a:srgbClr>
          </a:solidFill>
          <a:ln w="28575">
            <a:solidFill>
              <a:schemeClr val="bg2"/>
            </a:solidFill>
            <a:round/>
            <a:headEnd/>
            <a:tailEnd/>
          </a:ln>
        </p:spPr>
        <p:txBody>
          <a:bodyPr/>
          <a:lstStyle/>
          <a:p>
            <a:pPr algn="just"/>
            <a:r>
              <a:rPr lang="es-MX" altLang="es-MX" sz="1800" smtClean="0"/>
              <a:t>No es posible establecer una presunción en relación con las casillas que fueron objeto de recuento, que permita afirmar que en las </a:t>
            </a:r>
            <a:r>
              <a:rPr lang="es-MX" altLang="es-MX" sz="1800" b="1" smtClean="0">
                <a:solidFill>
                  <a:srgbClr val="FF0000"/>
                </a:solidFill>
              </a:rPr>
              <a:t>diecinueve </a:t>
            </a:r>
            <a:r>
              <a:rPr lang="es-MX" altLang="es-MX" sz="1800" b="1" smtClean="0"/>
              <a:t>casillas instaladas en el municipio existieron boletas no autorizadas por la autoridad administrativa electoral.</a:t>
            </a:r>
          </a:p>
          <a:p>
            <a:pPr algn="just"/>
            <a:endParaRPr lang="es-MX" altLang="es-MX" sz="1800" smtClean="0"/>
          </a:p>
          <a:p>
            <a:pPr algn="just"/>
            <a:r>
              <a:rPr lang="es-MX" altLang="es-MX" sz="1800" smtClean="0"/>
              <a:t> Al analizar las actas de jornada electoral, de escrutinio y cómputo, hojas de incidentes, así como el recibo de documentación y materiales electorales entregados a los funcionarios de las </a:t>
            </a:r>
            <a:r>
              <a:rPr lang="es-MX" altLang="es-MX" sz="1800" b="1" smtClean="0">
                <a:solidFill>
                  <a:srgbClr val="FF0000"/>
                </a:solidFill>
              </a:rPr>
              <a:t>quince casillas </a:t>
            </a:r>
            <a:r>
              <a:rPr lang="es-MX" altLang="es-MX" sz="1800" smtClean="0"/>
              <a:t>respecto de las cuales el partido político enjuiciante solicitó su nuevo escrutinio y cómputo, la </a:t>
            </a:r>
            <a:r>
              <a:rPr lang="es-MX" altLang="es-MX" sz="1800" b="1" smtClean="0"/>
              <a:t>Sala Regional </a:t>
            </a:r>
            <a:r>
              <a:rPr lang="es-MX" altLang="es-MX" sz="1800" smtClean="0"/>
              <a:t>responsable concluyó que </a:t>
            </a:r>
            <a:r>
              <a:rPr lang="es-MX" altLang="es-MX" sz="1800" b="1" smtClean="0">
                <a:solidFill>
                  <a:srgbClr val="FF0000"/>
                </a:solidFill>
              </a:rPr>
              <a:t>no existían elementos que permitieran concluir que las medidas de seguridad y certeza existentes en cada una de las casillas analizadas, hayan sido violadas</a:t>
            </a:r>
            <a:r>
              <a:rPr lang="es-MX" altLang="es-MX" sz="1800" smtClean="0"/>
              <a:t> y, por ende, no se encontraba acreditado en autos la existencia de boletas no autorizadas en dichas casillas.</a:t>
            </a:r>
          </a:p>
          <a:p>
            <a:pPr algn="just">
              <a:buFontTx/>
              <a:buNone/>
            </a:pPr>
            <a:endParaRPr lang="es-MX" altLang="es-MX" sz="1800" smtClean="0"/>
          </a:p>
        </p:txBody>
      </p:sp>
      <p:sp>
        <p:nvSpPr>
          <p:cNvPr id="234500" name="4 Rectángulo"/>
          <p:cNvSpPr>
            <a:spLocks noChangeArrowheads="1"/>
          </p:cNvSpPr>
          <p:nvPr/>
        </p:nvSpPr>
        <p:spPr bwMode="auto">
          <a:xfrm>
            <a:off x="4932363" y="725488"/>
            <a:ext cx="35036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s-MX" altLang="es-MX" sz="2000" b="1">
                <a:solidFill>
                  <a:srgbClr val="660033"/>
                </a:solidFill>
              </a:rPr>
              <a:t>Recuento en las 19 casillas</a:t>
            </a:r>
            <a:endParaRPr lang="es-MX" altLang="es-MX" sz="2000"/>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1 Título"/>
          <p:cNvSpPr>
            <a:spLocks noGrp="1"/>
          </p:cNvSpPr>
          <p:nvPr>
            <p:ph type="title" idx="4294967295"/>
          </p:nvPr>
        </p:nvSpPr>
        <p:spPr bwMode="auto">
          <a:xfrm>
            <a:off x="557213" y="142875"/>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2800" smtClean="0"/>
              <a:t/>
            </a:r>
            <a:br>
              <a:rPr lang="es-MX" altLang="es-MX" sz="2800" smtClean="0"/>
            </a:br>
            <a:endParaRPr lang="es-MX" altLang="es-MX" sz="2000" b="1" smtClean="0">
              <a:solidFill>
                <a:srgbClr val="660033"/>
              </a:solidFill>
            </a:endParaRPr>
          </a:p>
        </p:txBody>
      </p:sp>
      <p:sp>
        <p:nvSpPr>
          <p:cNvPr id="235523" name="2 Marcador de contenido"/>
          <p:cNvSpPr>
            <a:spLocks noGrp="1"/>
          </p:cNvSpPr>
          <p:nvPr>
            <p:ph idx="4294967295"/>
          </p:nvPr>
        </p:nvSpPr>
        <p:spPr bwMode="auto">
          <a:xfrm>
            <a:off x="500063" y="1303338"/>
            <a:ext cx="8285162" cy="4357687"/>
          </a:xfrm>
          <a:prstGeom prst="roundRect">
            <a:avLst>
              <a:gd name="adj" fmla="val 16667"/>
            </a:avLst>
          </a:prstGeom>
          <a:solidFill>
            <a:srgbClr val="C0C0C0">
              <a:alpha val="20000"/>
            </a:srgbClr>
          </a:solidFill>
          <a:ln w="28575">
            <a:solidFill>
              <a:schemeClr val="bg2"/>
            </a:solidFill>
            <a:round/>
            <a:headEnd/>
            <a:tailEnd/>
          </a:ln>
        </p:spPr>
        <p:txBody>
          <a:bodyPr/>
          <a:lstStyle/>
          <a:p>
            <a:pPr algn="just"/>
            <a:r>
              <a:rPr lang="es-MX" altLang="es-MX" sz="2000" smtClean="0"/>
              <a:t>Las </a:t>
            </a:r>
            <a:r>
              <a:rPr lang="es-MX" altLang="es-MX" sz="2000" b="1" smtClean="0">
                <a:solidFill>
                  <a:srgbClr val="FF0000"/>
                </a:solidFill>
              </a:rPr>
              <a:t>boletas electorales </a:t>
            </a:r>
            <a:r>
              <a:rPr lang="es-MX" altLang="es-MX" sz="2000" smtClean="0"/>
              <a:t>como medidas para garantizar la certeza y la autenticidad del sufragio</a:t>
            </a:r>
          </a:p>
          <a:p>
            <a:pPr algn="just">
              <a:buFontTx/>
              <a:buNone/>
            </a:pPr>
            <a:endParaRPr lang="es-MX" altLang="es-MX" sz="2000" smtClean="0"/>
          </a:p>
          <a:p>
            <a:pPr algn="just"/>
            <a:r>
              <a:rPr lang="es-MX" altLang="es-MX" sz="2000" smtClean="0"/>
              <a:t>Esta Sala Superior considera que una de las formas para garantizar la autenticidad y libertad del sufragio, </a:t>
            </a:r>
            <a:r>
              <a:rPr lang="es-MX" altLang="es-MX" sz="2000" b="1" smtClean="0">
                <a:solidFill>
                  <a:srgbClr val="FF0000"/>
                </a:solidFill>
              </a:rPr>
              <a:t>generando certeza en el proceso electoral,</a:t>
            </a:r>
            <a:r>
              <a:rPr lang="es-MX" altLang="es-MX" sz="2000" smtClean="0"/>
              <a:t> es que las boletas electorales, a través de las cuales el ciudadano emite su voto, </a:t>
            </a:r>
            <a:r>
              <a:rPr lang="es-MX" altLang="es-MX" sz="2000" b="1" smtClean="0"/>
              <a:t>cumplan con los requisitos establecidos en la ley, y se encuentren autorizadas por la autoridad electoral competente, pues de esta forma es que la autoridad electoral asegura que el voto se produzca bajo los principios constituciones mencionados.</a:t>
            </a:r>
          </a:p>
          <a:p>
            <a:pPr algn="just">
              <a:buFontTx/>
              <a:buNone/>
            </a:pPr>
            <a:endParaRPr lang="es-MX" altLang="es-MX" sz="2000" smtClean="0"/>
          </a:p>
        </p:txBody>
      </p:sp>
      <p:sp>
        <p:nvSpPr>
          <p:cNvPr id="235524" name="4 Rectángulo"/>
          <p:cNvSpPr>
            <a:spLocks noChangeArrowheads="1"/>
          </p:cNvSpPr>
          <p:nvPr/>
        </p:nvSpPr>
        <p:spPr bwMode="auto">
          <a:xfrm>
            <a:off x="7000875" y="692150"/>
            <a:ext cx="1908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s-MX" altLang="es-MX" sz="2000" b="1">
                <a:solidFill>
                  <a:srgbClr val="660033"/>
                </a:solidFill>
              </a:rPr>
              <a:t>Sala Superior </a:t>
            </a:r>
            <a:endParaRPr lang="es-MX" altLang="es-MX" sz="200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Object 3"/>
          <p:cNvGraphicFramePr>
            <a:graphicFrameLocks noChangeAspect="1"/>
          </p:cNvGraphicFramePr>
          <p:nvPr/>
        </p:nvGraphicFramePr>
        <p:xfrm>
          <a:off x="-2989263" y="2924175"/>
          <a:ext cx="4505326" cy="3533775"/>
        </p:xfrm>
        <a:graphic>
          <a:graphicData uri="http://schemas.openxmlformats.org/presentationml/2006/ole">
            <mc:AlternateContent xmlns:mc="http://schemas.openxmlformats.org/markup-compatibility/2006">
              <mc:Choice xmlns:v="urn:schemas-microsoft-com:vml" Requires="v">
                <p:oleObj spid="_x0000_s25605" name="Documento" r:id="rId4" imgW="5496558" imgH="4310329" progId="Word.Document.8">
                  <p:embed/>
                </p:oleObj>
              </mc:Choice>
              <mc:Fallback>
                <p:oleObj name="Documento" r:id="rId4" imgW="5496558" imgH="4310329"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9263" y="2924175"/>
                        <a:ext cx="4505326"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603" name="Rectangle 5"/>
          <p:cNvSpPr>
            <a:spLocks noChangeArrowheads="1"/>
          </p:cNvSpPr>
          <p:nvPr/>
        </p:nvSpPr>
        <p:spPr bwMode="auto">
          <a:xfrm>
            <a:off x="1835150" y="1033463"/>
            <a:ext cx="5689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MX" sz="2800" b="1">
                <a:solidFill>
                  <a:srgbClr val="006600"/>
                </a:solidFill>
                <a:cs typeface="Arial" panose="020B0604020202020204" pitchFamily="34" charset="0"/>
              </a:rPr>
              <a:t>Nulidades en materia electoral</a:t>
            </a:r>
          </a:p>
        </p:txBody>
      </p:sp>
      <p:sp>
        <p:nvSpPr>
          <p:cNvPr id="78854" name="AutoShape 6"/>
          <p:cNvSpPr>
            <a:spLocks noChangeArrowheads="1"/>
          </p:cNvSpPr>
          <p:nvPr/>
        </p:nvSpPr>
        <p:spPr bwMode="auto">
          <a:xfrm>
            <a:off x="539750" y="1901825"/>
            <a:ext cx="7920038" cy="3468688"/>
          </a:xfrm>
          <a:prstGeom prst="roundRect">
            <a:avLst>
              <a:gd name="adj" fmla="val 16667"/>
            </a:avLst>
          </a:prstGeom>
          <a:solidFill>
            <a:schemeClr val="bg2">
              <a:alpha val="25999"/>
            </a:schemeClr>
          </a:solidFill>
          <a:ln w="28575">
            <a:solidFill>
              <a:srgbClr val="7F7F7F"/>
            </a:solidFill>
            <a:round/>
            <a:headEnd/>
            <a:tailEnd/>
          </a:ln>
        </p:spPr>
        <p:txBody>
          <a:bodyPr anchor="ctr">
            <a:spAutoFit/>
          </a:bodyPr>
          <a:lstStyle/>
          <a:p>
            <a:pPr algn="just" eaLnBrk="1" hangingPunct="1">
              <a:buClr>
                <a:srgbClr val="660033"/>
              </a:buClr>
              <a:buFont typeface="Wingdings" pitchFamily="2" charset="2"/>
              <a:buChar char="§"/>
              <a:defRPr/>
            </a:pPr>
            <a:r>
              <a:rPr lang="es-MX" dirty="0">
                <a:solidFill>
                  <a:srgbClr val="000000"/>
                </a:solidFill>
                <a:latin typeface="Arial" charset="0"/>
                <a:ea typeface="+mn-ea"/>
                <a:cs typeface="Arial" charset="0"/>
              </a:rPr>
              <a:t>  Concepto de nulidad electoral.</a:t>
            </a:r>
          </a:p>
          <a:p>
            <a:pPr algn="just" eaLnBrk="1" hangingPunct="1">
              <a:buFont typeface="Wingdings" pitchFamily="2" charset="2"/>
              <a:buChar char="§"/>
              <a:defRPr/>
            </a:pPr>
            <a:endParaRPr lang="es-MX" dirty="0">
              <a:solidFill>
                <a:srgbClr val="000000"/>
              </a:solidFill>
              <a:latin typeface="Arial" charset="0"/>
              <a:ea typeface="+mn-ea"/>
              <a:cs typeface="Arial" charset="0"/>
            </a:endParaRPr>
          </a:p>
          <a:p>
            <a:pPr algn="just" eaLnBrk="1" hangingPunct="1">
              <a:buClr>
                <a:srgbClr val="660033"/>
              </a:buClr>
              <a:buFont typeface="Wingdings" pitchFamily="2" charset="2"/>
              <a:buChar char="§"/>
              <a:defRPr/>
            </a:pPr>
            <a:r>
              <a:rPr lang="es-MX" dirty="0">
                <a:solidFill>
                  <a:srgbClr val="000000"/>
                </a:solidFill>
                <a:latin typeface="Arial" charset="0"/>
                <a:ea typeface="+mn-ea"/>
                <a:cs typeface="Arial" charset="0"/>
              </a:rPr>
              <a:t>  Principios y criterios rectores del sistema de nulidades.</a:t>
            </a:r>
          </a:p>
          <a:p>
            <a:pPr algn="just" eaLnBrk="1" hangingPunct="1">
              <a:defRPr/>
            </a:pPr>
            <a:r>
              <a:rPr lang="es-MX" dirty="0">
                <a:solidFill>
                  <a:srgbClr val="000000"/>
                </a:solidFill>
                <a:latin typeface="Arial" charset="0"/>
                <a:ea typeface="+mn-ea"/>
                <a:cs typeface="Arial" charset="0"/>
              </a:rPr>
              <a:t>    </a:t>
            </a:r>
          </a:p>
          <a:p>
            <a:pPr algn="just" eaLnBrk="1" hangingPunct="1">
              <a:buClr>
                <a:srgbClr val="660033"/>
              </a:buClr>
              <a:buFont typeface="Wingdings" pitchFamily="2" charset="2"/>
              <a:buChar char="§"/>
              <a:defRPr/>
            </a:pPr>
            <a:r>
              <a:rPr lang="es-MX" dirty="0">
                <a:solidFill>
                  <a:srgbClr val="000000"/>
                </a:solidFill>
                <a:latin typeface="Arial" charset="0"/>
                <a:ea typeface="+mn-ea"/>
                <a:cs typeface="Arial" charset="0"/>
              </a:rPr>
              <a:t>  Causales de nulidad de votación recibida en casilla. </a:t>
            </a:r>
          </a:p>
          <a:p>
            <a:pPr algn="just" eaLnBrk="1" hangingPunct="1">
              <a:buFont typeface="Wingdings" pitchFamily="2" charset="2"/>
              <a:buChar char="§"/>
              <a:defRPr/>
            </a:pPr>
            <a:endParaRPr lang="es-MX" dirty="0">
              <a:solidFill>
                <a:srgbClr val="000000"/>
              </a:solidFill>
              <a:latin typeface="Arial" charset="0"/>
              <a:ea typeface="+mn-ea"/>
              <a:cs typeface="Arial" charset="0"/>
            </a:endParaRPr>
          </a:p>
          <a:p>
            <a:pPr algn="just" eaLnBrk="1" hangingPunct="1">
              <a:buClr>
                <a:srgbClr val="660033"/>
              </a:buClr>
              <a:buFont typeface="Wingdings" pitchFamily="2" charset="2"/>
              <a:buChar char="§"/>
              <a:defRPr/>
            </a:pPr>
            <a:r>
              <a:rPr lang="es-MX" dirty="0">
                <a:latin typeface="Arial" charset="0"/>
                <a:ea typeface="+mn-ea"/>
                <a:cs typeface="Arial" charset="0"/>
              </a:rPr>
              <a:t>  Causales de nulidad de elección de diputados federales, </a:t>
            </a:r>
          </a:p>
          <a:p>
            <a:pPr algn="just" eaLnBrk="1" hangingPunct="1">
              <a:defRPr/>
            </a:pPr>
            <a:r>
              <a:rPr lang="es-MX" dirty="0">
                <a:latin typeface="Arial" charset="0"/>
                <a:ea typeface="+mn-ea"/>
                <a:cs typeface="Arial" charset="0"/>
              </a:rPr>
              <a:t>  senadores y Presidente de los EUM.</a:t>
            </a:r>
          </a:p>
          <a:p>
            <a:pPr algn="just" eaLnBrk="1" hangingPunct="1">
              <a:buClr>
                <a:srgbClr val="660033"/>
              </a:buClr>
              <a:defRPr/>
            </a:pPr>
            <a:endParaRPr lang="es-MX" dirty="0">
              <a:latin typeface="Arial" charset="0"/>
              <a:ea typeface="+mn-ea"/>
              <a:cs typeface="Arial" charset="0"/>
            </a:endParaRPr>
          </a:p>
          <a:p>
            <a:pPr algn="just" eaLnBrk="1" hangingPunct="1">
              <a:buClr>
                <a:srgbClr val="660033"/>
              </a:buClr>
              <a:buFont typeface="Wingdings" pitchFamily="2" charset="2"/>
              <a:buChar char="§"/>
              <a:defRPr/>
            </a:pPr>
            <a:r>
              <a:rPr lang="es-MX" dirty="0">
                <a:latin typeface="Arial" charset="0"/>
                <a:ea typeface="+mn-ea"/>
                <a:cs typeface="Arial" charset="0"/>
              </a:rPr>
              <a:t>  Invalidez de una elección por violación a principios constitucionales que rigen a los procesos electorales.</a:t>
            </a:r>
            <a:endParaRPr lang="es-ES" dirty="0">
              <a:latin typeface="Arial" charset="0"/>
              <a:ea typeface="+mn-ea"/>
              <a:cs typeface="Arial" charset="0"/>
            </a:endParaRP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1 Título"/>
          <p:cNvSpPr>
            <a:spLocks noGrp="1"/>
          </p:cNvSpPr>
          <p:nvPr>
            <p:ph type="title" idx="4294967295"/>
          </p:nvPr>
        </p:nvSpPr>
        <p:spPr bwMode="auto">
          <a:xfrm>
            <a:off x="557213" y="500063"/>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2800" smtClean="0"/>
              <a:t/>
            </a:r>
            <a:br>
              <a:rPr lang="es-MX" altLang="es-MX" sz="2800" smtClean="0"/>
            </a:br>
            <a:endParaRPr lang="es-MX" altLang="es-MX" sz="2000" b="1" smtClean="0">
              <a:solidFill>
                <a:srgbClr val="660033"/>
              </a:solidFill>
            </a:endParaRPr>
          </a:p>
        </p:txBody>
      </p:sp>
      <p:sp>
        <p:nvSpPr>
          <p:cNvPr id="236547" name="2 Marcador de contenido"/>
          <p:cNvSpPr>
            <a:spLocks noGrp="1"/>
          </p:cNvSpPr>
          <p:nvPr>
            <p:ph idx="4294967295"/>
          </p:nvPr>
        </p:nvSpPr>
        <p:spPr bwMode="auto">
          <a:xfrm>
            <a:off x="285750" y="2071688"/>
            <a:ext cx="8285163" cy="2357437"/>
          </a:xfrm>
          <a:prstGeom prst="roundRect">
            <a:avLst>
              <a:gd name="adj" fmla="val 16667"/>
            </a:avLst>
          </a:prstGeom>
          <a:solidFill>
            <a:srgbClr val="C0C0C0">
              <a:alpha val="20000"/>
            </a:srgbClr>
          </a:solidFill>
          <a:ln w="28575">
            <a:solidFill>
              <a:schemeClr val="bg2"/>
            </a:solidFill>
            <a:round/>
            <a:headEnd/>
            <a:tailEnd/>
          </a:ln>
        </p:spPr>
        <p:txBody>
          <a:bodyPr/>
          <a:lstStyle/>
          <a:p>
            <a:pPr algn="just">
              <a:buFontTx/>
              <a:buNone/>
            </a:pPr>
            <a:r>
              <a:rPr lang="es-MX" altLang="es-MX" sz="2000" smtClean="0"/>
              <a:t>     Una boleta electoral que no cumpla con los requisitos señalados en la ley, y no se encuentre autorizada por la autoridad electoral, </a:t>
            </a:r>
            <a:r>
              <a:rPr lang="es-MX" altLang="es-MX" sz="2000" b="1" smtClean="0"/>
              <a:t>resulta una irregularidad grave y determinante para el resultado de la </a:t>
            </a:r>
            <a:r>
              <a:rPr lang="es-MX" altLang="es-MX" sz="2000" b="1" smtClean="0">
                <a:solidFill>
                  <a:srgbClr val="FF0000"/>
                </a:solidFill>
              </a:rPr>
              <a:t>votación o elección </a:t>
            </a:r>
            <a:r>
              <a:rPr lang="es-MX" altLang="es-MX" sz="2000" smtClean="0"/>
              <a:t>de que se trate, máxime cuando existan evidencias de que se falsificaron boletas electorales, </a:t>
            </a:r>
          </a:p>
          <a:p>
            <a:pPr algn="just">
              <a:buFontTx/>
              <a:buNone/>
            </a:pPr>
            <a:endParaRPr lang="es-MX" altLang="es-MX" sz="2000" smtClean="0"/>
          </a:p>
        </p:txBody>
      </p:sp>
      <p:sp>
        <p:nvSpPr>
          <p:cNvPr id="236548" name="4 Rectángulo"/>
          <p:cNvSpPr>
            <a:spLocks noChangeArrowheads="1"/>
          </p:cNvSpPr>
          <p:nvPr/>
        </p:nvSpPr>
        <p:spPr bwMode="auto">
          <a:xfrm>
            <a:off x="6357938" y="928688"/>
            <a:ext cx="1908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s-MX" altLang="es-MX" sz="2000" b="1">
                <a:solidFill>
                  <a:srgbClr val="660033"/>
                </a:solidFill>
              </a:rPr>
              <a:t>Sala Superior </a:t>
            </a:r>
            <a:endParaRPr lang="es-MX" altLang="es-MX" sz="2000"/>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1 Título"/>
          <p:cNvSpPr>
            <a:spLocks noGrp="1"/>
          </p:cNvSpPr>
          <p:nvPr>
            <p:ph type="title" idx="4294967295"/>
          </p:nvPr>
        </p:nvSpPr>
        <p:spPr bwMode="auto">
          <a:xfrm>
            <a:off x="557213" y="142875"/>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2800" smtClean="0"/>
              <a:t/>
            </a:r>
            <a:br>
              <a:rPr lang="es-MX" altLang="es-MX" sz="2800" smtClean="0"/>
            </a:br>
            <a:endParaRPr lang="es-MX" altLang="es-MX" sz="2000" b="1" smtClean="0">
              <a:solidFill>
                <a:srgbClr val="660033"/>
              </a:solidFill>
            </a:endParaRPr>
          </a:p>
        </p:txBody>
      </p:sp>
      <p:sp>
        <p:nvSpPr>
          <p:cNvPr id="237571" name="2 Marcador de contenido"/>
          <p:cNvSpPr>
            <a:spLocks noGrp="1"/>
          </p:cNvSpPr>
          <p:nvPr>
            <p:ph idx="4294967295"/>
          </p:nvPr>
        </p:nvSpPr>
        <p:spPr bwMode="auto">
          <a:xfrm>
            <a:off x="357188" y="1928813"/>
            <a:ext cx="8285162" cy="3214687"/>
          </a:xfrm>
          <a:prstGeom prst="roundRect">
            <a:avLst>
              <a:gd name="adj" fmla="val 16667"/>
            </a:avLst>
          </a:prstGeom>
          <a:solidFill>
            <a:srgbClr val="C0C0C0">
              <a:alpha val="20000"/>
            </a:srgbClr>
          </a:solidFill>
          <a:ln w="28575">
            <a:solidFill>
              <a:schemeClr val="bg2"/>
            </a:solidFill>
            <a:round/>
            <a:headEnd/>
            <a:tailEnd/>
          </a:ln>
        </p:spPr>
        <p:txBody>
          <a:bodyPr/>
          <a:lstStyle/>
          <a:p>
            <a:pPr algn="just">
              <a:buFontTx/>
              <a:buNone/>
            </a:pPr>
            <a:r>
              <a:rPr lang="es-MX" altLang="es-MX" sz="2000" smtClean="0"/>
              <a:t>     La existencia de boletas falsas o apócrifas en una elección implica por su gravedad no sólo la posible actualización de un delito, en términos de los artículos 352, fracción X, y 355, fracción III, del Código Penal del Estado de Veracruz, sino también la afectación de los </a:t>
            </a:r>
            <a:r>
              <a:rPr lang="es-MX" altLang="es-MX" sz="2000" b="1" smtClean="0"/>
              <a:t>principios de autenticidad y certeza del sentido de la votación y de sus resultados, </a:t>
            </a:r>
            <a:r>
              <a:rPr lang="es-MX" altLang="es-MX" sz="2000" smtClean="0"/>
              <a:t>tanto desde la perspectiva de la dimensión individual del derecho a votar y ser votado, como desde la dimensión social que supone la certeza en los resultados electorales, y con ello</a:t>
            </a:r>
            <a:r>
              <a:rPr lang="es-MX" altLang="es-MX" sz="2000" b="1" smtClean="0"/>
              <a:t>, </a:t>
            </a:r>
            <a:r>
              <a:rPr lang="es-MX" altLang="es-MX" sz="2000" b="1" smtClean="0">
                <a:solidFill>
                  <a:srgbClr val="FF0000"/>
                </a:solidFill>
              </a:rPr>
              <a:t>la nulidad de la elección.</a:t>
            </a:r>
          </a:p>
          <a:p>
            <a:pPr algn="just">
              <a:buFontTx/>
              <a:buNone/>
            </a:pPr>
            <a:endParaRPr lang="es-MX" altLang="es-MX" sz="2000" smtClean="0"/>
          </a:p>
        </p:txBody>
      </p:sp>
      <p:sp>
        <p:nvSpPr>
          <p:cNvPr id="237572" name="4 Rectángulo"/>
          <p:cNvSpPr>
            <a:spLocks noChangeArrowheads="1"/>
          </p:cNvSpPr>
          <p:nvPr/>
        </p:nvSpPr>
        <p:spPr bwMode="auto">
          <a:xfrm>
            <a:off x="6643688" y="857250"/>
            <a:ext cx="1908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s-MX" altLang="es-MX" sz="2000" b="1">
                <a:solidFill>
                  <a:srgbClr val="660033"/>
                </a:solidFill>
              </a:rPr>
              <a:t>Sala Superior </a:t>
            </a:r>
            <a:endParaRPr lang="es-MX" altLang="es-MX" sz="2000"/>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1 Título"/>
          <p:cNvSpPr>
            <a:spLocks noGrp="1"/>
          </p:cNvSpPr>
          <p:nvPr>
            <p:ph type="title" idx="4294967295"/>
          </p:nvPr>
        </p:nvSpPr>
        <p:spPr bwMode="auto">
          <a:xfrm>
            <a:off x="557213" y="500063"/>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2800" smtClean="0"/>
              <a:t/>
            </a:r>
            <a:br>
              <a:rPr lang="es-MX" altLang="es-MX" sz="2800" smtClean="0"/>
            </a:br>
            <a:endParaRPr lang="es-MX" altLang="es-MX" sz="2000" b="1" smtClean="0">
              <a:solidFill>
                <a:srgbClr val="660033"/>
              </a:solidFill>
            </a:endParaRPr>
          </a:p>
        </p:txBody>
      </p:sp>
      <p:sp>
        <p:nvSpPr>
          <p:cNvPr id="238595" name="2 Marcador de contenido"/>
          <p:cNvSpPr>
            <a:spLocks noGrp="1"/>
          </p:cNvSpPr>
          <p:nvPr>
            <p:ph idx="4294967295"/>
          </p:nvPr>
        </p:nvSpPr>
        <p:spPr bwMode="auto">
          <a:xfrm>
            <a:off x="463550" y="3008313"/>
            <a:ext cx="8285163" cy="996950"/>
          </a:xfrm>
          <a:prstGeom prst="roundRect">
            <a:avLst>
              <a:gd name="adj" fmla="val 16667"/>
            </a:avLst>
          </a:prstGeom>
          <a:solidFill>
            <a:srgbClr val="C0C0C0">
              <a:alpha val="20000"/>
            </a:srgbClr>
          </a:solidFill>
          <a:ln w="28575">
            <a:solidFill>
              <a:schemeClr val="bg2"/>
            </a:solidFill>
            <a:round/>
            <a:headEnd/>
            <a:tailEnd/>
          </a:ln>
        </p:spPr>
        <p:txBody>
          <a:bodyPr/>
          <a:lstStyle/>
          <a:p>
            <a:pPr algn="ctr">
              <a:buFontTx/>
              <a:buNone/>
            </a:pPr>
            <a:r>
              <a:rPr lang="es-MX" altLang="es-MX" sz="4000" smtClean="0"/>
              <a:t>Caso Aguascalientes </a:t>
            </a:r>
          </a:p>
        </p:txBody>
      </p:sp>
      <p:sp>
        <p:nvSpPr>
          <p:cNvPr id="238596" name="4 Rectángulo"/>
          <p:cNvSpPr>
            <a:spLocks noChangeArrowheads="1"/>
          </p:cNvSpPr>
          <p:nvPr/>
        </p:nvSpPr>
        <p:spPr bwMode="auto">
          <a:xfrm>
            <a:off x="6357938" y="928688"/>
            <a:ext cx="1908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s-MX" altLang="es-MX" sz="2000" b="1">
                <a:solidFill>
                  <a:srgbClr val="660033"/>
                </a:solidFill>
              </a:rPr>
              <a:t>Sala Superior </a:t>
            </a:r>
            <a:endParaRPr lang="es-MX" altLang="es-MX" sz="2000"/>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75" y="908050"/>
            <a:ext cx="5886450" cy="493395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4488" y="657225"/>
            <a:ext cx="5915025" cy="554355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8763" y="766763"/>
            <a:ext cx="6086475" cy="532447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275" y="338138"/>
            <a:ext cx="7029450" cy="618172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AutoShape 2" descr="https://tecnologias-educativas.te.gob.mx/pluginfile.php/8569/mod_lesson/page_contents/2243/Imagen1.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s-MX" altLang="es-MX"/>
          </a:p>
        </p:txBody>
      </p:sp>
      <p:sp>
        <p:nvSpPr>
          <p:cNvPr id="244739" name="AutoShape 4" descr="https://tecnologias-educativas.te.gob.mx/pluginfile.php/8569/mod_lesson/page_contents/2243/Imagen1.png"/>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s-MX" altLang="es-MX"/>
          </a:p>
        </p:txBody>
      </p:sp>
      <p:pic>
        <p:nvPicPr>
          <p:cNvPr id="24474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 y="1295400"/>
            <a:ext cx="8362950" cy="426720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1" name="Rectángulo 1"/>
          <p:cNvSpPr>
            <a:spLocks noChangeArrowheads="1"/>
          </p:cNvSpPr>
          <p:nvPr/>
        </p:nvSpPr>
        <p:spPr bwMode="auto">
          <a:xfrm>
            <a:off x="3995738" y="755650"/>
            <a:ext cx="13001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s-MX" altLang="es-MX" b="1"/>
              <a:t>Agravios  </a:t>
            </a:r>
            <a:endParaRPr lang="es-MX" altLang="es-MX"/>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2 Marcador de contenido"/>
          <p:cNvSpPr>
            <a:spLocks/>
          </p:cNvSpPr>
          <p:nvPr/>
        </p:nvSpPr>
        <p:spPr bwMode="auto">
          <a:xfrm>
            <a:off x="481013" y="1341438"/>
            <a:ext cx="8285162" cy="4830762"/>
          </a:xfrm>
          <a:prstGeom prst="roundRect">
            <a:avLst>
              <a:gd name="adj" fmla="val 16667"/>
            </a:avLst>
          </a:prstGeom>
          <a:solidFill>
            <a:srgbClr val="C0C0C0">
              <a:alpha val="20000"/>
            </a:srgbClr>
          </a:solidFill>
          <a:ln w="28575">
            <a:solidFill>
              <a:schemeClr val="bg2"/>
            </a:solidFill>
            <a:round/>
            <a:headEnd/>
            <a:tailEnd/>
          </a:ln>
        </p:spPr>
        <p:txBody>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a:spcBef>
                <a:spcPct val="20000"/>
              </a:spcBef>
            </a:pPr>
            <a:r>
              <a:rPr lang="es-MX" altLang="es-MX" sz="2000"/>
              <a:t>     El gobernador del Estado vulneró los principios y reglas fundamentales del sistema electoral.</a:t>
            </a:r>
          </a:p>
          <a:p>
            <a:pPr algn="just">
              <a:spcBef>
                <a:spcPct val="20000"/>
              </a:spcBef>
            </a:pPr>
            <a:r>
              <a:rPr lang="es-MX" altLang="es-MX" sz="2000"/>
              <a:t>     </a:t>
            </a:r>
          </a:p>
          <a:p>
            <a:pPr algn="just">
              <a:spcBef>
                <a:spcPct val="20000"/>
              </a:spcBef>
            </a:pPr>
            <a:r>
              <a:rPr lang="es-MX" altLang="es-MX" sz="2000"/>
              <a:t>     Además de que destinó recursos públicos que usa en el desempeño de su encargo para trasladar a los candidatos de un partido a votar, con lo cual se dio muestra a la ciudadanía del respaldo que brindaba a dichos candidatos, lo cual generó una desventaja específica con relación a los otros contendientes.</a:t>
            </a:r>
          </a:p>
          <a:p>
            <a:pPr algn="just">
              <a:spcBef>
                <a:spcPct val="20000"/>
              </a:spcBef>
            </a:pPr>
            <a:r>
              <a:rPr lang="es-MX" altLang="es-MX" sz="2000"/>
              <a:t>     </a:t>
            </a:r>
          </a:p>
          <a:p>
            <a:pPr algn="just">
              <a:spcBef>
                <a:spcPct val="20000"/>
              </a:spcBef>
            </a:pPr>
            <a:r>
              <a:rPr lang="es-MX" altLang="es-MX" sz="2000"/>
              <a:t>     Se afectan los principios de imparcialidad y equidad que deben regir en cualquier proceso electoral.</a:t>
            </a:r>
          </a:p>
          <a:p>
            <a:pPr algn="just">
              <a:spcBef>
                <a:spcPct val="20000"/>
              </a:spcBef>
            </a:pPr>
            <a:r>
              <a:rPr lang="es-MX" altLang="es-MX" sz="2000"/>
              <a:t>          </a:t>
            </a:r>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2 Marcador de contenido"/>
          <p:cNvSpPr>
            <a:spLocks/>
          </p:cNvSpPr>
          <p:nvPr/>
        </p:nvSpPr>
        <p:spPr bwMode="auto">
          <a:xfrm>
            <a:off x="534988" y="1484313"/>
            <a:ext cx="8285162" cy="4032250"/>
          </a:xfrm>
          <a:prstGeom prst="roundRect">
            <a:avLst>
              <a:gd name="adj" fmla="val 16667"/>
            </a:avLst>
          </a:prstGeom>
          <a:solidFill>
            <a:srgbClr val="C0C0C0">
              <a:alpha val="20000"/>
            </a:srgbClr>
          </a:solidFill>
          <a:ln w="28575">
            <a:solidFill>
              <a:schemeClr val="bg2"/>
            </a:solidFill>
            <a:round/>
            <a:headEnd/>
            <a:tailEnd/>
          </a:ln>
        </p:spPr>
        <p:txBody>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a:spcBef>
                <a:spcPct val="20000"/>
              </a:spcBef>
            </a:pPr>
            <a:r>
              <a:rPr lang="es-MX" altLang="es-MX" sz="2000"/>
              <a:t>     Diferencia de votos entre el primero y el segundo lugar en el distrito:</a:t>
            </a:r>
          </a:p>
          <a:p>
            <a:pPr algn="just">
              <a:spcBef>
                <a:spcPct val="20000"/>
              </a:spcBef>
            </a:pPr>
            <a:endParaRPr lang="es-MX" altLang="es-MX" sz="2000"/>
          </a:p>
          <a:p>
            <a:pPr algn="just">
              <a:spcBef>
                <a:spcPct val="20000"/>
              </a:spcBef>
            </a:pPr>
            <a:r>
              <a:rPr lang="es-MX" altLang="es-MX" sz="2000"/>
              <a:t>     </a:t>
            </a:r>
            <a:r>
              <a:rPr lang="es-MX" altLang="es-MX" sz="3200"/>
              <a:t>406 votos</a:t>
            </a:r>
            <a:r>
              <a:rPr lang="es-MX" altLang="es-MX" sz="2000"/>
              <a:t>, lo que representa el </a:t>
            </a:r>
            <a:r>
              <a:rPr lang="es-MX" altLang="es-MX" sz="3200"/>
              <a:t>0.41 % </a:t>
            </a:r>
            <a:r>
              <a:rPr lang="es-MX" altLang="es-MX" sz="2000"/>
              <a:t>de la votación distrital, en tanto que el número de votos emitidos en la sección donde se encuentra acreditado plenamente que el gobernador y sus acompañantes hicieron presencia junto con el candidato representa el 2.02 por ciento de la votación emitida en el distrito.</a:t>
            </a:r>
          </a:p>
          <a:p>
            <a:pPr algn="just">
              <a:spcBef>
                <a:spcPct val="20000"/>
              </a:spcBef>
            </a:pPr>
            <a:r>
              <a:rPr lang="es-MX" altLang="es-MX" sz="2000"/>
              <a:t>     </a:t>
            </a:r>
          </a:p>
          <a:p>
            <a:pPr algn="just">
              <a:spcBef>
                <a:spcPct val="20000"/>
              </a:spcBef>
            </a:pPr>
            <a:r>
              <a:rPr lang="es-MX" altLang="es-MX" sz="2000"/>
              <a:t>     </a:t>
            </a:r>
            <a:r>
              <a:rPr lang="es-MX" altLang="es-MX" sz="2000" b="1">
                <a:solidFill>
                  <a:srgbClr val="FF0000"/>
                </a:solidFill>
              </a:rPr>
              <a:t>Se anula la elección    </a:t>
            </a:r>
          </a:p>
          <a:p>
            <a:pPr algn="just">
              <a:spcBef>
                <a:spcPct val="20000"/>
              </a:spcBef>
            </a:pPr>
            <a:r>
              <a:rPr lang="es-MX" altLang="es-MX" sz="2000"/>
              <a:t>    </a:t>
            </a:r>
          </a:p>
          <a:p>
            <a:pPr algn="just">
              <a:spcBef>
                <a:spcPct val="20000"/>
              </a:spcBef>
            </a:pPr>
            <a:r>
              <a:rPr lang="es-MX" altLang="es-MX" sz="2000"/>
              <a:t> </a:t>
            </a:r>
          </a:p>
          <a:p>
            <a:pPr algn="just">
              <a:spcBef>
                <a:spcPct val="20000"/>
              </a:spcBef>
            </a:pPr>
            <a:r>
              <a:rPr lang="es-MX" altLang="es-MX" sz="2000"/>
              <a:t>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Título"/>
          <p:cNvSpPr>
            <a:spLocks noGrp="1"/>
          </p:cNvSpPr>
          <p:nvPr>
            <p:ph type="title"/>
          </p:nvPr>
        </p:nvSpPr>
        <p:spPr bwMode="auto">
          <a:xfrm>
            <a:off x="2411413" y="5572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s-MX" altLang="es-MX" sz="2400" b="1" smtClean="0"/>
              <a:t>               </a:t>
            </a:r>
            <a:r>
              <a:rPr lang="es-MX" altLang="es-MX" sz="2000" b="1" smtClean="0"/>
              <a:t>Derecho en la Unión Europea </a:t>
            </a:r>
          </a:p>
        </p:txBody>
      </p:sp>
      <p:sp>
        <p:nvSpPr>
          <p:cNvPr id="4" name="3 Rectángulo redondeado"/>
          <p:cNvSpPr/>
          <p:nvPr/>
        </p:nvSpPr>
        <p:spPr>
          <a:xfrm>
            <a:off x="179388" y="1150938"/>
            <a:ext cx="8785225" cy="2486025"/>
          </a:xfrm>
          <a:prstGeom prst="roundRect">
            <a:avLst/>
          </a:prstGeom>
          <a:solidFill>
            <a:schemeClr val="accent3">
              <a:lumMod val="50000"/>
              <a:alpha val="21000"/>
            </a:schemeClr>
          </a:solidFill>
          <a:ln w="28575">
            <a:solidFill>
              <a:schemeClr val="accent3">
                <a:lumMod val="50000"/>
              </a:schemeClr>
            </a:solidFill>
          </a:ln>
        </p:spPr>
        <p:txBody>
          <a:bodyPr>
            <a:spAutoFit/>
          </a:bodyPr>
          <a:lstStyle/>
          <a:p>
            <a:pPr algn="just">
              <a:defRPr/>
            </a:pPr>
            <a:r>
              <a:rPr lang="es-MX" b="1" dirty="0">
                <a:solidFill>
                  <a:srgbClr val="791005"/>
                </a:solidFill>
                <a:ea typeface="ＭＳ Ｐゴシック"/>
                <a:cs typeface="ＭＳ Ｐゴシック"/>
              </a:rPr>
              <a:t>Derecho europeo o primario:</a:t>
            </a:r>
          </a:p>
          <a:p>
            <a:pPr algn="just">
              <a:buFont typeface="Arial" pitchFamily="34" charset="0"/>
              <a:buChar char="•"/>
              <a:defRPr/>
            </a:pPr>
            <a:r>
              <a:rPr lang="es-MX" b="1" dirty="0">
                <a:ea typeface="ＭＳ Ｐゴシック"/>
                <a:cs typeface="ＭＳ Ｐゴシック"/>
              </a:rPr>
              <a:t> Carta de Derechos Fundamentales y Principios Democráticos </a:t>
            </a:r>
            <a:r>
              <a:rPr lang="es-MX" dirty="0">
                <a:ea typeface="ＭＳ Ｐゴシック"/>
                <a:cs typeface="ＭＳ Ｐゴシック"/>
              </a:rPr>
              <a:t>(se pretende crear una constitución europea);</a:t>
            </a:r>
          </a:p>
          <a:p>
            <a:pPr algn="just">
              <a:buFont typeface="Arial" pitchFamily="34" charset="0"/>
              <a:buChar char="•"/>
              <a:defRPr/>
            </a:pPr>
            <a:r>
              <a:rPr lang="es-MX" dirty="0">
                <a:ea typeface="ＭＳ Ｐゴシック"/>
                <a:cs typeface="ＭＳ Ｐゴシック"/>
              </a:rPr>
              <a:t>  </a:t>
            </a:r>
            <a:r>
              <a:rPr lang="es-MX" b="1" dirty="0">
                <a:ea typeface="ＭＳ Ｐゴシック"/>
                <a:cs typeface="ＭＳ Ｐゴシック"/>
              </a:rPr>
              <a:t>Legislación Europea </a:t>
            </a:r>
            <a:r>
              <a:rPr lang="es-MX" dirty="0">
                <a:ea typeface="ＭＳ Ｐゴシック"/>
                <a:cs typeface="ＭＳ Ｐゴシック"/>
              </a:rPr>
              <a:t>que emite el Parlamento Europeo;</a:t>
            </a:r>
          </a:p>
          <a:p>
            <a:pPr algn="just">
              <a:buFont typeface="Arial" pitchFamily="34" charset="0"/>
              <a:buChar char="•"/>
              <a:defRPr/>
            </a:pPr>
            <a:r>
              <a:rPr lang="es-MX" dirty="0">
                <a:ea typeface="ＭＳ Ｐゴシック"/>
                <a:cs typeface="ＭＳ Ｐゴシック"/>
              </a:rPr>
              <a:t> </a:t>
            </a:r>
            <a:r>
              <a:rPr lang="es-MX" b="1" dirty="0">
                <a:ea typeface="ＭＳ Ｐゴシック"/>
                <a:cs typeface="ＭＳ Ｐゴシック"/>
              </a:rPr>
              <a:t>Jurisprudencia</a:t>
            </a:r>
            <a:r>
              <a:rPr lang="es-MX" dirty="0">
                <a:ea typeface="ＭＳ Ｐゴシック"/>
                <a:cs typeface="ＭＳ Ｐゴシック"/>
              </a:rPr>
              <a:t> del Tribunal de Justicia de la Unión al interpretar el derecho europeo, va más allá de la letra y es obligatoria para el derecho</a:t>
            </a:r>
          </a:p>
          <a:p>
            <a:pPr algn="just">
              <a:defRPr/>
            </a:pPr>
            <a:r>
              <a:rPr lang="es-MX" dirty="0">
                <a:ea typeface="ＭＳ Ｐゴシック"/>
                <a:cs typeface="ＭＳ Ｐゴシック"/>
              </a:rPr>
              <a:t> nacional.   </a:t>
            </a:r>
          </a:p>
        </p:txBody>
      </p:sp>
      <p:sp>
        <p:nvSpPr>
          <p:cNvPr id="5" name="4 Rectángulo redondeado"/>
          <p:cNvSpPr/>
          <p:nvPr/>
        </p:nvSpPr>
        <p:spPr>
          <a:xfrm>
            <a:off x="1042988" y="4149725"/>
            <a:ext cx="7058025" cy="2043113"/>
          </a:xfrm>
          <a:prstGeom prst="roundRect">
            <a:avLst/>
          </a:prstGeom>
          <a:solidFill>
            <a:schemeClr val="accent3">
              <a:lumMod val="50000"/>
              <a:alpha val="18000"/>
            </a:schemeClr>
          </a:solidFill>
          <a:ln w="28575">
            <a:solidFill>
              <a:schemeClr val="accent3">
                <a:lumMod val="50000"/>
              </a:schemeClr>
            </a:solidFill>
          </a:ln>
        </p:spPr>
        <p:txBody>
          <a:bodyPr>
            <a:spAutoFit/>
          </a:bodyPr>
          <a:lstStyle/>
          <a:p>
            <a:pPr algn="just">
              <a:defRPr/>
            </a:pPr>
            <a:r>
              <a:rPr lang="es-MX" b="1" dirty="0">
                <a:solidFill>
                  <a:srgbClr val="791005"/>
                </a:solidFill>
                <a:ea typeface="ＭＳ Ｐゴシック"/>
                <a:cs typeface="ＭＳ Ｐゴシック"/>
              </a:rPr>
              <a:t>Derecho nacional o secundario:</a:t>
            </a:r>
          </a:p>
          <a:p>
            <a:pPr algn="just">
              <a:buFont typeface="Arial" pitchFamily="34" charset="0"/>
              <a:buChar char="•"/>
              <a:defRPr/>
            </a:pPr>
            <a:r>
              <a:rPr lang="es-MX" dirty="0">
                <a:ea typeface="ＭＳ Ｐゴシック"/>
                <a:cs typeface="ＭＳ Ｐゴシック"/>
              </a:rPr>
              <a:t> Constitucional; </a:t>
            </a:r>
          </a:p>
          <a:p>
            <a:pPr algn="just">
              <a:buFont typeface="Arial" pitchFamily="34" charset="0"/>
              <a:buChar char="•"/>
              <a:defRPr/>
            </a:pPr>
            <a:r>
              <a:rPr lang="es-MX" dirty="0">
                <a:ea typeface="ＭＳ Ｐゴシック"/>
                <a:cs typeface="ＭＳ Ｐゴシック"/>
              </a:rPr>
              <a:t> Legislativo;</a:t>
            </a:r>
          </a:p>
          <a:p>
            <a:pPr algn="just">
              <a:buFont typeface="Arial" pitchFamily="34" charset="0"/>
              <a:buChar char="•"/>
              <a:defRPr/>
            </a:pPr>
            <a:r>
              <a:rPr lang="es-MX" dirty="0">
                <a:ea typeface="ＭＳ Ｐゴシック"/>
                <a:cs typeface="ＭＳ Ｐゴシック"/>
              </a:rPr>
              <a:t> Administrativo. </a:t>
            </a:r>
          </a:p>
          <a:p>
            <a:pPr algn="just">
              <a:buFont typeface="Arial" pitchFamily="34" charset="0"/>
              <a:buChar char="•"/>
              <a:defRPr/>
            </a:pPr>
            <a:r>
              <a:rPr lang="es-MX" dirty="0">
                <a:ea typeface="ＭＳ Ｐゴシック"/>
                <a:cs typeface="ＭＳ Ｐゴシック"/>
              </a:rPr>
              <a:t> Su jurisprudencia acepta la superioridad del derecho europeo.   </a:t>
            </a:r>
          </a:p>
        </p:txBody>
      </p:sp>
      <p:cxnSp>
        <p:nvCxnSpPr>
          <p:cNvPr id="6149" name="17 Conector recto"/>
          <p:cNvCxnSpPr>
            <a:cxnSpLocks noChangeShapeType="1"/>
          </p:cNvCxnSpPr>
          <p:nvPr/>
        </p:nvCxnSpPr>
        <p:spPr bwMode="auto">
          <a:xfrm rot="5400000" flipH="1" flipV="1">
            <a:off x="4319587" y="3897313"/>
            <a:ext cx="504825" cy="0"/>
          </a:xfrm>
          <a:prstGeom prst="line">
            <a:avLst/>
          </a:prstGeom>
          <a:noFill/>
          <a:ln w="69850" algn="ctr">
            <a:solidFill>
              <a:srgbClr val="885E6A">
                <a:alpha val="85097"/>
              </a:srgbClr>
            </a:solidFill>
            <a:round/>
            <a:headEnd/>
            <a:tailEnd type="triangle" w="lg" len="med"/>
          </a:ln>
          <a:extLst>
            <a:ext uri="{909E8E84-426E-40DD-AFC4-6F175D3DCCD1}">
              <a14:hiddenFill xmlns:a14="http://schemas.microsoft.com/office/drawing/2010/main">
                <a:noFill/>
              </a14:hiddenFill>
            </a:ext>
          </a:extLst>
        </p:spPr>
      </p:cxnSp>
      <p:sp>
        <p:nvSpPr>
          <p:cNvPr id="6150" name="8 Rectángulo"/>
          <p:cNvSpPr>
            <a:spLocks noChangeArrowheads="1"/>
          </p:cNvSpPr>
          <p:nvPr/>
        </p:nvSpPr>
        <p:spPr bwMode="auto">
          <a:xfrm>
            <a:off x="2843213" y="5876925"/>
            <a:ext cx="51704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s-MX" altLang="es-MX" sz="1400" i="1"/>
              <a:t>Sitio web oficial de la Unión Europea; europa.eu/index_es.htm</a:t>
            </a:r>
            <a:r>
              <a:rPr lang="es-MX" altLang="es-MX" sz="1400"/>
              <a:t>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5"/>
          <p:cNvSpPr txBox="1">
            <a:spLocks noChangeArrowheads="1"/>
          </p:cNvSpPr>
          <p:nvPr/>
        </p:nvSpPr>
        <p:spPr bwMode="auto">
          <a:xfrm>
            <a:off x="3851275" y="1268413"/>
            <a:ext cx="4752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r>
              <a:rPr lang="es-MX" altLang="es-MX" sz="2000" b="1">
                <a:solidFill>
                  <a:srgbClr val="006600"/>
                </a:solidFill>
                <a:cs typeface="Arial" panose="020B0604020202020204" pitchFamily="34" charset="0"/>
              </a:rPr>
              <a:t>Concepto de nulidad electoral</a:t>
            </a:r>
            <a:endParaRPr lang="es-ES" altLang="es-MX" sz="2000" b="1">
              <a:solidFill>
                <a:srgbClr val="006600"/>
              </a:solidFill>
              <a:cs typeface="Arial" panose="020B0604020202020204" pitchFamily="34" charset="0"/>
            </a:endParaRPr>
          </a:p>
        </p:txBody>
      </p:sp>
      <p:sp>
        <p:nvSpPr>
          <p:cNvPr id="26627" name="Rectangle 14"/>
          <p:cNvSpPr>
            <a:spLocks noChangeArrowheads="1"/>
          </p:cNvSpPr>
          <p:nvPr/>
        </p:nvSpPr>
        <p:spPr bwMode="auto">
          <a:xfrm>
            <a:off x="2667000" y="55435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s-MX" altLang="es-MX">
              <a:cs typeface="Arial" panose="020B0604020202020204" pitchFamily="34" charset="0"/>
            </a:endParaRPr>
          </a:p>
        </p:txBody>
      </p:sp>
      <p:sp>
        <p:nvSpPr>
          <p:cNvPr id="79878" name="AutoShape 6"/>
          <p:cNvSpPr>
            <a:spLocks noChangeArrowheads="1"/>
          </p:cNvSpPr>
          <p:nvPr/>
        </p:nvSpPr>
        <p:spPr bwMode="auto">
          <a:xfrm>
            <a:off x="971550" y="2133600"/>
            <a:ext cx="7215188" cy="2643188"/>
          </a:xfrm>
          <a:prstGeom prst="roundRect">
            <a:avLst>
              <a:gd name="adj" fmla="val 16667"/>
            </a:avLst>
          </a:prstGeom>
          <a:solidFill>
            <a:srgbClr val="C0C0C0">
              <a:alpha val="50000"/>
            </a:srgbClr>
          </a:solidFill>
          <a:ln w="28575">
            <a:solidFill>
              <a:srgbClr val="7F7F7F"/>
            </a:solidFill>
            <a:round/>
            <a:headEnd/>
            <a:tailEnd/>
          </a:ln>
        </p:spPr>
        <p:txBody>
          <a:bodyPr anchor="ctr"/>
          <a:lstStyle/>
          <a:p>
            <a:pPr algn="just" eaLnBrk="1" hangingPunct="1">
              <a:lnSpc>
                <a:spcPct val="120000"/>
              </a:lnSpc>
              <a:defRPr/>
            </a:pPr>
            <a:r>
              <a:rPr lang="es-MX" sz="2000" dirty="0">
                <a:latin typeface="Arial" charset="0"/>
                <a:ea typeface="+mn-ea"/>
                <a:cs typeface="Arial" charset="0"/>
              </a:rPr>
              <a:t>La nulidad electoral es el instrumento de </a:t>
            </a:r>
            <a:r>
              <a:rPr lang="es-MX" sz="2000" b="1" dirty="0">
                <a:latin typeface="Arial" charset="0"/>
                <a:ea typeface="+mn-ea"/>
                <a:cs typeface="Arial" charset="0"/>
              </a:rPr>
              <a:t>sanción legal, </a:t>
            </a:r>
            <a:r>
              <a:rPr lang="es-MX" sz="2000" dirty="0">
                <a:latin typeface="Arial" charset="0"/>
                <a:ea typeface="+mn-ea"/>
                <a:cs typeface="Arial" charset="0"/>
              </a:rPr>
              <a:t>que priva de eficacia la votación total recibida en una casilla o de una elección, cuando </a:t>
            </a:r>
            <a:r>
              <a:rPr lang="es-MX" sz="2000" b="1" dirty="0">
                <a:latin typeface="Arial" charset="0"/>
                <a:ea typeface="+mn-ea"/>
                <a:cs typeface="Arial" charset="0"/>
              </a:rPr>
              <a:t>no reúne los elementos mínimos </a:t>
            </a:r>
            <a:r>
              <a:rPr lang="es-MX" sz="2000" dirty="0">
                <a:latin typeface="Arial" charset="0"/>
                <a:ea typeface="+mn-ea"/>
                <a:cs typeface="Arial" charset="0"/>
              </a:rPr>
              <a:t>que le dan validez o no se respetan las reglas esenciales de los comicios.</a:t>
            </a:r>
            <a:r>
              <a:rPr lang="es-ES" dirty="0">
                <a:latin typeface="Arial" charset="0"/>
                <a:ea typeface="+mn-ea"/>
                <a:cs typeface="Arial" charset="0"/>
              </a:rPr>
              <a:t> </a:t>
            </a:r>
            <a:endParaRPr lang="es-MX" dirty="0">
              <a:latin typeface="Arial" charset="0"/>
              <a:ea typeface="+mn-ea"/>
              <a:cs typeface="Arial" charset="0"/>
            </a:endParaRPr>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2 Marcador de contenido"/>
          <p:cNvSpPr>
            <a:spLocks/>
          </p:cNvSpPr>
          <p:nvPr/>
        </p:nvSpPr>
        <p:spPr bwMode="auto">
          <a:xfrm>
            <a:off x="250825" y="1196975"/>
            <a:ext cx="8569325" cy="5111750"/>
          </a:xfrm>
          <a:prstGeom prst="roundRect">
            <a:avLst>
              <a:gd name="adj" fmla="val 16667"/>
            </a:avLst>
          </a:prstGeom>
          <a:solidFill>
            <a:srgbClr val="C0C0C0">
              <a:alpha val="20000"/>
            </a:srgbClr>
          </a:solidFill>
          <a:ln w="28575">
            <a:solidFill>
              <a:schemeClr val="bg2"/>
            </a:solidFill>
            <a:round/>
            <a:headEnd/>
            <a:tailEnd/>
          </a:ln>
        </p:spPr>
        <p:txBody>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a:spcBef>
                <a:spcPct val="20000"/>
              </a:spcBef>
            </a:pPr>
            <a:r>
              <a:rPr lang="es-MX" altLang="es-MX" sz="2000"/>
              <a:t>     </a:t>
            </a:r>
            <a:r>
              <a:rPr lang="es-MX" altLang="es-MX"/>
              <a:t>En el caso en estudio se dijo que la diferencia de </a:t>
            </a:r>
            <a:r>
              <a:rPr lang="es-MX" altLang="es-MX" b="1"/>
              <a:t>votos entre el primero y segundo lugar fue del </a:t>
            </a:r>
            <a:r>
              <a:rPr lang="es-MX" altLang="es-MX" b="1">
                <a:solidFill>
                  <a:srgbClr val="FF0000"/>
                </a:solidFill>
              </a:rPr>
              <a:t>12.22%</a:t>
            </a:r>
            <a:r>
              <a:rPr lang="es-MX" altLang="es-MX">
                <a:solidFill>
                  <a:srgbClr val="FF0000"/>
                </a:solidFill>
              </a:rPr>
              <a:t> </a:t>
            </a:r>
            <a:r>
              <a:rPr lang="es-MX" altLang="es-MX"/>
              <a:t>(doce punto veintidós por ciento), porcentaje que es mayor al </a:t>
            </a:r>
            <a:r>
              <a:rPr lang="es-MX" altLang="es-MX" b="1"/>
              <a:t>5% </a:t>
            </a:r>
            <a:r>
              <a:rPr lang="es-MX" altLang="es-MX"/>
              <a:t>(cinco por ciento) que señala la CPEUM en su artículo 41, para que opere la presunción legal de determinancia, por lo que no se actualiza dicho supuesto jurídico.</a:t>
            </a:r>
          </a:p>
          <a:p>
            <a:pPr algn="just">
              <a:spcBef>
                <a:spcPct val="20000"/>
              </a:spcBef>
            </a:pPr>
            <a:endParaRPr lang="es-MX" altLang="es-MX"/>
          </a:p>
          <a:p>
            <a:pPr algn="just">
              <a:spcBef>
                <a:spcPct val="20000"/>
              </a:spcBef>
            </a:pPr>
            <a:r>
              <a:rPr lang="es-MX" altLang="es-MX"/>
              <a:t>     En efecto enfatizó el órgano jurisdiccional, el instituto electoral local, aprobó para la elección del Ayuntamiento de Tocatlán, Tlaxcala, un tope máximo de gastos de campaña de $35,176.47 (treinta y cinco mil ciento setenta y seis pesos 47/100 M.N.), en tanto que, el candidato a presidente municipal postulado por el Partido del Trabajo erogó un total de $39,763.18 (treinta y nueve mil setecientos sesenta y tres pesos 18/100 M.N.), con lo que, formalmente, </a:t>
            </a:r>
            <a:r>
              <a:rPr lang="es-MX" altLang="es-MX" b="1"/>
              <a:t>rebasó por $4,586.71 </a:t>
            </a:r>
            <a:r>
              <a:rPr lang="es-MX" altLang="es-MX"/>
              <a:t>(cuatro mil quinientos ochenta y seis pesos 71/100 M.N.) el límite de gastos autorizado, lo cual representa el </a:t>
            </a:r>
            <a:r>
              <a:rPr lang="es-MX" altLang="es-MX" b="1">
                <a:solidFill>
                  <a:srgbClr val="FF0000"/>
                </a:solidFill>
              </a:rPr>
              <a:t>13.03%</a:t>
            </a:r>
            <a:r>
              <a:rPr lang="es-MX" altLang="es-MX"/>
              <a:t> (trece punto cero tres por ciento).</a:t>
            </a:r>
          </a:p>
        </p:txBody>
      </p:sp>
      <p:graphicFrame>
        <p:nvGraphicFramePr>
          <p:cNvPr id="2" name="Tabla 1"/>
          <p:cNvGraphicFramePr>
            <a:graphicFrameLocks noGrp="1"/>
          </p:cNvGraphicFramePr>
          <p:nvPr/>
        </p:nvGraphicFramePr>
        <p:xfrm>
          <a:off x="2339975" y="692150"/>
          <a:ext cx="5688013" cy="1184275"/>
        </p:xfrm>
        <a:graphic>
          <a:graphicData uri="http://schemas.openxmlformats.org/drawingml/2006/table">
            <a:tbl>
              <a:tblPr/>
              <a:tblGrid>
                <a:gridCol w="5688013">
                  <a:extLst>
                    <a:ext uri="{9D8B030D-6E8A-4147-A177-3AD203B41FA5}">
                      <a16:colId xmlns:a16="http://schemas.microsoft.com/office/drawing/2014/main" xmlns="" val="3176263784"/>
                    </a:ext>
                  </a:extLst>
                </a:gridCol>
              </a:tblGrid>
              <a:tr h="1184275">
                <a:tc>
                  <a:txBody>
                    <a:bodyPr/>
                    <a:lstStyle/>
                    <a:p>
                      <a:pPr algn="just" rtl="0"/>
                      <a:r>
                        <a:rPr lang="es-MX" sz="2000" b="1" dirty="0" smtClean="0">
                          <a:latin typeface="Arial" panose="020B0604020202020204" pitchFamily="34" charset="0"/>
                        </a:rPr>
                        <a:t>Recurso de reconsideración 269/2016</a:t>
                      </a:r>
                      <a:endParaRPr lang="es-MX" sz="2000" b="1" dirty="0">
                        <a:latin typeface="Arial" panose="020B0604020202020204" pitchFamily="34" charset="0"/>
                      </a:endParaRPr>
                    </a:p>
                  </a:txBody>
                  <a:tcPr marL="38096" marR="38096" marT="38110" marB="38110">
                    <a:lnL>
                      <a:noFill/>
                    </a:lnL>
                    <a:lnR>
                      <a:noFill/>
                    </a:lnR>
                    <a:lnT>
                      <a:noFill/>
                    </a:lnT>
                    <a:lnB>
                      <a:noFill/>
                    </a:lnB>
                  </a:tcPr>
                </a:tc>
                <a:extLst>
                  <a:ext uri="{0D108BD9-81ED-4DB2-BD59-A6C34878D82A}">
                    <a16:rowId xmlns:a16="http://schemas.microsoft.com/office/drawing/2014/main" xmlns="" val="3256919517"/>
                  </a:ext>
                </a:extLst>
              </a:tr>
            </a:tbl>
          </a:graphicData>
        </a:graphic>
      </p:graphicFrame>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2 Marcador de contenido"/>
          <p:cNvSpPr>
            <a:spLocks/>
          </p:cNvSpPr>
          <p:nvPr/>
        </p:nvSpPr>
        <p:spPr bwMode="auto">
          <a:xfrm>
            <a:off x="179388" y="1844675"/>
            <a:ext cx="8496300" cy="3024188"/>
          </a:xfrm>
          <a:prstGeom prst="roundRect">
            <a:avLst>
              <a:gd name="adj" fmla="val 16667"/>
            </a:avLst>
          </a:prstGeom>
          <a:solidFill>
            <a:srgbClr val="C0C0C0">
              <a:alpha val="20000"/>
            </a:srgbClr>
          </a:solidFill>
          <a:ln w="28575">
            <a:solidFill>
              <a:schemeClr val="bg2"/>
            </a:solidFill>
            <a:round/>
            <a:headEnd/>
            <a:tailEnd/>
          </a:ln>
        </p:spPr>
        <p:txBody>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a:spcBef>
                <a:spcPct val="20000"/>
              </a:spcBef>
            </a:pPr>
            <a:r>
              <a:rPr lang="es-MX" altLang="es-MX"/>
              <a:t>     </a:t>
            </a:r>
          </a:p>
          <a:p>
            <a:pPr algn="just">
              <a:spcBef>
                <a:spcPct val="20000"/>
              </a:spcBef>
            </a:pPr>
            <a:r>
              <a:rPr lang="es-MX" altLang="es-MX"/>
              <a:t>      Enfatizó la Sala Superior que se tomó en consideración que el partido recurrente, sustentó sustancialmente su impugnación en el rebase del porcentaje establecido en la norma, </a:t>
            </a:r>
            <a:r>
              <a:rPr lang="es-MX" altLang="es-MX" b="1">
                <a:solidFill>
                  <a:srgbClr val="FF0000"/>
                </a:solidFill>
              </a:rPr>
              <a:t>sin demostrar,</a:t>
            </a:r>
            <a:r>
              <a:rPr lang="es-MX" altLang="es-MX"/>
              <a:t> como le corresponde, que ese exceso hubiera sido </a:t>
            </a:r>
            <a:r>
              <a:rPr lang="es-MX" altLang="es-MX" b="1"/>
              <a:t>cualitativa o cuantitativamente determinante para el resultado de la elección, </a:t>
            </a:r>
            <a:r>
              <a:rPr lang="es-MX" altLang="es-MX"/>
              <a:t>lo cual implica que corresponde a quien invoque la actualización del supuesto de nulidad la </a:t>
            </a:r>
            <a:r>
              <a:rPr lang="es-MX" altLang="es-MX" b="1">
                <a:solidFill>
                  <a:srgbClr val="FF0000"/>
                </a:solidFill>
              </a:rPr>
              <a:t>carga probatoria </a:t>
            </a:r>
            <a:r>
              <a:rPr lang="es-MX" altLang="es-MX"/>
              <a:t>de que el rebase de gastos trascendió de manera determinante en la elección</a:t>
            </a:r>
          </a:p>
        </p:txBody>
      </p:sp>
      <p:graphicFrame>
        <p:nvGraphicFramePr>
          <p:cNvPr id="2" name="Tabla 1"/>
          <p:cNvGraphicFramePr>
            <a:graphicFrameLocks noGrp="1"/>
          </p:cNvGraphicFramePr>
          <p:nvPr/>
        </p:nvGraphicFramePr>
        <p:xfrm>
          <a:off x="1835150" y="1052513"/>
          <a:ext cx="5832475" cy="1184275"/>
        </p:xfrm>
        <a:graphic>
          <a:graphicData uri="http://schemas.openxmlformats.org/drawingml/2006/table">
            <a:tbl>
              <a:tblPr/>
              <a:tblGrid>
                <a:gridCol w="5832475">
                  <a:extLst>
                    <a:ext uri="{9D8B030D-6E8A-4147-A177-3AD203B41FA5}">
                      <a16:colId xmlns:a16="http://schemas.microsoft.com/office/drawing/2014/main" xmlns="" val="3176263784"/>
                    </a:ext>
                  </a:extLst>
                </a:gridCol>
              </a:tblGrid>
              <a:tr h="1184275">
                <a:tc>
                  <a:txBody>
                    <a:bodyPr/>
                    <a:lstStyle/>
                    <a:p>
                      <a:pPr algn="just" rtl="0"/>
                      <a:r>
                        <a:rPr lang="es-ES" sz="2400" b="1" kern="1200" dirty="0" smtClean="0">
                          <a:solidFill>
                            <a:schemeClr val="tx1"/>
                          </a:solidFill>
                          <a:effectLst/>
                          <a:latin typeface="+mn-lt"/>
                          <a:ea typeface="+mn-ea"/>
                          <a:cs typeface="+mn-cs"/>
                        </a:rPr>
                        <a:t>Recurso de reconsideración 269/2016</a:t>
                      </a:r>
                      <a:endParaRPr lang="es-MX" sz="2400" b="1" dirty="0"/>
                    </a:p>
                  </a:txBody>
                  <a:tcPr marL="38099" marR="38099" marT="38110" marB="38110">
                    <a:lnL>
                      <a:noFill/>
                    </a:lnL>
                    <a:lnR>
                      <a:noFill/>
                    </a:lnR>
                    <a:lnT>
                      <a:noFill/>
                    </a:lnT>
                    <a:lnB>
                      <a:noFill/>
                    </a:lnB>
                  </a:tcPr>
                </a:tc>
                <a:extLst>
                  <a:ext uri="{0D108BD9-81ED-4DB2-BD59-A6C34878D82A}">
                    <a16:rowId xmlns:a16="http://schemas.microsoft.com/office/drawing/2014/main" xmlns="" val="3256919517"/>
                  </a:ext>
                </a:extLst>
              </a:tr>
            </a:tbl>
          </a:graphicData>
        </a:graphic>
      </p:graphicFrame>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2 Marcador de contenido"/>
          <p:cNvSpPr>
            <a:spLocks/>
          </p:cNvSpPr>
          <p:nvPr/>
        </p:nvSpPr>
        <p:spPr bwMode="auto">
          <a:xfrm>
            <a:off x="539750" y="2232025"/>
            <a:ext cx="8280400" cy="2160588"/>
          </a:xfrm>
          <a:prstGeom prst="roundRect">
            <a:avLst>
              <a:gd name="adj" fmla="val 16667"/>
            </a:avLst>
          </a:prstGeom>
          <a:solidFill>
            <a:srgbClr val="C0C0C0">
              <a:alpha val="20000"/>
            </a:srgbClr>
          </a:solidFill>
          <a:ln w="28575">
            <a:solidFill>
              <a:schemeClr val="bg2"/>
            </a:solidFill>
            <a:round/>
            <a:headEnd/>
            <a:tailEnd/>
          </a:ln>
        </p:spPr>
        <p:txBody>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a:spcBef>
                <a:spcPct val="20000"/>
              </a:spcBef>
            </a:pPr>
            <a:r>
              <a:rPr lang="es-MX" altLang="es-MX" sz="2000"/>
              <a:t>         </a:t>
            </a:r>
          </a:p>
          <a:p>
            <a:pPr algn="just">
              <a:spcBef>
                <a:spcPct val="20000"/>
              </a:spcBef>
            </a:pPr>
            <a:r>
              <a:rPr lang="es-MX" altLang="es-MX" sz="2000"/>
              <a:t> </a:t>
            </a:r>
          </a:p>
          <a:p>
            <a:pPr algn="just">
              <a:spcBef>
                <a:spcPct val="20000"/>
              </a:spcBef>
            </a:pPr>
            <a:r>
              <a:rPr lang="es-MX" altLang="es-MX" sz="2000"/>
              <a:t>      </a:t>
            </a:r>
          </a:p>
        </p:txBody>
      </p:sp>
      <p:graphicFrame>
        <p:nvGraphicFramePr>
          <p:cNvPr id="2" name="Tabla 1"/>
          <p:cNvGraphicFramePr>
            <a:graphicFrameLocks noGrp="1"/>
          </p:cNvGraphicFramePr>
          <p:nvPr/>
        </p:nvGraphicFramePr>
        <p:xfrm>
          <a:off x="2987675" y="1236663"/>
          <a:ext cx="3240088" cy="1184275"/>
        </p:xfrm>
        <a:graphic>
          <a:graphicData uri="http://schemas.openxmlformats.org/drawingml/2006/table">
            <a:tbl>
              <a:tblPr/>
              <a:tblGrid>
                <a:gridCol w="3240088">
                  <a:extLst>
                    <a:ext uri="{9D8B030D-6E8A-4147-A177-3AD203B41FA5}">
                      <a16:colId xmlns:a16="http://schemas.microsoft.com/office/drawing/2014/main" xmlns="" val="3176263784"/>
                    </a:ext>
                  </a:extLst>
                </a:gridCol>
              </a:tblGrid>
              <a:tr h="1184275">
                <a:tc>
                  <a:txBody>
                    <a:bodyPr/>
                    <a:lstStyle/>
                    <a:p>
                      <a:pPr algn="just" rtl="0"/>
                      <a:r>
                        <a:rPr lang="es-MX" sz="2000" b="1" dirty="0">
                          <a:latin typeface="Arial" panose="020B0604020202020204" pitchFamily="34" charset="0"/>
                        </a:rPr>
                        <a:t>Jurisprudencia 48/2016</a:t>
                      </a:r>
                      <a:endParaRPr lang="es-MX" sz="2000" dirty="0"/>
                    </a:p>
                  </a:txBody>
                  <a:tcPr marL="38097" marR="38097" marT="38110" marB="38110">
                    <a:lnL>
                      <a:noFill/>
                    </a:lnL>
                    <a:lnR>
                      <a:noFill/>
                    </a:lnR>
                    <a:lnT>
                      <a:noFill/>
                    </a:lnT>
                    <a:lnB>
                      <a:noFill/>
                    </a:lnB>
                  </a:tcPr>
                </a:tc>
                <a:extLst>
                  <a:ext uri="{0D108BD9-81ED-4DB2-BD59-A6C34878D82A}">
                    <a16:rowId xmlns:a16="http://schemas.microsoft.com/office/drawing/2014/main" xmlns="" val="3256919517"/>
                  </a:ext>
                </a:extLst>
              </a:tr>
            </a:tbl>
          </a:graphicData>
        </a:graphic>
      </p:graphicFrame>
      <p:sp>
        <p:nvSpPr>
          <p:cNvPr id="249861" name="Rectangle 1"/>
          <p:cNvSpPr>
            <a:spLocks noChangeArrowheads="1"/>
          </p:cNvSpPr>
          <p:nvPr/>
        </p:nvSpPr>
        <p:spPr bwMode="auto">
          <a:xfrm>
            <a:off x="1403350" y="2649538"/>
            <a:ext cx="6553200" cy="132397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a:r>
              <a:rPr lang="es-ES" altLang="es-MX" sz="2000" b="1">
                <a:cs typeface="Arial" panose="020B0604020202020204" pitchFamily="34" charset="0"/>
              </a:rPr>
              <a:t>VIOLENCIA POLÍTICA POR RAZONES DE GÉNERO. LAS AUTORIDADES ELECTORALES ESTÁN OBLIGADAS A EVITAR LA AFECTACIÓN DE DERECHOS POLÍTICOS ELECTORALES.</a:t>
            </a:r>
            <a:endParaRPr lang="es-ES" altLang="es-MX" sz="2000"/>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AutoShape 4"/>
          <p:cNvSpPr>
            <a:spLocks noChangeArrowheads="1"/>
          </p:cNvSpPr>
          <p:nvPr/>
        </p:nvSpPr>
        <p:spPr bwMode="auto">
          <a:xfrm>
            <a:off x="730250" y="3286125"/>
            <a:ext cx="7683500" cy="1225550"/>
          </a:xfrm>
          <a:prstGeom prst="flowChartAlternateProcess">
            <a:avLst/>
          </a:prstGeom>
          <a:solidFill>
            <a:srgbClr val="C0C0C0"/>
          </a:solidFill>
          <a:ln w="9525">
            <a:solidFill>
              <a:schemeClr val="bg2"/>
            </a:solidFill>
            <a:miter lim="800000"/>
            <a:headEnd/>
            <a:tailEnd/>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s-MX" altLang="es-MX" sz="1000">
                <a:latin typeface="Calibri" panose="020F0502020204030204" pitchFamily="34" charset="0"/>
                <a:cs typeface="Arial" panose="020B0604020202020204" pitchFamily="34" charset="0"/>
              </a:rPr>
              <a:t> </a:t>
            </a:r>
          </a:p>
          <a:p>
            <a:pPr algn="ctr" eaLnBrk="1" hangingPunct="1"/>
            <a:r>
              <a:rPr lang="es-MX" altLang="es-MX" sz="1400">
                <a:latin typeface="Calibri" panose="020F0502020204030204" pitchFamily="34" charset="0"/>
                <a:cs typeface="Arial" panose="020B0604020202020204" pitchFamily="34" charset="0"/>
              </a:rPr>
              <a:t>Podrá utilizarse como cita de textos sin alteraciones, señalando la fuente y con la siguiente leyenda:</a:t>
            </a:r>
          </a:p>
          <a:p>
            <a:pPr algn="ctr" eaLnBrk="1" hangingPunct="1"/>
            <a:endParaRPr lang="es-MX" altLang="es-MX" sz="1400">
              <a:latin typeface="Calibri" panose="020F0502020204030204" pitchFamily="34" charset="0"/>
              <a:cs typeface="Arial" panose="020B0604020202020204" pitchFamily="34" charset="0"/>
            </a:endParaRPr>
          </a:p>
          <a:p>
            <a:pPr algn="ctr" eaLnBrk="1" hangingPunct="1"/>
            <a:r>
              <a:rPr lang="es-MX" altLang="es-MX" sz="1400">
                <a:latin typeface="Calibri" panose="020F0502020204030204" pitchFamily="34" charset="0"/>
                <a:cs typeface="Arial" panose="020B0604020202020204" pitchFamily="34" charset="0"/>
              </a:rPr>
              <a:t>AUTOR, </a:t>
            </a:r>
            <a:r>
              <a:rPr lang="es-MX" altLang="es-MX" sz="1400" b="1">
                <a:latin typeface="Calibri" panose="020F0502020204030204" pitchFamily="34" charset="0"/>
                <a:cs typeface="Arial" panose="020B0604020202020204" pitchFamily="34" charset="0"/>
              </a:rPr>
              <a:t>TRIBUNAL ELECTORAL DEL PODER JUDICIAL DE LA FEDERACIÓN</a:t>
            </a:r>
            <a:r>
              <a:rPr lang="es-MX" altLang="es-MX" sz="1400">
                <a:latin typeface="Calibri" panose="020F0502020204030204" pitchFamily="34" charset="0"/>
                <a:cs typeface="Arial" panose="020B0604020202020204" pitchFamily="34" charset="0"/>
              </a:rPr>
              <a:t>, </a:t>
            </a:r>
            <a:r>
              <a:rPr lang="es-MX" altLang="es-MX" sz="1400" b="1">
                <a:latin typeface="Calibri" panose="020F0502020204030204" pitchFamily="34" charset="0"/>
                <a:cs typeface="Arial" panose="020B0604020202020204" pitchFamily="34" charset="0"/>
              </a:rPr>
              <a:t>NULIDADES, </a:t>
            </a:r>
            <a:r>
              <a:rPr lang="es-MX" altLang="es-MX" sz="1400" b="1" i="1">
                <a:latin typeface="Calibri" panose="020F0502020204030204" pitchFamily="34" charset="0"/>
                <a:cs typeface="Arial" panose="020B0604020202020204" pitchFamily="34" charset="0"/>
              </a:rPr>
              <a:t> </a:t>
            </a:r>
            <a:r>
              <a:rPr lang="es-MX" altLang="es-MX" sz="1400" b="1">
                <a:latin typeface="Calibri" panose="020F0502020204030204" pitchFamily="34" charset="0"/>
                <a:cs typeface="Arial" panose="020B0604020202020204" pitchFamily="34" charset="0"/>
              </a:rPr>
              <a:t>Material Didáctico Centro de Capacitación Judicial Electoral</a:t>
            </a:r>
            <a:r>
              <a:rPr lang="es-MX" altLang="es-MX" sz="1400" b="1" i="1">
                <a:latin typeface="Calibri" panose="020F0502020204030204" pitchFamily="34" charset="0"/>
                <a:cs typeface="Arial" panose="020B0604020202020204" pitchFamily="34" charset="0"/>
              </a:rPr>
              <a:t>, junio</a:t>
            </a:r>
            <a:r>
              <a:rPr lang="es-MX" altLang="es-MX" sz="1400" b="1">
                <a:latin typeface="Calibri" panose="020F0502020204030204" pitchFamily="34" charset="0"/>
                <a:cs typeface="Arial" panose="020B0604020202020204" pitchFamily="34" charset="0"/>
              </a:rPr>
              <a:t>, 2018. </a:t>
            </a:r>
            <a:endParaRPr lang="es-ES" altLang="es-MX" sz="2400" b="1">
              <a:solidFill>
                <a:schemeClr val="tx2"/>
              </a:solidFill>
              <a:latin typeface="Calibri" panose="020F0502020204030204" pitchFamily="34" charset="0"/>
              <a:cs typeface="Arial" panose="020B0604020202020204" pitchFamily="34" charset="0"/>
            </a:endParaRPr>
          </a:p>
        </p:txBody>
      </p:sp>
      <p:sp>
        <p:nvSpPr>
          <p:cNvPr id="250883" name="Rectangle 5"/>
          <p:cNvSpPr>
            <a:spLocks noChangeArrowheads="1"/>
          </p:cNvSpPr>
          <p:nvPr/>
        </p:nvSpPr>
        <p:spPr bwMode="auto">
          <a:xfrm>
            <a:off x="431800" y="1052513"/>
            <a:ext cx="82804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s-MX" altLang="es-MX" sz="2400" b="1">
                <a:latin typeface="Calibri" panose="020F0502020204030204" pitchFamily="34" charset="0"/>
                <a:cs typeface="Arial" panose="020B0604020202020204" pitchFamily="34" charset="0"/>
              </a:rPr>
              <a:t>©</a:t>
            </a:r>
            <a:r>
              <a:rPr lang="es-MX" altLang="es-MX" sz="2400">
                <a:latin typeface="Calibri" panose="020F0502020204030204" pitchFamily="34" charset="0"/>
                <a:cs typeface="Arial" panose="020B0604020202020204" pitchFamily="34" charset="0"/>
              </a:rPr>
              <a:t>Derechos Reservados, 2018</a:t>
            </a:r>
          </a:p>
          <a:p>
            <a:pPr algn="ctr" eaLnBrk="1" hangingPunct="1"/>
            <a:r>
              <a:rPr lang="es-MX" altLang="es-MX" sz="2400">
                <a:latin typeface="Calibri" panose="020F0502020204030204" pitchFamily="34" charset="0"/>
                <a:cs typeface="Arial" panose="020B0604020202020204" pitchFamily="34" charset="0"/>
              </a:rPr>
              <a:t>a favor del autor y del </a:t>
            </a:r>
          </a:p>
          <a:p>
            <a:pPr algn="ctr" eaLnBrk="1" hangingPunct="1"/>
            <a:r>
              <a:rPr lang="es-MX" altLang="es-MX" sz="2400" b="1">
                <a:latin typeface="Calibri" panose="020F0502020204030204" pitchFamily="34" charset="0"/>
                <a:cs typeface="Arial" panose="020B0604020202020204" pitchFamily="34" charset="0"/>
              </a:rPr>
              <a:t>Tribunal Electoral del Poder Judicial de la Federación</a:t>
            </a:r>
            <a:endParaRPr lang="es-ES" altLang="es-MX" sz="2400" b="1">
              <a:latin typeface="Calibri" panose="020F0502020204030204" pitchFamily="34" charset="0"/>
              <a:cs typeface="Arial" panose="020B0604020202020204" pitchFamily="34" charset="0"/>
            </a:endParaRPr>
          </a:p>
          <a:p>
            <a:pPr algn="ctr" eaLnBrk="1" hangingPunct="1"/>
            <a:r>
              <a:rPr lang="es-MX" altLang="es-MX" sz="2400" b="1">
                <a:solidFill>
                  <a:srgbClr val="0D0D0D"/>
                </a:solidFill>
                <a:latin typeface="Calibri" panose="020F0502020204030204" pitchFamily="34" charset="0"/>
                <a:cs typeface="Arial" panose="020B0604020202020204" pitchFamily="34" charset="0"/>
              </a:rPr>
              <a:t>Queda prohibida su reproducción parcial o total</a:t>
            </a:r>
          </a:p>
          <a:p>
            <a:pPr algn="ctr" eaLnBrk="1" hangingPunct="1"/>
            <a:r>
              <a:rPr lang="es-MX" altLang="es-MX" sz="2400" b="1">
                <a:solidFill>
                  <a:srgbClr val="0D0D0D"/>
                </a:solidFill>
                <a:latin typeface="Calibri" panose="020F0502020204030204" pitchFamily="34" charset="0"/>
                <a:cs typeface="Arial" panose="020B0604020202020204" pitchFamily="34" charset="0"/>
              </a:rPr>
              <a:t>sin autorización.</a:t>
            </a:r>
            <a:endParaRPr lang="es-ES" altLang="es-MX" sz="2400" b="1">
              <a:solidFill>
                <a:srgbClr val="0D0D0D"/>
              </a:solidFill>
              <a:latin typeface="Calibri" panose="020F0502020204030204" pitchFamily="34" charset="0"/>
              <a:cs typeface="Arial" panose="020B0604020202020204" pitchFamily="34" charset="0"/>
            </a:endParaRPr>
          </a:p>
        </p:txBody>
      </p:sp>
      <p:sp>
        <p:nvSpPr>
          <p:cNvPr id="250884" name="Rectangle 6"/>
          <p:cNvSpPr>
            <a:spLocks noChangeArrowheads="1"/>
          </p:cNvSpPr>
          <p:nvPr/>
        </p:nvSpPr>
        <p:spPr bwMode="auto">
          <a:xfrm>
            <a:off x="2286000" y="5229225"/>
            <a:ext cx="45720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s-MX" altLang="es-MX" sz="2000" b="1">
                <a:solidFill>
                  <a:srgbClr val="006600"/>
                </a:solidFill>
                <a:latin typeface="Calibri" panose="020F0502020204030204" pitchFamily="34" charset="0"/>
                <a:cs typeface="Arial" panose="020B0604020202020204" pitchFamily="34" charset="0"/>
              </a:rPr>
              <a:t>www.te.gob.mx</a:t>
            </a:r>
          </a:p>
          <a:p>
            <a:pPr algn="ctr" eaLnBrk="1" hangingPunct="1"/>
            <a:r>
              <a:rPr lang="es-MX" altLang="es-MX" b="1">
                <a:solidFill>
                  <a:srgbClr val="006600"/>
                </a:solidFill>
              </a:rPr>
              <a:t>ccje@te.gob.mx</a:t>
            </a:r>
            <a:endParaRPr lang="es-ES" altLang="es-MX" b="1">
              <a:solidFill>
                <a:srgbClr val="006600"/>
              </a:solidFill>
            </a:endParaRPr>
          </a:p>
          <a:p>
            <a:pPr algn="ctr" eaLnBrk="1" hangingPunct="1"/>
            <a:endParaRPr lang="es-ES" altLang="es-MX" b="1">
              <a:solidFill>
                <a:srgbClr val="006600"/>
              </a:solidFill>
            </a:endParaRPr>
          </a:p>
          <a:p>
            <a:pPr algn="ctr" eaLnBrk="1" hangingPunct="1"/>
            <a:endParaRPr lang="es-ES" altLang="es-MX" sz="2000" b="1">
              <a:solidFill>
                <a:srgbClr val="006600"/>
              </a:solidFill>
              <a:latin typeface="Calibri" panose="020F0502020204030204" pitchFamily="34" charset="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650" name="AutoShape 16"/>
          <p:cNvCxnSpPr>
            <a:cxnSpLocks noChangeShapeType="1"/>
          </p:cNvCxnSpPr>
          <p:nvPr/>
        </p:nvCxnSpPr>
        <p:spPr bwMode="auto">
          <a:xfrm>
            <a:off x="5832475" y="623570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7651" name="AutoShape 17"/>
          <p:cNvCxnSpPr>
            <a:cxnSpLocks noChangeShapeType="1"/>
          </p:cNvCxnSpPr>
          <p:nvPr/>
        </p:nvCxnSpPr>
        <p:spPr bwMode="auto">
          <a:xfrm>
            <a:off x="5832475" y="6235700"/>
            <a:ext cx="1588" cy="158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7652" name="Rectangle 19"/>
          <p:cNvSpPr>
            <a:spLocks noChangeArrowheads="1"/>
          </p:cNvSpPr>
          <p:nvPr/>
        </p:nvSpPr>
        <p:spPr bwMode="auto">
          <a:xfrm>
            <a:off x="3708400" y="685800"/>
            <a:ext cx="53197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r>
              <a:rPr lang="es-MX" altLang="es-MX" b="1">
                <a:solidFill>
                  <a:srgbClr val="006600"/>
                </a:solidFill>
                <a:cs typeface="Arial" panose="020B0604020202020204" pitchFamily="34" charset="0"/>
              </a:rPr>
              <a:t>Nulidad o invalidez de una elección</a:t>
            </a:r>
            <a:endParaRPr lang="es-ES" altLang="es-MX" b="1">
              <a:solidFill>
                <a:srgbClr val="006600"/>
              </a:solidFill>
              <a:cs typeface="Arial" panose="020B0604020202020204" pitchFamily="34" charset="0"/>
            </a:endParaRPr>
          </a:p>
        </p:txBody>
      </p:sp>
      <p:sp>
        <p:nvSpPr>
          <p:cNvPr id="25605" name="AutoShape 10"/>
          <p:cNvSpPr>
            <a:spLocks noChangeArrowheads="1"/>
          </p:cNvSpPr>
          <p:nvPr/>
        </p:nvSpPr>
        <p:spPr bwMode="auto">
          <a:xfrm>
            <a:off x="3132138" y="3754438"/>
            <a:ext cx="3382962" cy="360362"/>
          </a:xfrm>
          <a:prstGeom prst="roundRect">
            <a:avLst>
              <a:gd name="adj" fmla="val 16667"/>
            </a:avLst>
          </a:prstGeom>
          <a:solidFill>
            <a:schemeClr val="bg1">
              <a:lumMod val="50000"/>
              <a:alpha val="50000"/>
            </a:schemeClr>
          </a:solidFill>
          <a:ln w="28575" algn="ctr">
            <a:solidFill>
              <a:schemeClr val="bg1">
                <a:lumMod val="50000"/>
              </a:schemeClr>
            </a:solidFill>
            <a:round/>
            <a:headEnd/>
            <a:tailEnd/>
          </a:ln>
        </p:spPr>
        <p:txBody>
          <a:bodyPr anchor="ctr"/>
          <a:lstStyle/>
          <a:p>
            <a:pPr eaLnBrk="1" hangingPunct="1">
              <a:defRPr/>
            </a:pPr>
            <a:r>
              <a:rPr lang="es-MX">
                <a:ea typeface="+mn-ea"/>
                <a:cs typeface="Arial" charset="0"/>
              </a:rPr>
              <a:t>De votación recibida en casilla</a:t>
            </a:r>
            <a:endParaRPr lang="es-ES">
              <a:ea typeface="+mn-ea"/>
              <a:cs typeface="Arial" charset="0"/>
            </a:endParaRPr>
          </a:p>
        </p:txBody>
      </p:sp>
      <p:sp>
        <p:nvSpPr>
          <p:cNvPr id="34822" name="Line 13"/>
          <p:cNvSpPr>
            <a:spLocks noChangeShapeType="1"/>
          </p:cNvSpPr>
          <p:nvPr/>
        </p:nvSpPr>
        <p:spPr bwMode="auto">
          <a:xfrm>
            <a:off x="2411413" y="2386013"/>
            <a:ext cx="360362" cy="0"/>
          </a:xfrm>
          <a:prstGeom prst="line">
            <a:avLst/>
          </a:prstGeom>
          <a:noFill/>
          <a:ln w="28575">
            <a:solidFill>
              <a:schemeClr val="bg1">
                <a:lumMod val="50000"/>
              </a:schemeClr>
            </a:solidFill>
            <a:round/>
            <a:headEnd/>
            <a:tailEnd type="triangle" w="med" len="med"/>
          </a:ln>
        </p:spPr>
        <p:txBody>
          <a:bodyPr/>
          <a:lstStyle/>
          <a:p>
            <a:pPr eaLnBrk="1" hangingPunct="1">
              <a:defRPr/>
            </a:pPr>
            <a:endParaRPr lang="es-MX">
              <a:ea typeface="+mn-ea"/>
              <a:cs typeface="Arial" charset="0"/>
            </a:endParaRPr>
          </a:p>
        </p:txBody>
      </p:sp>
      <p:sp>
        <p:nvSpPr>
          <p:cNvPr id="25607" name="AutoShape 14"/>
          <p:cNvSpPr>
            <a:spLocks noChangeArrowheads="1"/>
          </p:cNvSpPr>
          <p:nvPr/>
        </p:nvSpPr>
        <p:spPr bwMode="auto">
          <a:xfrm>
            <a:off x="2781300" y="1541463"/>
            <a:ext cx="5535613" cy="1727200"/>
          </a:xfrm>
          <a:prstGeom prst="roundRect">
            <a:avLst>
              <a:gd name="adj" fmla="val 16667"/>
            </a:avLst>
          </a:prstGeom>
          <a:solidFill>
            <a:schemeClr val="bg1">
              <a:lumMod val="50000"/>
              <a:alpha val="49000"/>
            </a:schemeClr>
          </a:solidFill>
          <a:ln w="28575" algn="ctr">
            <a:solidFill>
              <a:schemeClr val="bg1">
                <a:lumMod val="50000"/>
              </a:schemeClr>
            </a:solidFill>
            <a:round/>
            <a:headEnd/>
            <a:tailEnd/>
          </a:ln>
        </p:spPr>
        <p:txBody>
          <a:bodyPr anchor="ctr"/>
          <a:lstStyle/>
          <a:p>
            <a:pPr marL="176213" indent="-176213" eaLnBrk="1" hangingPunct="1">
              <a:buClr>
                <a:srgbClr val="660033"/>
              </a:buClr>
              <a:buFont typeface="Wingdings" pitchFamily="2" charset="2"/>
              <a:buChar char="§"/>
              <a:defRPr/>
            </a:pPr>
            <a:r>
              <a:rPr lang="es-MX" sz="1600" b="1">
                <a:ea typeface="ＭＳ Ｐゴシック"/>
                <a:cs typeface="Arial" pitchFamily="34" charset="0"/>
              </a:rPr>
              <a:t>Directamente por el elector al momento de sufragar.</a:t>
            </a:r>
          </a:p>
          <a:p>
            <a:pPr marL="176213" indent="-176213" eaLnBrk="1" hangingPunct="1">
              <a:buClr>
                <a:srgbClr val="660033"/>
              </a:buClr>
              <a:buFont typeface="Wingdings" pitchFamily="2" charset="2"/>
              <a:buChar char="§"/>
              <a:defRPr/>
            </a:pPr>
            <a:r>
              <a:rPr lang="es-MX" sz="1600" b="1">
                <a:ea typeface="ＭＳ Ｐゴシック"/>
                <a:cs typeface="Arial" pitchFamily="34" charset="0"/>
              </a:rPr>
              <a:t>Por la mesa directiva de casilla, al realizar el escrutinio y cómputo.</a:t>
            </a:r>
          </a:p>
          <a:p>
            <a:pPr marL="176213" indent="-176213" eaLnBrk="1" hangingPunct="1">
              <a:buClr>
                <a:srgbClr val="660033"/>
              </a:buClr>
              <a:buFont typeface="Wingdings" pitchFamily="2" charset="2"/>
              <a:buChar char="§"/>
              <a:defRPr/>
            </a:pPr>
            <a:r>
              <a:rPr lang="es-MX" sz="1600" b="1">
                <a:ea typeface="ＭＳ Ｐゴシック"/>
                <a:cs typeface="Arial" pitchFamily="34" charset="0"/>
              </a:rPr>
              <a:t>En el recuento de votos realizado por el Consejo Distrital (en su caso).</a:t>
            </a:r>
          </a:p>
          <a:p>
            <a:pPr marL="176213" indent="-176213" eaLnBrk="1" hangingPunct="1">
              <a:buClr>
                <a:srgbClr val="660033"/>
              </a:buClr>
              <a:buFont typeface="Wingdings" pitchFamily="2" charset="2"/>
              <a:buChar char="§"/>
              <a:defRPr/>
            </a:pPr>
            <a:r>
              <a:rPr lang="es-MX" sz="1600" b="1">
                <a:ea typeface="ＭＳ Ｐゴシック"/>
                <a:cs typeface="Arial" pitchFamily="34" charset="0"/>
              </a:rPr>
              <a:t>En el recuento ordenado por el TEPJF (en su caso).</a:t>
            </a:r>
            <a:endParaRPr lang="es-ES" sz="1600" b="1">
              <a:ea typeface="ＭＳ Ｐゴシック"/>
              <a:cs typeface="Arial" pitchFamily="34" charset="0"/>
            </a:endParaRPr>
          </a:p>
        </p:txBody>
      </p:sp>
      <p:sp>
        <p:nvSpPr>
          <p:cNvPr id="28680" name="AutoShape 15"/>
          <p:cNvSpPr>
            <a:spLocks noChangeArrowheads="1"/>
          </p:cNvSpPr>
          <p:nvPr/>
        </p:nvSpPr>
        <p:spPr bwMode="auto">
          <a:xfrm>
            <a:off x="971550" y="4113213"/>
            <a:ext cx="1655763" cy="431800"/>
          </a:xfrm>
          <a:prstGeom prst="roundRect">
            <a:avLst>
              <a:gd name="adj" fmla="val 16667"/>
            </a:avLst>
          </a:prstGeom>
          <a:solidFill>
            <a:srgbClr val="C0C0C0"/>
          </a:solidFill>
          <a:ln w="28575" algn="ctr">
            <a:solidFill>
              <a:srgbClr val="7F7F7F"/>
            </a:solidFill>
            <a:round/>
            <a:headEnd/>
            <a:tailEnd/>
          </a:ln>
        </p:spPr>
        <p:txBody>
          <a:bodyPr anchor="ctr"/>
          <a:lstStyle/>
          <a:p>
            <a:pPr algn="ctr" eaLnBrk="1" hangingPunct="1">
              <a:defRPr/>
            </a:pPr>
            <a:r>
              <a:rPr lang="es-ES" b="1" dirty="0">
                <a:latin typeface="Arial" charset="0"/>
                <a:ea typeface="+mn-ea"/>
                <a:cs typeface="Arial" charset="0"/>
              </a:rPr>
              <a:t>Nulidad</a:t>
            </a:r>
          </a:p>
        </p:txBody>
      </p:sp>
      <p:sp>
        <p:nvSpPr>
          <p:cNvPr id="28681" name="AutoShape 16"/>
          <p:cNvSpPr>
            <a:spLocks noChangeArrowheads="1"/>
          </p:cNvSpPr>
          <p:nvPr/>
        </p:nvSpPr>
        <p:spPr bwMode="auto">
          <a:xfrm>
            <a:off x="971550" y="5556250"/>
            <a:ext cx="2952750" cy="574675"/>
          </a:xfrm>
          <a:prstGeom prst="roundRect">
            <a:avLst>
              <a:gd name="adj" fmla="val 16667"/>
            </a:avLst>
          </a:prstGeom>
          <a:solidFill>
            <a:srgbClr val="C0C0C0"/>
          </a:solidFill>
          <a:ln w="28575" algn="ctr">
            <a:solidFill>
              <a:srgbClr val="7F7F7F"/>
            </a:solidFill>
            <a:round/>
            <a:headEnd/>
            <a:tailEnd/>
          </a:ln>
        </p:spPr>
        <p:txBody>
          <a:bodyPr anchor="ctr"/>
          <a:lstStyle/>
          <a:p>
            <a:pPr algn="ctr" eaLnBrk="1" hangingPunct="1">
              <a:defRPr/>
            </a:pPr>
            <a:r>
              <a:rPr lang="es-MX" b="1" dirty="0">
                <a:ea typeface="+mn-ea"/>
                <a:cs typeface="Arial" charset="0"/>
              </a:rPr>
              <a:t>Invalidez de una elección </a:t>
            </a:r>
            <a:endParaRPr lang="es-ES" b="1" dirty="0">
              <a:ea typeface="+mn-ea"/>
              <a:cs typeface="Arial" charset="0"/>
            </a:endParaRPr>
          </a:p>
        </p:txBody>
      </p:sp>
      <p:sp>
        <p:nvSpPr>
          <p:cNvPr id="25610" name="AutoShape 20"/>
          <p:cNvSpPr>
            <a:spLocks noChangeArrowheads="1"/>
          </p:cNvSpPr>
          <p:nvPr/>
        </p:nvSpPr>
        <p:spPr bwMode="auto">
          <a:xfrm>
            <a:off x="4356100" y="5410200"/>
            <a:ext cx="3455988" cy="720725"/>
          </a:xfrm>
          <a:prstGeom prst="roundRect">
            <a:avLst>
              <a:gd name="adj" fmla="val 16667"/>
            </a:avLst>
          </a:prstGeom>
          <a:solidFill>
            <a:schemeClr val="bg1">
              <a:lumMod val="50000"/>
              <a:alpha val="49000"/>
            </a:schemeClr>
          </a:solidFill>
          <a:ln w="28575" algn="ctr">
            <a:solidFill>
              <a:schemeClr val="bg1">
                <a:lumMod val="50000"/>
              </a:schemeClr>
            </a:solidFill>
            <a:round/>
            <a:headEnd/>
            <a:tailEnd/>
          </a:ln>
        </p:spPr>
        <p:txBody>
          <a:bodyPr anchor="ctr"/>
          <a:lstStyle/>
          <a:p>
            <a:pPr eaLnBrk="1" hangingPunct="1">
              <a:defRPr/>
            </a:pPr>
            <a:r>
              <a:rPr lang="es-MX">
                <a:ea typeface="+mn-ea"/>
                <a:cs typeface="Arial" charset="0"/>
              </a:rPr>
              <a:t>Por violación o incumplimiento de principios constitucionales</a:t>
            </a:r>
            <a:endParaRPr lang="es-ES">
              <a:ea typeface="+mn-ea"/>
              <a:cs typeface="Arial" charset="0"/>
            </a:endParaRPr>
          </a:p>
        </p:txBody>
      </p:sp>
      <p:cxnSp>
        <p:nvCxnSpPr>
          <p:cNvPr id="27659" name="AutoShape 16"/>
          <p:cNvCxnSpPr>
            <a:cxnSpLocks noChangeShapeType="1"/>
          </p:cNvCxnSpPr>
          <p:nvPr/>
        </p:nvCxnSpPr>
        <p:spPr bwMode="auto">
          <a:xfrm>
            <a:off x="5832475" y="623570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7660" name="AutoShape 17"/>
          <p:cNvCxnSpPr>
            <a:cxnSpLocks noChangeShapeType="1"/>
          </p:cNvCxnSpPr>
          <p:nvPr/>
        </p:nvCxnSpPr>
        <p:spPr bwMode="auto">
          <a:xfrm>
            <a:off x="5832475" y="6235700"/>
            <a:ext cx="1588" cy="158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8685" name="AutoShape 26"/>
          <p:cNvSpPr>
            <a:spLocks noChangeArrowheads="1"/>
          </p:cNvSpPr>
          <p:nvPr/>
        </p:nvSpPr>
        <p:spPr bwMode="auto">
          <a:xfrm>
            <a:off x="971550" y="2170113"/>
            <a:ext cx="1439863" cy="431800"/>
          </a:xfrm>
          <a:prstGeom prst="roundRect">
            <a:avLst>
              <a:gd name="adj" fmla="val 16667"/>
            </a:avLst>
          </a:prstGeom>
          <a:solidFill>
            <a:srgbClr val="C0C0C0"/>
          </a:solidFill>
          <a:ln w="28575" algn="ctr">
            <a:solidFill>
              <a:srgbClr val="7F7F7F"/>
            </a:solidFill>
            <a:round/>
            <a:headEnd/>
            <a:tailEnd/>
          </a:ln>
        </p:spPr>
        <p:txBody>
          <a:bodyPr anchor="ctr"/>
          <a:lstStyle/>
          <a:p>
            <a:pPr algn="ctr" eaLnBrk="1" hangingPunct="1">
              <a:defRPr/>
            </a:pPr>
            <a:r>
              <a:rPr lang="es-MX" b="1" dirty="0">
                <a:ea typeface="+mn-ea"/>
                <a:cs typeface="Arial" charset="0"/>
              </a:rPr>
              <a:t>Voto nulo</a:t>
            </a:r>
            <a:endParaRPr lang="es-ES" b="1" dirty="0">
              <a:ea typeface="+mn-ea"/>
              <a:cs typeface="Arial" charset="0"/>
            </a:endParaRPr>
          </a:p>
        </p:txBody>
      </p:sp>
      <p:sp>
        <p:nvSpPr>
          <p:cNvPr id="25614" name="AutoShape 28"/>
          <p:cNvSpPr>
            <a:spLocks noChangeArrowheads="1"/>
          </p:cNvSpPr>
          <p:nvPr/>
        </p:nvSpPr>
        <p:spPr bwMode="auto">
          <a:xfrm>
            <a:off x="3132138" y="4546600"/>
            <a:ext cx="3382962" cy="360363"/>
          </a:xfrm>
          <a:prstGeom prst="roundRect">
            <a:avLst>
              <a:gd name="adj" fmla="val 16667"/>
            </a:avLst>
          </a:prstGeom>
          <a:solidFill>
            <a:schemeClr val="bg1">
              <a:lumMod val="50000"/>
              <a:alpha val="51000"/>
            </a:schemeClr>
          </a:solidFill>
          <a:ln w="28575" algn="ctr">
            <a:solidFill>
              <a:schemeClr val="bg1">
                <a:lumMod val="50000"/>
              </a:schemeClr>
            </a:solidFill>
            <a:round/>
            <a:headEnd/>
            <a:tailEnd/>
          </a:ln>
        </p:spPr>
        <p:txBody>
          <a:bodyPr anchor="ctr"/>
          <a:lstStyle/>
          <a:p>
            <a:pPr eaLnBrk="1" hangingPunct="1">
              <a:defRPr/>
            </a:pPr>
            <a:r>
              <a:rPr lang="es-MX">
                <a:ea typeface="+mn-ea"/>
                <a:cs typeface="Arial" charset="0"/>
              </a:rPr>
              <a:t>De una elección</a:t>
            </a:r>
            <a:endParaRPr lang="es-ES">
              <a:ea typeface="+mn-ea"/>
              <a:cs typeface="Arial" charset="0"/>
            </a:endParaRPr>
          </a:p>
        </p:txBody>
      </p:sp>
      <p:sp>
        <p:nvSpPr>
          <p:cNvPr id="27663" name="Line 30"/>
          <p:cNvSpPr>
            <a:spLocks noChangeShapeType="1"/>
          </p:cNvSpPr>
          <p:nvPr/>
        </p:nvSpPr>
        <p:spPr bwMode="auto">
          <a:xfrm>
            <a:off x="3924300" y="5843588"/>
            <a:ext cx="360363"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s-MX"/>
          </a:p>
        </p:txBody>
      </p:sp>
      <p:cxnSp>
        <p:nvCxnSpPr>
          <p:cNvPr id="25617" name="22 Conector angular"/>
          <p:cNvCxnSpPr>
            <a:cxnSpLocks noChangeShapeType="1"/>
            <a:stCxn id="25605" idx="1"/>
            <a:endCxn id="25614" idx="1"/>
          </p:cNvCxnSpPr>
          <p:nvPr/>
        </p:nvCxnSpPr>
        <p:spPr bwMode="auto">
          <a:xfrm rot="10800000" flipV="1">
            <a:off x="3132138" y="3933825"/>
            <a:ext cx="0" cy="793750"/>
          </a:xfrm>
          <a:prstGeom prst="bentConnector3">
            <a:avLst>
              <a:gd name="adj1" fmla="val 30825801"/>
            </a:avLst>
          </a:prstGeom>
          <a:noFill/>
          <a:ln w="25400">
            <a:solidFill>
              <a:schemeClr val="bg1">
                <a:lumMod val="50000"/>
              </a:schemeClr>
            </a:solidFill>
            <a:miter lim="800000"/>
            <a:headEnd type="triangle" w="med" len="med"/>
            <a:tailEnd type="triangle" w="med" len="med"/>
          </a:ln>
        </p:spPr>
      </p:cxnSp>
      <p:sp>
        <p:nvSpPr>
          <p:cNvPr id="34833" name="Line 30"/>
          <p:cNvSpPr>
            <a:spLocks noChangeShapeType="1"/>
          </p:cNvSpPr>
          <p:nvPr/>
        </p:nvSpPr>
        <p:spPr bwMode="auto">
          <a:xfrm>
            <a:off x="2627313" y="4332288"/>
            <a:ext cx="360362" cy="0"/>
          </a:xfrm>
          <a:prstGeom prst="line">
            <a:avLst/>
          </a:prstGeom>
          <a:noFill/>
          <a:ln w="28575">
            <a:solidFill>
              <a:schemeClr val="bg1">
                <a:lumMod val="50000"/>
              </a:schemeClr>
            </a:solidFill>
            <a:round/>
            <a:headEnd/>
            <a:tailEnd type="triangle" w="med" len="med"/>
          </a:ln>
        </p:spPr>
        <p:txBody>
          <a:bodyPr/>
          <a:lstStyle/>
          <a:p>
            <a:pPr eaLnBrk="1" hangingPunct="1">
              <a:defRPr/>
            </a:pPr>
            <a:endParaRPr lang="es-MX">
              <a:ea typeface="+mn-ea"/>
              <a:cs typeface="Arial"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674" name="AutoShape 16"/>
          <p:cNvCxnSpPr>
            <a:cxnSpLocks noChangeShapeType="1"/>
          </p:cNvCxnSpPr>
          <p:nvPr/>
        </p:nvCxnSpPr>
        <p:spPr bwMode="auto">
          <a:xfrm>
            <a:off x="4337050" y="6307138"/>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8675" name="AutoShape 17"/>
          <p:cNvCxnSpPr>
            <a:cxnSpLocks noChangeShapeType="1"/>
          </p:cNvCxnSpPr>
          <p:nvPr/>
        </p:nvCxnSpPr>
        <p:spPr bwMode="auto">
          <a:xfrm>
            <a:off x="4337050" y="6307138"/>
            <a:ext cx="1588" cy="158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8676" name="Rectangle 19"/>
          <p:cNvSpPr>
            <a:spLocks noChangeArrowheads="1"/>
          </p:cNvSpPr>
          <p:nvPr/>
        </p:nvSpPr>
        <p:spPr bwMode="auto">
          <a:xfrm>
            <a:off x="179388" y="549275"/>
            <a:ext cx="87868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r>
              <a:rPr lang="es-MX" altLang="es-MX" b="1">
                <a:solidFill>
                  <a:srgbClr val="006600"/>
                </a:solidFill>
                <a:cs typeface="Arial" panose="020B0604020202020204" pitchFamily="34" charset="0"/>
              </a:rPr>
              <a:t>Principios que rigen el sistema de nulidades </a:t>
            </a:r>
            <a:endParaRPr lang="es-ES" altLang="es-MX" b="1">
              <a:solidFill>
                <a:srgbClr val="006600"/>
              </a:solidFill>
              <a:cs typeface="Arial" panose="020B0604020202020204" pitchFamily="34" charset="0"/>
            </a:endParaRPr>
          </a:p>
        </p:txBody>
      </p:sp>
      <p:sp>
        <p:nvSpPr>
          <p:cNvPr id="80903" name="Rectangle 7"/>
          <p:cNvSpPr>
            <a:spLocks noChangeArrowheads="1"/>
          </p:cNvSpPr>
          <p:nvPr/>
        </p:nvSpPr>
        <p:spPr bwMode="auto">
          <a:xfrm>
            <a:off x="1908175" y="1052513"/>
            <a:ext cx="5327650" cy="314325"/>
          </a:xfrm>
          <a:prstGeom prst="roundRect">
            <a:avLst>
              <a:gd name="adj" fmla="val 16667"/>
            </a:avLst>
          </a:prstGeom>
          <a:solidFill>
            <a:srgbClr val="C0C0C0"/>
          </a:solidFill>
          <a:ln w="28575">
            <a:solidFill>
              <a:srgbClr val="7F7F7F"/>
            </a:solidFill>
            <a:miter lim="800000"/>
            <a:headEnd/>
            <a:tailEnd/>
          </a:ln>
        </p:spPr>
        <p:txBody>
          <a:bodyPr wrap="none" anchor="ctr"/>
          <a:lstStyle/>
          <a:p>
            <a:pPr algn="ctr" eaLnBrk="1" hangingPunct="1">
              <a:defRPr/>
            </a:pPr>
            <a:r>
              <a:rPr lang="es-MX" dirty="0">
                <a:ea typeface="+mn-ea"/>
                <a:cs typeface="Arial" charset="0"/>
              </a:rPr>
              <a:t>Sólo por las causas previstas por la ley</a:t>
            </a:r>
            <a:endParaRPr lang="es-ES" dirty="0">
              <a:ea typeface="+mn-ea"/>
              <a:cs typeface="Arial" charset="0"/>
            </a:endParaRPr>
          </a:p>
        </p:txBody>
      </p:sp>
      <p:sp>
        <p:nvSpPr>
          <p:cNvPr id="80904" name="Rectangle 8"/>
          <p:cNvSpPr>
            <a:spLocks noChangeArrowheads="1"/>
          </p:cNvSpPr>
          <p:nvPr/>
        </p:nvSpPr>
        <p:spPr bwMode="auto">
          <a:xfrm>
            <a:off x="1908175" y="1557338"/>
            <a:ext cx="5327650" cy="314325"/>
          </a:xfrm>
          <a:prstGeom prst="roundRect">
            <a:avLst>
              <a:gd name="adj" fmla="val 16667"/>
            </a:avLst>
          </a:prstGeom>
          <a:solidFill>
            <a:srgbClr val="C0C0C0"/>
          </a:solidFill>
          <a:ln w="28575">
            <a:solidFill>
              <a:srgbClr val="7F7F7F"/>
            </a:solidFill>
            <a:miter lim="800000"/>
            <a:headEnd/>
            <a:tailEnd/>
          </a:ln>
        </p:spPr>
        <p:txBody>
          <a:bodyPr wrap="none" anchor="ctr"/>
          <a:lstStyle/>
          <a:p>
            <a:pPr algn="ctr" eaLnBrk="1" hangingPunct="1">
              <a:defRPr/>
            </a:pPr>
            <a:r>
              <a:rPr lang="es-MX" dirty="0">
                <a:ea typeface="+mn-ea"/>
                <a:cs typeface="Arial" charset="0"/>
              </a:rPr>
              <a:t>Conservación de actos válidamente celebrados</a:t>
            </a:r>
            <a:endParaRPr lang="es-ES" dirty="0">
              <a:ea typeface="+mn-ea"/>
              <a:cs typeface="Arial" charset="0"/>
            </a:endParaRPr>
          </a:p>
        </p:txBody>
      </p:sp>
      <p:sp>
        <p:nvSpPr>
          <p:cNvPr id="80905" name="Rectangle 9"/>
          <p:cNvSpPr>
            <a:spLocks noChangeArrowheads="1"/>
          </p:cNvSpPr>
          <p:nvPr/>
        </p:nvSpPr>
        <p:spPr bwMode="auto">
          <a:xfrm>
            <a:off x="1908175" y="2060575"/>
            <a:ext cx="5327650" cy="360363"/>
          </a:xfrm>
          <a:prstGeom prst="roundRect">
            <a:avLst>
              <a:gd name="adj" fmla="val 16667"/>
            </a:avLst>
          </a:prstGeom>
          <a:solidFill>
            <a:srgbClr val="C0C0C0"/>
          </a:solidFill>
          <a:ln w="28575">
            <a:solidFill>
              <a:srgbClr val="7F7F7F"/>
            </a:solidFill>
            <a:miter lim="800000"/>
            <a:headEnd/>
            <a:tailEnd/>
          </a:ln>
        </p:spPr>
        <p:txBody>
          <a:bodyPr wrap="none" anchor="ctr"/>
          <a:lstStyle/>
          <a:p>
            <a:pPr algn="ctr" eaLnBrk="1" hangingPunct="1">
              <a:lnSpc>
                <a:spcPct val="80000"/>
              </a:lnSpc>
              <a:spcBef>
                <a:spcPct val="20000"/>
              </a:spcBef>
              <a:defRPr/>
            </a:pPr>
            <a:r>
              <a:rPr lang="es-MX" dirty="0">
                <a:ea typeface="+mn-ea"/>
                <a:cs typeface="Arial" charset="0"/>
              </a:rPr>
              <a:t>La irregularidad debe ser </a:t>
            </a:r>
            <a:r>
              <a:rPr lang="es-MX" b="1" dirty="0">
                <a:ea typeface="+mn-ea"/>
                <a:cs typeface="Arial" charset="0"/>
              </a:rPr>
              <a:t>determinante</a:t>
            </a:r>
            <a:endParaRPr lang="es-ES" b="1" dirty="0">
              <a:ea typeface="+mn-ea"/>
              <a:cs typeface="Arial" charset="0"/>
            </a:endParaRPr>
          </a:p>
        </p:txBody>
      </p:sp>
      <p:sp>
        <p:nvSpPr>
          <p:cNvPr id="80906" name="Rectangle 10"/>
          <p:cNvSpPr>
            <a:spLocks noChangeArrowheads="1"/>
          </p:cNvSpPr>
          <p:nvPr/>
        </p:nvSpPr>
        <p:spPr bwMode="auto">
          <a:xfrm>
            <a:off x="1908175" y="2636838"/>
            <a:ext cx="5327650" cy="288925"/>
          </a:xfrm>
          <a:prstGeom prst="roundRect">
            <a:avLst>
              <a:gd name="adj" fmla="val 16667"/>
            </a:avLst>
          </a:prstGeom>
          <a:solidFill>
            <a:srgbClr val="C0C0C0"/>
          </a:solidFill>
          <a:ln w="28575">
            <a:solidFill>
              <a:srgbClr val="7F7F7F"/>
            </a:solidFill>
            <a:miter lim="800000"/>
            <a:headEnd/>
            <a:tailEnd/>
          </a:ln>
        </p:spPr>
        <p:txBody>
          <a:bodyPr wrap="none" anchor="ctr"/>
          <a:lstStyle/>
          <a:p>
            <a:pPr algn="ctr" eaLnBrk="1" hangingPunct="1">
              <a:defRPr/>
            </a:pPr>
            <a:r>
              <a:rPr lang="es-MX" dirty="0">
                <a:ea typeface="+mn-ea"/>
                <a:cs typeface="Arial" charset="0"/>
              </a:rPr>
              <a:t>Solamente conductas calificadas como </a:t>
            </a:r>
            <a:r>
              <a:rPr lang="es-MX" b="1" dirty="0">
                <a:ea typeface="+mn-ea"/>
                <a:cs typeface="Arial" charset="0"/>
              </a:rPr>
              <a:t>graves</a:t>
            </a:r>
            <a:endParaRPr lang="es-ES" b="1" dirty="0">
              <a:ea typeface="+mn-ea"/>
              <a:cs typeface="Arial" charset="0"/>
            </a:endParaRPr>
          </a:p>
        </p:txBody>
      </p:sp>
      <p:sp>
        <p:nvSpPr>
          <p:cNvPr id="80907" name="Rectangle 11"/>
          <p:cNvSpPr>
            <a:spLocks noChangeArrowheads="1"/>
          </p:cNvSpPr>
          <p:nvPr/>
        </p:nvSpPr>
        <p:spPr bwMode="auto">
          <a:xfrm>
            <a:off x="1908175" y="3133725"/>
            <a:ext cx="5327650" cy="288925"/>
          </a:xfrm>
          <a:prstGeom prst="roundRect">
            <a:avLst>
              <a:gd name="adj" fmla="val 16667"/>
            </a:avLst>
          </a:prstGeom>
          <a:solidFill>
            <a:srgbClr val="C0C0C0"/>
          </a:solidFill>
          <a:ln w="28575">
            <a:solidFill>
              <a:srgbClr val="7F7F7F"/>
            </a:solidFill>
            <a:miter lim="800000"/>
            <a:headEnd/>
            <a:tailEnd/>
          </a:ln>
        </p:spPr>
        <p:txBody>
          <a:bodyPr wrap="none" anchor="ctr"/>
          <a:lstStyle/>
          <a:p>
            <a:pPr algn="ctr" eaLnBrk="1" hangingPunct="1">
              <a:defRPr/>
            </a:pPr>
            <a:endParaRPr lang="es-MX" dirty="0">
              <a:ea typeface="+mn-ea"/>
              <a:cs typeface="Arial" charset="0"/>
            </a:endParaRPr>
          </a:p>
          <a:p>
            <a:pPr algn="ctr" eaLnBrk="1" hangingPunct="1">
              <a:defRPr/>
            </a:pPr>
            <a:r>
              <a:rPr lang="es-MX" dirty="0">
                <a:ea typeface="+mn-ea"/>
                <a:cs typeface="Arial" charset="0"/>
              </a:rPr>
              <a:t>Opera de manera </a:t>
            </a:r>
            <a:r>
              <a:rPr lang="es-MX" b="1" dirty="0">
                <a:ea typeface="+mn-ea"/>
                <a:cs typeface="Arial" charset="0"/>
              </a:rPr>
              <a:t>individual</a:t>
            </a:r>
            <a:endParaRPr lang="es-ES" b="1" dirty="0">
              <a:ea typeface="+mn-ea"/>
              <a:cs typeface="Arial" charset="0"/>
            </a:endParaRPr>
          </a:p>
          <a:p>
            <a:pPr algn="ctr" eaLnBrk="1" hangingPunct="1">
              <a:defRPr/>
            </a:pPr>
            <a:endParaRPr lang="es-ES" dirty="0">
              <a:ea typeface="+mn-ea"/>
              <a:cs typeface="Arial" charset="0"/>
            </a:endParaRPr>
          </a:p>
        </p:txBody>
      </p:sp>
      <p:sp>
        <p:nvSpPr>
          <p:cNvPr id="80911" name="Rectangle 15"/>
          <p:cNvSpPr>
            <a:spLocks noChangeArrowheads="1"/>
          </p:cNvSpPr>
          <p:nvPr/>
        </p:nvSpPr>
        <p:spPr bwMode="auto">
          <a:xfrm>
            <a:off x="1908175" y="3638550"/>
            <a:ext cx="5327650" cy="287338"/>
          </a:xfrm>
          <a:prstGeom prst="roundRect">
            <a:avLst>
              <a:gd name="adj" fmla="val 16667"/>
            </a:avLst>
          </a:prstGeom>
          <a:solidFill>
            <a:srgbClr val="C0C0C0"/>
          </a:solidFill>
          <a:ln w="28575">
            <a:solidFill>
              <a:srgbClr val="7F7F7F"/>
            </a:solidFill>
            <a:miter lim="800000"/>
            <a:headEnd/>
            <a:tailEnd/>
          </a:ln>
        </p:spPr>
        <p:txBody>
          <a:bodyPr wrap="none" anchor="ctr"/>
          <a:lstStyle/>
          <a:p>
            <a:pPr algn="ctr" eaLnBrk="1" hangingPunct="1">
              <a:defRPr/>
            </a:pPr>
            <a:endParaRPr lang="es-MX" dirty="0">
              <a:ea typeface="+mn-ea"/>
              <a:cs typeface="Arial" charset="0"/>
            </a:endParaRPr>
          </a:p>
          <a:p>
            <a:pPr algn="ctr" eaLnBrk="1" hangingPunct="1">
              <a:defRPr/>
            </a:pPr>
            <a:r>
              <a:rPr lang="es-MX" dirty="0">
                <a:ea typeface="+mn-ea"/>
                <a:cs typeface="Arial" charset="0"/>
              </a:rPr>
              <a:t>Sólo contra conductas </a:t>
            </a:r>
            <a:r>
              <a:rPr lang="es-MX" b="1" dirty="0">
                <a:ea typeface="+mn-ea"/>
                <a:cs typeface="Arial" charset="0"/>
              </a:rPr>
              <a:t>generalizadas</a:t>
            </a:r>
            <a:endParaRPr lang="es-ES" b="1" dirty="0">
              <a:ea typeface="+mn-ea"/>
              <a:cs typeface="Arial" charset="0"/>
            </a:endParaRPr>
          </a:p>
          <a:p>
            <a:pPr algn="ctr" eaLnBrk="1" hangingPunct="1">
              <a:defRPr/>
            </a:pPr>
            <a:endParaRPr lang="es-ES" dirty="0">
              <a:ea typeface="+mn-ea"/>
              <a:cs typeface="Arial" charset="0"/>
            </a:endParaRPr>
          </a:p>
        </p:txBody>
      </p:sp>
      <p:sp>
        <p:nvSpPr>
          <p:cNvPr id="80912" name="Rectangle 16"/>
          <p:cNvSpPr>
            <a:spLocks noChangeArrowheads="1"/>
          </p:cNvSpPr>
          <p:nvPr/>
        </p:nvSpPr>
        <p:spPr bwMode="auto">
          <a:xfrm>
            <a:off x="1908175" y="4141788"/>
            <a:ext cx="5327650" cy="288925"/>
          </a:xfrm>
          <a:prstGeom prst="roundRect">
            <a:avLst>
              <a:gd name="adj" fmla="val 16667"/>
            </a:avLst>
          </a:prstGeom>
          <a:solidFill>
            <a:srgbClr val="C0C0C0"/>
          </a:solidFill>
          <a:ln w="28575">
            <a:solidFill>
              <a:srgbClr val="7F7F7F"/>
            </a:solidFill>
            <a:miter lim="800000"/>
            <a:headEnd/>
            <a:tailEnd/>
          </a:ln>
        </p:spPr>
        <p:txBody>
          <a:bodyPr wrap="none" anchor="ctr"/>
          <a:lstStyle/>
          <a:p>
            <a:pPr algn="ctr" eaLnBrk="1" hangingPunct="1">
              <a:defRPr/>
            </a:pPr>
            <a:r>
              <a:rPr lang="es-MX" dirty="0">
                <a:ea typeface="+mn-ea"/>
                <a:cs typeface="Arial" charset="0"/>
              </a:rPr>
              <a:t>Nadie puede aprovecharse de su </a:t>
            </a:r>
            <a:r>
              <a:rPr lang="es-MX" b="1" dirty="0">
                <a:ea typeface="+mn-ea"/>
                <a:cs typeface="Arial" charset="0"/>
              </a:rPr>
              <a:t>propio dolo</a:t>
            </a:r>
            <a:endParaRPr lang="es-ES" b="1" dirty="0">
              <a:ea typeface="+mn-ea"/>
              <a:cs typeface="Arial" charset="0"/>
            </a:endParaRPr>
          </a:p>
        </p:txBody>
      </p:sp>
      <p:sp>
        <p:nvSpPr>
          <p:cNvPr id="80913" name="Rectangle 17"/>
          <p:cNvSpPr>
            <a:spLocks noChangeArrowheads="1"/>
          </p:cNvSpPr>
          <p:nvPr/>
        </p:nvSpPr>
        <p:spPr bwMode="auto">
          <a:xfrm>
            <a:off x="1908175" y="4646613"/>
            <a:ext cx="5327650" cy="287337"/>
          </a:xfrm>
          <a:prstGeom prst="roundRect">
            <a:avLst>
              <a:gd name="adj" fmla="val 16667"/>
            </a:avLst>
          </a:prstGeom>
          <a:solidFill>
            <a:srgbClr val="C0C0C0"/>
          </a:solidFill>
          <a:ln w="28575">
            <a:solidFill>
              <a:srgbClr val="7F7F7F"/>
            </a:solidFill>
            <a:miter lim="800000"/>
            <a:headEnd/>
            <a:tailEnd/>
          </a:ln>
        </p:spPr>
        <p:txBody>
          <a:bodyPr wrap="none" anchor="ctr"/>
          <a:lstStyle/>
          <a:p>
            <a:pPr algn="ctr" eaLnBrk="1" hangingPunct="1">
              <a:defRPr/>
            </a:pPr>
            <a:r>
              <a:rPr lang="es-MX" dirty="0">
                <a:ea typeface="+mn-ea"/>
                <a:cs typeface="Arial" charset="0"/>
              </a:rPr>
              <a:t>Potestad anulatoria de </a:t>
            </a:r>
            <a:r>
              <a:rPr lang="es-MX" b="1" dirty="0">
                <a:ea typeface="+mn-ea"/>
                <a:cs typeface="Arial" charset="0"/>
              </a:rPr>
              <a:t>oficio</a:t>
            </a:r>
            <a:endParaRPr lang="es-ES" b="1" dirty="0">
              <a:ea typeface="+mn-ea"/>
              <a:cs typeface="Arial" charset="0"/>
            </a:endParaRPr>
          </a:p>
        </p:txBody>
      </p:sp>
      <p:sp>
        <p:nvSpPr>
          <p:cNvPr id="80914" name="Rectangle 18"/>
          <p:cNvSpPr>
            <a:spLocks noChangeArrowheads="1"/>
          </p:cNvSpPr>
          <p:nvPr/>
        </p:nvSpPr>
        <p:spPr bwMode="auto">
          <a:xfrm>
            <a:off x="1908175" y="5149850"/>
            <a:ext cx="5400675" cy="360363"/>
          </a:xfrm>
          <a:prstGeom prst="roundRect">
            <a:avLst>
              <a:gd name="adj" fmla="val 16667"/>
            </a:avLst>
          </a:prstGeom>
          <a:solidFill>
            <a:srgbClr val="C0C0C0"/>
          </a:solidFill>
          <a:ln w="28575">
            <a:solidFill>
              <a:srgbClr val="7F7F7F"/>
            </a:solidFill>
            <a:miter lim="800000"/>
            <a:headEnd/>
            <a:tailEnd/>
          </a:ln>
        </p:spPr>
        <p:txBody>
          <a:bodyPr wrap="none" anchor="ctr"/>
          <a:lstStyle/>
          <a:p>
            <a:pPr algn="ctr" eaLnBrk="1" hangingPunct="1">
              <a:defRPr/>
            </a:pPr>
            <a:r>
              <a:rPr lang="es-MX" dirty="0">
                <a:ea typeface="+mn-ea"/>
                <a:cs typeface="Arial" charset="0"/>
              </a:rPr>
              <a:t>Respeto a los principios </a:t>
            </a:r>
            <a:r>
              <a:rPr lang="es-MX" b="1" dirty="0">
                <a:ea typeface="+mn-ea"/>
                <a:cs typeface="Arial" charset="0"/>
              </a:rPr>
              <a:t>constitucionales y legales</a:t>
            </a:r>
            <a:endParaRPr lang="es-ES" b="1" dirty="0">
              <a:ea typeface="+mn-ea"/>
              <a:cs typeface="Arial" charset="0"/>
            </a:endParaRPr>
          </a:p>
        </p:txBody>
      </p:sp>
      <p:sp>
        <p:nvSpPr>
          <p:cNvPr id="80915" name="Rectangle 19"/>
          <p:cNvSpPr>
            <a:spLocks noChangeArrowheads="1"/>
          </p:cNvSpPr>
          <p:nvPr/>
        </p:nvSpPr>
        <p:spPr bwMode="auto">
          <a:xfrm>
            <a:off x="1908175" y="5732463"/>
            <a:ext cx="5327650" cy="288925"/>
          </a:xfrm>
          <a:prstGeom prst="roundRect">
            <a:avLst>
              <a:gd name="adj" fmla="val 16667"/>
            </a:avLst>
          </a:prstGeom>
          <a:solidFill>
            <a:srgbClr val="C0C0C0"/>
          </a:solidFill>
          <a:ln w="28575">
            <a:solidFill>
              <a:srgbClr val="7F7F7F"/>
            </a:solidFill>
            <a:miter lim="800000"/>
            <a:headEnd/>
            <a:tailEnd/>
          </a:ln>
        </p:spPr>
        <p:txBody>
          <a:bodyPr wrap="none" anchor="ctr"/>
          <a:lstStyle/>
          <a:p>
            <a:pPr algn="ctr" eaLnBrk="1" hangingPunct="1">
              <a:defRPr/>
            </a:pPr>
            <a:r>
              <a:rPr lang="es-MX" dirty="0">
                <a:ea typeface="+mn-ea"/>
                <a:cs typeface="Arial" charset="0"/>
              </a:rPr>
              <a:t>Definitividad y preclusión</a:t>
            </a:r>
            <a:endParaRPr lang="es-ES" dirty="0">
              <a:ea typeface="+mn-ea"/>
              <a:cs typeface="Arial" charset="0"/>
            </a:endParaRPr>
          </a:p>
        </p:txBody>
      </p:sp>
      <p:sp>
        <p:nvSpPr>
          <p:cNvPr id="28687" name="16 CuadroTexto"/>
          <p:cNvSpPr txBox="1">
            <a:spLocks noChangeArrowheads="1"/>
          </p:cNvSpPr>
          <p:nvPr/>
        </p:nvSpPr>
        <p:spPr bwMode="auto">
          <a:xfrm>
            <a:off x="3276600" y="6178550"/>
            <a:ext cx="46085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r>
              <a:rPr lang="es-MX" altLang="es-MX" sz="1200" i="1">
                <a:cs typeface="Arial" panose="020B0604020202020204" pitchFamily="34" charset="0"/>
              </a:rPr>
              <a:t>Tesis S3ELJD 01/98, </a:t>
            </a:r>
            <a:r>
              <a:rPr lang="es-ES" altLang="es-MX" sz="1200" i="1">
                <a:solidFill>
                  <a:schemeClr val="tx2"/>
                </a:solidFill>
                <a:cs typeface="Arial" panose="020B0604020202020204" pitchFamily="34" charset="0"/>
              </a:rPr>
              <a:t>S3ELJ 13/2000 y </a:t>
            </a:r>
            <a:r>
              <a:rPr lang="es-MX" altLang="es-MX" sz="1200" i="1">
                <a:solidFill>
                  <a:srgbClr val="000000"/>
                </a:solidFill>
                <a:cs typeface="Arial" panose="020B0604020202020204" pitchFamily="34" charset="0"/>
              </a:rPr>
              <a:t>S3ELJ 20/2004</a:t>
            </a:r>
            <a:endParaRPr lang="es-MX" altLang="es-MX" sz="1200" i="1">
              <a:cs typeface="Arial" panose="020B0604020202020204"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AutoShape 12"/>
          <p:cNvSpPr>
            <a:spLocks noChangeArrowheads="1"/>
          </p:cNvSpPr>
          <p:nvPr/>
        </p:nvSpPr>
        <p:spPr bwMode="auto">
          <a:xfrm>
            <a:off x="4716463" y="1982788"/>
            <a:ext cx="4176712" cy="3776662"/>
          </a:xfrm>
          <a:prstGeom prst="roundRect">
            <a:avLst>
              <a:gd name="adj" fmla="val 16667"/>
            </a:avLst>
          </a:prstGeom>
          <a:solidFill>
            <a:srgbClr val="C0C0C0"/>
          </a:solidFill>
          <a:ln w="25400" algn="ctr">
            <a:solidFill>
              <a:srgbClr val="7F7F7F"/>
            </a:solidFill>
            <a:round/>
            <a:headEnd/>
            <a:tailEnd/>
          </a:ln>
        </p:spPr>
        <p:txBody>
          <a:bodyPr>
            <a:spAutoFit/>
          </a:bodyPr>
          <a:lstStyle/>
          <a:p>
            <a:pPr algn="just" eaLnBrk="1" hangingPunct="1">
              <a:lnSpc>
                <a:spcPct val="150000"/>
              </a:lnSpc>
              <a:spcAft>
                <a:spcPts val="1200"/>
              </a:spcAft>
              <a:defRPr/>
            </a:pPr>
            <a:r>
              <a:rPr lang="es-ES" dirty="0">
                <a:latin typeface="+mn-lt"/>
                <a:ea typeface="+mn-ea"/>
              </a:rPr>
              <a:t>Se analiza la </a:t>
            </a:r>
            <a:r>
              <a:rPr lang="es-ES" b="1" dirty="0">
                <a:latin typeface="+mn-lt"/>
                <a:ea typeface="+mn-ea"/>
              </a:rPr>
              <a:t>magnitud</a:t>
            </a:r>
            <a:r>
              <a:rPr lang="es-ES" dirty="0">
                <a:latin typeface="+mn-lt"/>
                <a:ea typeface="+mn-ea"/>
              </a:rPr>
              <a:t> de las irregularidades para determinar si por su </a:t>
            </a:r>
            <a:r>
              <a:rPr lang="es-ES" b="1" dirty="0">
                <a:latin typeface="+mn-lt"/>
                <a:ea typeface="+mn-ea"/>
              </a:rPr>
              <a:t>gravedad</a:t>
            </a:r>
            <a:r>
              <a:rPr lang="es-ES" dirty="0">
                <a:latin typeface="+mn-lt"/>
                <a:ea typeface="+mn-ea"/>
              </a:rPr>
              <a:t> existe una </a:t>
            </a:r>
            <a:r>
              <a:rPr lang="es-ES" b="1" dirty="0">
                <a:latin typeface="+mn-lt"/>
                <a:ea typeface="+mn-ea"/>
              </a:rPr>
              <a:t>afectación sustancial </a:t>
            </a:r>
            <a:r>
              <a:rPr lang="es-ES" dirty="0">
                <a:latin typeface="+mn-lt"/>
                <a:ea typeface="+mn-ea"/>
              </a:rPr>
              <a:t>a los resultados, por la violación a los</a:t>
            </a:r>
            <a:r>
              <a:rPr lang="es-ES" b="1" dirty="0">
                <a:latin typeface="+mn-lt"/>
                <a:ea typeface="+mn-ea"/>
              </a:rPr>
              <a:t> principios constitucionales </a:t>
            </a:r>
            <a:r>
              <a:rPr lang="es-ES" dirty="0">
                <a:latin typeface="+mn-lt"/>
                <a:ea typeface="+mn-ea"/>
              </a:rPr>
              <a:t>que deben regir todos los procesos electorales democráticos.</a:t>
            </a:r>
            <a:endParaRPr lang="es-MX" dirty="0">
              <a:latin typeface="+mn-lt"/>
              <a:ea typeface="+mn-ea"/>
            </a:endParaRPr>
          </a:p>
        </p:txBody>
      </p:sp>
      <p:sp>
        <p:nvSpPr>
          <p:cNvPr id="45059" name="AutoShape 10"/>
          <p:cNvSpPr>
            <a:spLocks noChangeArrowheads="1"/>
          </p:cNvSpPr>
          <p:nvPr/>
        </p:nvSpPr>
        <p:spPr bwMode="auto">
          <a:xfrm>
            <a:off x="500063" y="1992313"/>
            <a:ext cx="3927475" cy="3740150"/>
          </a:xfrm>
          <a:prstGeom prst="roundRect">
            <a:avLst>
              <a:gd name="adj" fmla="val 16667"/>
            </a:avLst>
          </a:prstGeom>
          <a:solidFill>
            <a:srgbClr val="C0C0C0"/>
          </a:solidFill>
          <a:ln w="25400" algn="ctr">
            <a:solidFill>
              <a:srgbClr val="7F7F7F"/>
            </a:solidFill>
            <a:round/>
            <a:headEnd/>
            <a:tailEnd/>
          </a:ln>
        </p:spPr>
        <p:txBody>
          <a:bodyPr anchor="ctr"/>
          <a:lstStyle/>
          <a:p>
            <a:pPr algn="just" eaLnBrk="1" hangingPunct="1">
              <a:lnSpc>
                <a:spcPct val="130000"/>
              </a:lnSpc>
              <a:defRPr/>
            </a:pPr>
            <a:r>
              <a:rPr lang="es-ES" dirty="0">
                <a:latin typeface="+mn-lt"/>
                <a:ea typeface="+mn-ea"/>
              </a:rPr>
              <a:t>Se actualiza cuando los votos que podrían anularse con motivo de una irregularidad, sumen una cantidad</a:t>
            </a:r>
            <a:r>
              <a:rPr lang="es-ES" b="1" dirty="0">
                <a:latin typeface="+mn-lt"/>
                <a:ea typeface="+mn-ea"/>
              </a:rPr>
              <a:t> igual o mayor a la diferencia  </a:t>
            </a:r>
            <a:r>
              <a:rPr lang="es-ES" dirty="0">
                <a:latin typeface="+mn-lt"/>
                <a:ea typeface="+mn-ea"/>
              </a:rPr>
              <a:t>de votos entre los partidos políticos que obtuvieron el primero y el segundo lugar en la votación.</a:t>
            </a:r>
            <a:endParaRPr lang="es-MX" dirty="0">
              <a:latin typeface="+mn-lt"/>
              <a:ea typeface="+mn-ea"/>
            </a:endParaRPr>
          </a:p>
        </p:txBody>
      </p:sp>
      <p:sp>
        <p:nvSpPr>
          <p:cNvPr id="45060" name="Rectangle 9"/>
          <p:cNvSpPr>
            <a:spLocks noChangeArrowheads="1"/>
          </p:cNvSpPr>
          <p:nvPr/>
        </p:nvSpPr>
        <p:spPr bwMode="auto">
          <a:xfrm>
            <a:off x="4173538" y="604838"/>
            <a:ext cx="4575175" cy="376237"/>
          </a:xfrm>
          <a:prstGeom prst="rect">
            <a:avLst/>
          </a:prstGeom>
          <a:solidFill>
            <a:srgbClr val="C0C0C0"/>
          </a:solidFill>
          <a:ln w="9525">
            <a:solidFill>
              <a:srgbClr val="7F7F7F"/>
            </a:solidFill>
            <a:miter lim="800000"/>
            <a:headEnd/>
            <a:tailEnd/>
          </a:ln>
        </p:spPr>
        <p:txBody>
          <a:bodyPr wrap="none">
            <a:spAutoFit/>
          </a:bodyPr>
          <a:lstStyle/>
          <a:p>
            <a:pPr algn="r" eaLnBrk="1" hangingPunct="1">
              <a:defRPr/>
            </a:pPr>
            <a:r>
              <a:rPr lang="es-MX" b="1" dirty="0">
                <a:latin typeface="Arial" charset="0"/>
                <a:ea typeface="+mn-ea"/>
                <a:cs typeface="Arial" charset="0"/>
              </a:rPr>
              <a:t>Criterios para acreditar la </a:t>
            </a:r>
            <a:r>
              <a:rPr lang="es-MX" b="1" dirty="0" err="1">
                <a:latin typeface="Arial" charset="0"/>
                <a:ea typeface="+mn-ea"/>
                <a:cs typeface="Arial" charset="0"/>
              </a:rPr>
              <a:t>determinancia</a:t>
            </a:r>
            <a:endParaRPr lang="es-MX" b="1" dirty="0">
              <a:latin typeface="Arial" charset="0"/>
              <a:ea typeface="+mn-ea"/>
              <a:cs typeface="Arial" charset="0"/>
            </a:endParaRPr>
          </a:p>
        </p:txBody>
      </p:sp>
      <p:sp>
        <p:nvSpPr>
          <p:cNvPr id="40965" name="Text Box 8"/>
          <p:cNvSpPr txBox="1">
            <a:spLocks noChangeArrowheads="1"/>
          </p:cNvSpPr>
          <p:nvPr/>
        </p:nvSpPr>
        <p:spPr bwMode="auto">
          <a:xfrm>
            <a:off x="1571625" y="1052513"/>
            <a:ext cx="1812925" cy="436562"/>
          </a:xfrm>
          <a:prstGeom prst="rect">
            <a:avLst/>
          </a:prstGeom>
          <a:solidFill>
            <a:srgbClr val="C0C0C0"/>
          </a:solidFill>
          <a:ln w="9525">
            <a:solidFill>
              <a:srgbClr val="7F7F7F"/>
            </a:solidFill>
            <a:miter lim="800000"/>
            <a:headEnd/>
            <a:tailEnd/>
          </a:ln>
        </p:spPr>
        <p:txBody>
          <a:bodyPr wrap="none">
            <a:spAutoFit/>
          </a:bodyPr>
          <a:lstStyle/>
          <a:p>
            <a:pPr eaLnBrk="1" hangingPunct="1">
              <a:defRPr/>
            </a:pPr>
            <a:r>
              <a:rPr lang="es-MX" sz="2200" b="1" dirty="0">
                <a:ea typeface="+mn-ea"/>
                <a:cs typeface="Arial" charset="0"/>
              </a:rPr>
              <a:t>Cuantitativo</a:t>
            </a:r>
            <a:endParaRPr lang="es-ES" sz="2200" b="1" dirty="0">
              <a:ea typeface="+mn-ea"/>
              <a:cs typeface="Arial" charset="0"/>
            </a:endParaRPr>
          </a:p>
        </p:txBody>
      </p:sp>
      <p:sp>
        <p:nvSpPr>
          <p:cNvPr id="40966" name="Text Box 9"/>
          <p:cNvSpPr txBox="1">
            <a:spLocks noChangeArrowheads="1"/>
          </p:cNvSpPr>
          <p:nvPr/>
        </p:nvSpPr>
        <p:spPr bwMode="auto">
          <a:xfrm>
            <a:off x="5908675" y="1052513"/>
            <a:ext cx="1625600" cy="436562"/>
          </a:xfrm>
          <a:prstGeom prst="rect">
            <a:avLst/>
          </a:prstGeom>
          <a:solidFill>
            <a:srgbClr val="C0C0C0"/>
          </a:solidFill>
          <a:ln w="9525">
            <a:solidFill>
              <a:srgbClr val="7F7F7F"/>
            </a:solidFill>
            <a:miter lim="800000"/>
            <a:headEnd/>
            <a:tailEnd/>
          </a:ln>
        </p:spPr>
        <p:txBody>
          <a:bodyPr wrap="none">
            <a:spAutoFit/>
          </a:bodyPr>
          <a:lstStyle/>
          <a:p>
            <a:pPr eaLnBrk="1" hangingPunct="1">
              <a:defRPr/>
            </a:pPr>
            <a:r>
              <a:rPr lang="es-MX" sz="2200" b="1" dirty="0">
                <a:ea typeface="+mn-ea"/>
                <a:cs typeface="Arial" charset="0"/>
              </a:rPr>
              <a:t>Cualitativo</a:t>
            </a:r>
            <a:endParaRPr lang="es-ES" sz="2200" b="1" dirty="0">
              <a:ea typeface="+mn-ea"/>
              <a:cs typeface="Arial" charset="0"/>
            </a:endParaRPr>
          </a:p>
        </p:txBody>
      </p:sp>
      <p:sp>
        <p:nvSpPr>
          <p:cNvPr id="40967" name="AutoShape 10"/>
          <p:cNvSpPr>
            <a:spLocks noChangeArrowheads="1"/>
          </p:cNvSpPr>
          <p:nvPr/>
        </p:nvSpPr>
        <p:spPr bwMode="auto">
          <a:xfrm>
            <a:off x="2214563" y="1624013"/>
            <a:ext cx="517525" cy="296862"/>
          </a:xfrm>
          <a:prstGeom prst="downArrow">
            <a:avLst>
              <a:gd name="adj1" fmla="val 50000"/>
              <a:gd name="adj2" fmla="val 25000"/>
            </a:avLst>
          </a:prstGeom>
          <a:solidFill>
            <a:srgbClr val="C0C0C0"/>
          </a:solidFill>
          <a:ln w="28575" algn="ctr">
            <a:solidFill>
              <a:srgbClr val="7F7F7F"/>
            </a:solidFill>
            <a:miter lim="800000"/>
            <a:headEnd/>
            <a:tailEnd/>
          </a:ln>
        </p:spPr>
        <p:txBody>
          <a:bodyPr wrap="none" anchor="ctr"/>
          <a:lstStyle/>
          <a:p>
            <a:pPr algn="ctr" eaLnBrk="1" hangingPunct="1">
              <a:defRPr/>
            </a:pPr>
            <a:endParaRPr lang="es-MX">
              <a:ea typeface="+mn-ea"/>
              <a:cs typeface="Arial" charset="0"/>
            </a:endParaRPr>
          </a:p>
        </p:txBody>
      </p:sp>
      <p:sp>
        <p:nvSpPr>
          <p:cNvPr id="40968" name="AutoShape 10"/>
          <p:cNvSpPr>
            <a:spLocks noChangeArrowheads="1"/>
          </p:cNvSpPr>
          <p:nvPr/>
        </p:nvSpPr>
        <p:spPr bwMode="auto">
          <a:xfrm>
            <a:off x="6443663" y="1624013"/>
            <a:ext cx="517525" cy="312737"/>
          </a:xfrm>
          <a:prstGeom prst="downArrow">
            <a:avLst>
              <a:gd name="adj1" fmla="val 50000"/>
              <a:gd name="adj2" fmla="val 25000"/>
            </a:avLst>
          </a:prstGeom>
          <a:solidFill>
            <a:srgbClr val="C0C0C0"/>
          </a:solidFill>
          <a:ln w="28575" algn="ctr">
            <a:solidFill>
              <a:srgbClr val="7F7F7F"/>
            </a:solidFill>
            <a:miter lim="800000"/>
            <a:headEnd/>
            <a:tailEnd/>
          </a:ln>
        </p:spPr>
        <p:txBody>
          <a:bodyPr wrap="none" anchor="ctr"/>
          <a:lstStyle/>
          <a:p>
            <a:pPr algn="ctr" eaLnBrk="1" hangingPunct="1">
              <a:defRPr/>
            </a:pPr>
            <a:endParaRPr lang="es-MX">
              <a:ea typeface="+mn-ea"/>
              <a:cs typeface="Arial" charset="0"/>
            </a:endParaRPr>
          </a:p>
        </p:txBody>
      </p:sp>
      <p:sp>
        <p:nvSpPr>
          <p:cNvPr id="11" name="10 CuadroTexto"/>
          <p:cNvSpPr txBox="1">
            <a:spLocks noChangeArrowheads="1"/>
          </p:cNvSpPr>
          <p:nvPr/>
        </p:nvSpPr>
        <p:spPr bwMode="auto">
          <a:xfrm>
            <a:off x="5221288" y="5876925"/>
            <a:ext cx="2951162" cy="284163"/>
          </a:xfrm>
          <a:prstGeom prst="rect">
            <a:avLst/>
          </a:prstGeom>
          <a:solidFill>
            <a:srgbClr val="C0C0C0"/>
          </a:solidFill>
          <a:ln w="9525">
            <a:solidFill>
              <a:srgbClr val="7F7F7F"/>
            </a:solidFill>
            <a:miter lim="800000"/>
            <a:headEnd/>
            <a:tailEnd/>
          </a:ln>
        </p:spPr>
        <p:txBody>
          <a:bodyPr>
            <a:spAutoFit/>
          </a:bodyPr>
          <a:lstStyle/>
          <a:p>
            <a:pPr algn="r" eaLnBrk="1" hangingPunct="1">
              <a:defRPr/>
            </a:pPr>
            <a:r>
              <a:rPr lang="es-MX" sz="1200" b="1" i="1" dirty="0">
                <a:solidFill>
                  <a:schemeClr val="accent3">
                    <a:lumMod val="50000"/>
                  </a:schemeClr>
                </a:solidFill>
                <a:latin typeface="+mn-lt"/>
                <a:ea typeface="Arial Unicode MS" pitchFamily="34" charset="-128"/>
                <a:cs typeface="Arial" charset="0"/>
              </a:rPr>
              <a:t>Tesis </a:t>
            </a:r>
            <a:r>
              <a:rPr lang="es-ES" sz="1200" b="1" i="1" dirty="0">
                <a:solidFill>
                  <a:schemeClr val="accent3">
                    <a:lumMod val="50000"/>
                  </a:schemeClr>
                </a:solidFill>
                <a:latin typeface="+mn-lt"/>
                <a:ea typeface="Arial Unicode MS" pitchFamily="34" charset="-128"/>
                <a:cs typeface="Arial" charset="0"/>
              </a:rPr>
              <a:t> </a:t>
            </a:r>
            <a:r>
              <a:rPr lang="es-MX" sz="1200" b="1" i="1" dirty="0">
                <a:solidFill>
                  <a:schemeClr val="accent3">
                    <a:lumMod val="50000"/>
                  </a:schemeClr>
                </a:solidFill>
                <a:latin typeface="+mn-lt"/>
                <a:ea typeface="Arial Unicode MS" pitchFamily="34" charset="-128"/>
                <a:cs typeface="Arial" charset="0"/>
              </a:rPr>
              <a:t>S3ELJ 39/2002  y 3</a:t>
            </a:r>
            <a:r>
              <a:rPr lang="es-ES" sz="1200" b="1" i="1" dirty="0">
                <a:solidFill>
                  <a:schemeClr val="accent3">
                    <a:lumMod val="50000"/>
                  </a:schemeClr>
                </a:solidFill>
                <a:latin typeface="+mn-lt"/>
                <a:ea typeface="Arial Unicode MS" pitchFamily="34" charset="-128"/>
                <a:cs typeface="Arial" charset="0"/>
              </a:rPr>
              <a:t>1/2004</a:t>
            </a:r>
            <a:endParaRPr lang="es-MX" sz="1200" b="1" i="1" dirty="0">
              <a:solidFill>
                <a:schemeClr val="accent3">
                  <a:lumMod val="50000"/>
                </a:schemeClr>
              </a:solidFill>
              <a:latin typeface="+mn-lt"/>
              <a:ea typeface="Arial Unicode MS" pitchFamily="34" charset="-128"/>
              <a:cs typeface="Arial"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6"/>
          <p:cNvSpPr>
            <a:spLocks noGrp="1" noChangeArrowheads="1"/>
          </p:cNvSpPr>
          <p:nvPr>
            <p:ph type="title"/>
          </p:nvPr>
        </p:nvSpPr>
        <p:spPr bwMode="auto">
          <a:xfrm>
            <a:off x="395288" y="1195388"/>
            <a:ext cx="8316912" cy="720725"/>
          </a:xfrm>
          <a:ln>
            <a:miter lim="800000"/>
            <a:headEnd/>
            <a:tailEnd/>
          </a:ln>
        </p:spPr>
        <p:txBody>
          <a:bodyPr wrap="square" lIns="91440" tIns="45720" rIns="91440" bIns="45720" numCol="1" anchor="t" anchorCtr="0" compatLnSpc="1">
            <a:prstTxWarp prst="textNoShape">
              <a:avLst/>
            </a:prstTxWarp>
          </a:bodyPr>
          <a:lstStyle/>
          <a:p>
            <a:pPr>
              <a:defRPr/>
            </a:pPr>
            <a:r>
              <a:rPr lang="es-ES_tradnl" sz="2400" b="1" dirty="0" smtClean="0">
                <a:solidFill>
                  <a:schemeClr val="tx1">
                    <a:lumMod val="95000"/>
                    <a:lumOff val="5000"/>
                  </a:schemeClr>
                </a:solidFill>
                <a:latin typeface="Tahoma" pitchFamily="34" charset="0"/>
                <a:cs typeface="Tahoma" pitchFamily="34" charset="0"/>
              </a:rPr>
              <a:t>Valor jurídico protegido por las causales de nulidad</a:t>
            </a:r>
            <a:endParaRPr lang="es-ES" sz="2400" b="1" dirty="0" smtClean="0">
              <a:solidFill>
                <a:schemeClr val="tx1">
                  <a:lumMod val="95000"/>
                  <a:lumOff val="5000"/>
                </a:schemeClr>
              </a:solidFill>
              <a:latin typeface="Tahoma" pitchFamily="34" charset="0"/>
              <a:cs typeface="Tahoma" pitchFamily="34" charset="0"/>
            </a:endParaRPr>
          </a:p>
        </p:txBody>
      </p:sp>
      <p:sp>
        <p:nvSpPr>
          <p:cNvPr id="47107" name="AutoShape 7"/>
          <p:cNvSpPr>
            <a:spLocks noChangeArrowheads="1"/>
          </p:cNvSpPr>
          <p:nvPr/>
        </p:nvSpPr>
        <p:spPr bwMode="auto">
          <a:xfrm>
            <a:off x="900113" y="2408238"/>
            <a:ext cx="7200900" cy="2820987"/>
          </a:xfrm>
          <a:prstGeom prst="roundRect">
            <a:avLst>
              <a:gd name="adj" fmla="val 16667"/>
            </a:avLst>
          </a:prstGeom>
          <a:solidFill>
            <a:schemeClr val="accent3">
              <a:lumMod val="50000"/>
              <a:alpha val="50000"/>
            </a:schemeClr>
          </a:solidFill>
          <a:ln w="28575" algn="ctr">
            <a:solidFill>
              <a:schemeClr val="accent3">
                <a:lumMod val="50000"/>
              </a:schemeClr>
            </a:solidFill>
            <a:round/>
            <a:headEnd/>
            <a:tailEnd/>
          </a:ln>
        </p:spPr>
        <p:txBody>
          <a:bodyPr anchor="ctr"/>
          <a:lstStyle/>
          <a:p>
            <a:pPr algn="just" eaLnBrk="1" hangingPunct="1">
              <a:lnSpc>
                <a:spcPct val="150000"/>
              </a:lnSpc>
              <a:defRPr/>
            </a:pPr>
            <a:r>
              <a:rPr lang="es-ES_tradnl">
                <a:latin typeface="Arial" charset="0"/>
                <a:ea typeface="ＭＳ Ｐゴシック"/>
                <a:cs typeface="ＭＳ Ｐゴシック"/>
              </a:rPr>
              <a:t>Las distintas causales de nulidad de la votación recibida en casilla, buscan proteger el </a:t>
            </a:r>
            <a:r>
              <a:rPr lang="es-ES_tradnl" sz="2000" b="1">
                <a:solidFill>
                  <a:srgbClr val="660033"/>
                </a:solidFill>
                <a:latin typeface="Arial" charset="0"/>
                <a:ea typeface="ＭＳ Ｐゴシック"/>
                <a:cs typeface="ＭＳ Ｐゴシック"/>
              </a:rPr>
              <a:t>principio de certeza</a:t>
            </a:r>
            <a:r>
              <a:rPr lang="es-ES_tradnl">
                <a:latin typeface="Arial" charset="0"/>
                <a:ea typeface="ＭＳ Ｐゴシック"/>
                <a:cs typeface="ＭＳ Ｐゴシック"/>
              </a:rPr>
              <a:t> en los resultados electorales. Por ello, se </a:t>
            </a:r>
            <a:r>
              <a:rPr lang="es-ES_tradnl" b="1">
                <a:latin typeface="Arial" charset="0"/>
                <a:ea typeface="ＭＳ Ｐゴシック"/>
                <a:cs typeface="ＭＳ Ｐゴシック"/>
              </a:rPr>
              <a:t>sanciona</a:t>
            </a:r>
            <a:r>
              <a:rPr lang="es-ES_tradnl">
                <a:latin typeface="Arial" charset="0"/>
                <a:ea typeface="ＭＳ Ｐゴシック"/>
                <a:cs typeface="ＭＳ Ｐゴシック"/>
              </a:rPr>
              <a:t> con </a:t>
            </a:r>
            <a:r>
              <a:rPr lang="es-ES_tradnl" b="1">
                <a:latin typeface="Arial" charset="0"/>
                <a:ea typeface="ＭＳ Ｐゴシック"/>
                <a:cs typeface="ＭＳ Ｐゴシック"/>
              </a:rPr>
              <a:t>nulidad absoluta</a:t>
            </a:r>
            <a:r>
              <a:rPr lang="es-ES_tradnl">
                <a:latin typeface="Arial" charset="0"/>
                <a:ea typeface="ＭＳ Ｐゴシック"/>
                <a:cs typeface="ＭＳ Ｐゴシック"/>
              </a:rPr>
              <a:t> la votación total emitida en una casilla, cuando se comprueba la existencia de una situación anómala que </a:t>
            </a:r>
            <a:r>
              <a:rPr lang="es-ES_tradnl" b="1">
                <a:latin typeface="Arial" charset="0"/>
                <a:ea typeface="ＭＳ Ｐゴシック"/>
                <a:cs typeface="ＭＳ Ｐゴシック"/>
              </a:rPr>
              <a:t>altera el sentido de la voluntad del electorado</a:t>
            </a:r>
            <a:r>
              <a:rPr lang="es-ES_tradnl">
                <a:latin typeface="Arial" charset="0"/>
                <a:ea typeface="ＭＳ Ｐゴシック"/>
                <a:cs typeface="ＭＳ Ｐゴシック"/>
              </a:rPr>
              <a:t>.</a:t>
            </a:r>
            <a:endParaRPr lang="es-ES">
              <a:latin typeface="Arial" charset="0"/>
              <a:ea typeface="ＭＳ Ｐゴシック"/>
              <a:cs typeface="ＭＳ Ｐゴシック"/>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5442" name="Rectangle 2"/>
          <p:cNvSpPr>
            <a:spLocks noGrp="1" noChangeArrowheads="1"/>
          </p:cNvSpPr>
          <p:nvPr>
            <p:ph type="title" idx="4294967295"/>
          </p:nvPr>
        </p:nvSpPr>
        <p:spPr bwMode="auto">
          <a:xfrm>
            <a:off x="831850" y="773113"/>
            <a:ext cx="7772400" cy="1143000"/>
          </a:xfrm>
          <a:prstGeom prst="rect">
            <a:avLst/>
          </a:prstGeom>
          <a:ln>
            <a:miter lim="800000"/>
            <a:headEnd/>
            <a:tailEnd/>
          </a:ln>
        </p:spPr>
        <p:txBody>
          <a:bodyPr/>
          <a:lstStyle/>
          <a:p>
            <a:pPr>
              <a:defRPr/>
            </a:pPr>
            <a:r>
              <a:rPr lang="es-MX" sz="2000" b="1" dirty="0" smtClean="0">
                <a:solidFill>
                  <a:schemeClr val="tx1">
                    <a:lumMod val="95000"/>
                    <a:lumOff val="5000"/>
                  </a:schemeClr>
                </a:solidFill>
                <a:latin typeface="Tahoma" pitchFamily="34" charset="0"/>
              </a:rPr>
              <a:t>¿QUIÉNES PARTICIPAN EN LA JORNADA ELECTORAL?</a:t>
            </a:r>
            <a:endParaRPr lang="es-ES" sz="2000" b="1" dirty="0" smtClean="0">
              <a:solidFill>
                <a:schemeClr val="tx1">
                  <a:lumMod val="95000"/>
                  <a:lumOff val="5000"/>
                </a:schemeClr>
              </a:solidFill>
              <a:latin typeface="Tahoma" pitchFamily="34" charset="0"/>
            </a:endParaRPr>
          </a:p>
        </p:txBody>
      </p:sp>
      <p:sp>
        <p:nvSpPr>
          <p:cNvPr id="3005443" name="Rectangle 3"/>
          <p:cNvSpPr>
            <a:spLocks noGrp="1" noChangeArrowheads="1"/>
          </p:cNvSpPr>
          <p:nvPr>
            <p:ph type="body" idx="4294967295"/>
          </p:nvPr>
        </p:nvSpPr>
        <p:spPr>
          <a:xfrm>
            <a:off x="539750" y="1773238"/>
            <a:ext cx="7920038" cy="4103687"/>
          </a:xfrm>
          <a:prstGeom prst="roundRect">
            <a:avLst/>
          </a:prstGeom>
          <a:solidFill>
            <a:schemeClr val="accent3">
              <a:lumMod val="65000"/>
              <a:alpha val="49000"/>
            </a:schemeClr>
          </a:solidFill>
          <a:ln w="28575">
            <a:solidFill>
              <a:schemeClr val="accent3">
                <a:lumMod val="50000"/>
              </a:schemeClr>
            </a:solidFill>
          </a:ln>
        </p:spPr>
        <p:txBody>
          <a:bodyPr/>
          <a:lstStyle/>
          <a:p>
            <a:pPr marL="533400" indent="-533400" algn="just">
              <a:spcBef>
                <a:spcPct val="100000"/>
              </a:spcBef>
              <a:spcAft>
                <a:spcPct val="100000"/>
              </a:spcAft>
              <a:buFont typeface="Wingdings" pitchFamily="2" charset="2"/>
              <a:buAutoNum type="arabicPeriod"/>
              <a:defRPr/>
            </a:pPr>
            <a:r>
              <a:rPr lang="es-MX" sz="2000" dirty="0" smtClean="0">
                <a:latin typeface="Tahoma" pitchFamily="34" charset="0"/>
              </a:rPr>
              <a:t>Los </a:t>
            </a:r>
            <a:r>
              <a:rPr lang="es-MX" sz="2000" b="1" dirty="0" smtClean="0">
                <a:solidFill>
                  <a:srgbClr val="000099"/>
                </a:solidFill>
                <a:latin typeface="Tahoma" pitchFamily="34" charset="0"/>
              </a:rPr>
              <a:t>electores;</a:t>
            </a:r>
          </a:p>
          <a:p>
            <a:pPr marL="533400" indent="-533400" algn="just">
              <a:spcBef>
                <a:spcPct val="100000"/>
              </a:spcBef>
              <a:spcAft>
                <a:spcPct val="100000"/>
              </a:spcAft>
              <a:buFont typeface="Wingdings" pitchFamily="2" charset="2"/>
              <a:buAutoNum type="arabicPeriod"/>
              <a:defRPr/>
            </a:pPr>
            <a:r>
              <a:rPr lang="es-MX" sz="2000" dirty="0" smtClean="0">
                <a:latin typeface="Tahoma" pitchFamily="34" charset="0"/>
              </a:rPr>
              <a:t>Los </a:t>
            </a:r>
            <a:r>
              <a:rPr lang="es-MX" sz="2000" b="1" dirty="0" smtClean="0">
                <a:solidFill>
                  <a:srgbClr val="000099"/>
                </a:solidFill>
                <a:latin typeface="Tahoma" pitchFamily="34" charset="0"/>
              </a:rPr>
              <a:t>funcionarios</a:t>
            </a:r>
            <a:r>
              <a:rPr lang="es-MX" sz="2000" b="1" dirty="0" smtClean="0">
                <a:latin typeface="Tahoma" pitchFamily="34" charset="0"/>
              </a:rPr>
              <a:t> </a:t>
            </a:r>
            <a:r>
              <a:rPr lang="es-MX" sz="2000" dirty="0" smtClean="0">
                <a:latin typeface="Tahoma" pitchFamily="34" charset="0"/>
              </a:rPr>
              <a:t>de mesa directiva de casilla;</a:t>
            </a:r>
          </a:p>
          <a:p>
            <a:pPr marL="533400" indent="-533400" algn="just">
              <a:spcBef>
                <a:spcPct val="100000"/>
              </a:spcBef>
              <a:spcAft>
                <a:spcPct val="100000"/>
              </a:spcAft>
              <a:buFont typeface="Wingdings" pitchFamily="2" charset="2"/>
              <a:buAutoNum type="arabicPeriod"/>
              <a:defRPr/>
            </a:pPr>
            <a:r>
              <a:rPr lang="es-MX" sz="2000" dirty="0" smtClean="0">
                <a:latin typeface="Tahoma" pitchFamily="34" charset="0"/>
              </a:rPr>
              <a:t>Los representantes de </a:t>
            </a:r>
            <a:r>
              <a:rPr lang="es-MX" sz="2000" b="1" dirty="0" smtClean="0">
                <a:solidFill>
                  <a:srgbClr val="000099"/>
                </a:solidFill>
                <a:latin typeface="Tahoma" pitchFamily="34" charset="0"/>
              </a:rPr>
              <a:t>candidato independiente, partido o coalición;</a:t>
            </a:r>
          </a:p>
          <a:p>
            <a:pPr marL="533400" indent="-533400" algn="just">
              <a:spcBef>
                <a:spcPct val="100000"/>
              </a:spcBef>
              <a:spcAft>
                <a:spcPct val="100000"/>
              </a:spcAft>
              <a:buFont typeface="Wingdings" pitchFamily="2" charset="2"/>
              <a:buAutoNum type="arabicPeriod"/>
              <a:defRPr/>
            </a:pPr>
            <a:r>
              <a:rPr lang="es-MX" sz="2000" dirty="0" smtClean="0">
                <a:latin typeface="Tahoma" pitchFamily="34" charset="0"/>
              </a:rPr>
              <a:t>Fuerzas de Seguridad Pública y personal del Consejo respectivo.  </a:t>
            </a:r>
            <a:endParaRPr lang="es-ES" sz="2000" dirty="0" smtClean="0">
              <a:latin typeface="Tahoma"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3005442"/>
                                        </p:tgtEl>
                                        <p:attrNameLst>
                                          <p:attrName>style.visibility</p:attrName>
                                        </p:attrNameLst>
                                      </p:cBhvr>
                                      <p:to>
                                        <p:strVal val="visible"/>
                                      </p:to>
                                    </p:set>
                                    <p:anim to="" calcmode="lin" valueType="num">
                                      <p:cBhvr>
                                        <p:cTn id="7" dur="1" fill="hold"/>
                                        <p:tgtEl>
                                          <p:spTgt spid="3005442"/>
                                        </p:tgtEl>
                                        <p:attrNameLst>
                                          <p:attrName/>
                                        </p:attrNameLst>
                                      </p:cBhvr>
                                    </p:anim>
                                  </p:childTnLst>
                                </p:cTn>
                              </p:par>
                            </p:childTnLst>
                          </p:cTn>
                        </p:par>
                        <p:par>
                          <p:cTn id="8" fill="hold" nodeType="afterGroup">
                            <p:stCondLst>
                              <p:cond delay="0"/>
                            </p:stCondLst>
                            <p:childTnLst>
                              <p:par>
                                <p:cTn id="9" presetID="24" presetClass="entr" presetSubtype="0" fill="hold" grpId="0" nodeType="afterEffect">
                                  <p:stCondLst>
                                    <p:cond delay="0"/>
                                  </p:stCondLst>
                                  <p:childTnLst>
                                    <p:set>
                                      <p:cBhvr>
                                        <p:cTn id="10" dur="1" fill="hold">
                                          <p:stCondLst>
                                            <p:cond delay="0"/>
                                          </p:stCondLst>
                                        </p:cTn>
                                        <p:tgtEl>
                                          <p:spTgt spid="3005443">
                                            <p:bg/>
                                          </p:spTgt>
                                        </p:tgtEl>
                                        <p:attrNameLst>
                                          <p:attrName>style.visibility</p:attrName>
                                        </p:attrNameLst>
                                      </p:cBhvr>
                                      <p:to>
                                        <p:strVal val="visible"/>
                                      </p:to>
                                    </p:set>
                                    <p:anim to="" calcmode="lin" valueType="num">
                                      <p:cBhvr>
                                        <p:cTn id="11" dur="1" fill="hold"/>
                                        <p:tgtEl>
                                          <p:spTgt spid="3005443">
                                            <p:bg/>
                                          </p:spTgt>
                                        </p:tgtEl>
                                        <p:attrNameLst>
                                          <p:attrName/>
                                        </p:attrNameLst>
                                      </p:cBhvr>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4" presetClass="entr" presetSubtype="0" fill="hold" grpId="0" nodeType="clickEffect">
                                  <p:stCondLst>
                                    <p:cond delay="0"/>
                                  </p:stCondLst>
                                  <p:childTnLst>
                                    <p:set>
                                      <p:cBhvr>
                                        <p:cTn id="15" dur="1" fill="hold">
                                          <p:stCondLst>
                                            <p:cond delay="0"/>
                                          </p:stCondLst>
                                        </p:cTn>
                                        <p:tgtEl>
                                          <p:spTgt spid="3005443">
                                            <p:txEl>
                                              <p:pRg st="0" end="0"/>
                                            </p:txEl>
                                          </p:spTgt>
                                        </p:tgtEl>
                                        <p:attrNameLst>
                                          <p:attrName>style.visibility</p:attrName>
                                        </p:attrNameLst>
                                      </p:cBhvr>
                                      <p:to>
                                        <p:strVal val="visible"/>
                                      </p:to>
                                    </p:set>
                                    <p:anim to="" calcmode="lin" valueType="num">
                                      <p:cBhvr>
                                        <p:cTn id="16" dur="1" fill="hold"/>
                                        <p:tgtEl>
                                          <p:spTgt spid="3005443">
                                            <p:txEl>
                                              <p:pRg st="0" end="0"/>
                                            </p:txEl>
                                          </p:spTgt>
                                        </p:tgtEl>
                                        <p:attrNameLst>
                                          <p:attrName/>
                                        </p:attrNameLst>
                                      </p:cBhvr>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4" presetClass="entr" presetSubtype="0" fill="hold" grpId="0" nodeType="clickEffect">
                                  <p:stCondLst>
                                    <p:cond delay="0"/>
                                  </p:stCondLst>
                                  <p:childTnLst>
                                    <p:set>
                                      <p:cBhvr>
                                        <p:cTn id="20" dur="1" fill="hold">
                                          <p:stCondLst>
                                            <p:cond delay="0"/>
                                          </p:stCondLst>
                                        </p:cTn>
                                        <p:tgtEl>
                                          <p:spTgt spid="3005443">
                                            <p:txEl>
                                              <p:pRg st="1" end="1"/>
                                            </p:txEl>
                                          </p:spTgt>
                                        </p:tgtEl>
                                        <p:attrNameLst>
                                          <p:attrName>style.visibility</p:attrName>
                                        </p:attrNameLst>
                                      </p:cBhvr>
                                      <p:to>
                                        <p:strVal val="visible"/>
                                      </p:to>
                                    </p:set>
                                    <p:anim to="" calcmode="lin" valueType="num">
                                      <p:cBhvr>
                                        <p:cTn id="21" dur="1" fill="hold"/>
                                        <p:tgtEl>
                                          <p:spTgt spid="3005443">
                                            <p:txEl>
                                              <p:pRg st="1" end="1"/>
                                            </p:txEl>
                                          </p:spTgt>
                                        </p:tgtEl>
                                        <p:attrNameLst>
                                          <p:attrName/>
                                        </p:attrNameLst>
                                      </p:cBhvr>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4" presetClass="entr" presetSubtype="0" fill="hold" grpId="0" nodeType="clickEffect">
                                  <p:stCondLst>
                                    <p:cond delay="0"/>
                                  </p:stCondLst>
                                  <p:childTnLst>
                                    <p:set>
                                      <p:cBhvr>
                                        <p:cTn id="25" dur="1" fill="hold">
                                          <p:stCondLst>
                                            <p:cond delay="0"/>
                                          </p:stCondLst>
                                        </p:cTn>
                                        <p:tgtEl>
                                          <p:spTgt spid="3005443">
                                            <p:txEl>
                                              <p:pRg st="2" end="2"/>
                                            </p:txEl>
                                          </p:spTgt>
                                        </p:tgtEl>
                                        <p:attrNameLst>
                                          <p:attrName>style.visibility</p:attrName>
                                        </p:attrNameLst>
                                      </p:cBhvr>
                                      <p:to>
                                        <p:strVal val="visible"/>
                                      </p:to>
                                    </p:set>
                                    <p:anim to="" calcmode="lin" valueType="num">
                                      <p:cBhvr>
                                        <p:cTn id="26" dur="1" fill="hold"/>
                                        <p:tgtEl>
                                          <p:spTgt spid="3005443">
                                            <p:txEl>
                                              <p:pRg st="2" end="2"/>
                                            </p:txEl>
                                          </p:spTgt>
                                        </p:tgtEl>
                                        <p:attrNameLst>
                                          <p:attrName/>
                                        </p:attrNameLst>
                                      </p:cBhvr>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4" presetClass="entr" presetSubtype="0" fill="hold" grpId="0" nodeType="clickEffect">
                                  <p:stCondLst>
                                    <p:cond delay="0"/>
                                  </p:stCondLst>
                                  <p:childTnLst>
                                    <p:set>
                                      <p:cBhvr>
                                        <p:cTn id="30" dur="1" fill="hold">
                                          <p:stCondLst>
                                            <p:cond delay="0"/>
                                          </p:stCondLst>
                                        </p:cTn>
                                        <p:tgtEl>
                                          <p:spTgt spid="3005443">
                                            <p:txEl>
                                              <p:pRg st="3" end="3"/>
                                            </p:txEl>
                                          </p:spTgt>
                                        </p:tgtEl>
                                        <p:attrNameLst>
                                          <p:attrName>style.visibility</p:attrName>
                                        </p:attrNameLst>
                                      </p:cBhvr>
                                      <p:to>
                                        <p:strVal val="visible"/>
                                      </p:to>
                                    </p:set>
                                    <p:anim to="" calcmode="lin" valueType="num">
                                      <p:cBhvr>
                                        <p:cTn id="31" dur="1" fill="hold"/>
                                        <p:tgtEl>
                                          <p:spTgt spid="300544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5442" grpId="0"/>
      <p:bldP spid="3005443"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3" y="260350"/>
            <a:ext cx="8872537" cy="645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Título"/>
          <p:cNvSpPr>
            <a:spLocks noGrp="1"/>
          </p:cNvSpPr>
          <p:nvPr>
            <p:ph type="title"/>
          </p:nvPr>
        </p:nvSpPr>
        <p:spPr bwMode="auto">
          <a:xfrm>
            <a:off x="323850" y="1268413"/>
            <a:ext cx="8785225" cy="1143000"/>
          </a:xfrm>
          <a:ln>
            <a:miter lim="800000"/>
            <a:headEnd/>
            <a:tailEnd/>
          </a:ln>
        </p:spPr>
        <p:txBody>
          <a:bodyPr wrap="square" lIns="91440" tIns="45720" rIns="91440" bIns="45720" numCol="1" anchor="t" anchorCtr="0" compatLnSpc="1">
            <a:prstTxWarp prst="textNoShape">
              <a:avLst/>
            </a:prstTxWarp>
          </a:bodyPr>
          <a:lstStyle/>
          <a:p>
            <a:pPr eaLnBrk="1" hangingPunct="1">
              <a:lnSpc>
                <a:spcPct val="90000"/>
              </a:lnSpc>
              <a:defRPr/>
            </a:pPr>
            <a:r>
              <a:rPr lang="es-ES" b="1" dirty="0" smtClean="0">
                <a:solidFill>
                  <a:srgbClr val="660033"/>
                </a:solidFill>
              </a:rPr>
              <a:t> </a:t>
            </a:r>
            <a:r>
              <a:rPr lang="es-ES" sz="2400" b="1" dirty="0" smtClean="0">
                <a:solidFill>
                  <a:srgbClr val="006600"/>
                </a:solidFill>
                <a:latin typeface="Tahoma" pitchFamily="34" charset="0"/>
              </a:rPr>
              <a:t>Causal de nulidad de votación recibida en casilla</a:t>
            </a:r>
            <a:r>
              <a:rPr lang="es-ES" sz="2400" b="1" dirty="0" smtClean="0">
                <a:solidFill>
                  <a:schemeClr val="accent3">
                    <a:lumMod val="50000"/>
                  </a:schemeClr>
                </a:solidFill>
                <a:latin typeface="Tahoma" pitchFamily="34" charset="0"/>
              </a:rPr>
              <a:t/>
            </a:r>
            <a:br>
              <a:rPr lang="es-ES" sz="2400" b="1" dirty="0" smtClean="0">
                <a:solidFill>
                  <a:schemeClr val="accent3">
                    <a:lumMod val="50000"/>
                  </a:schemeClr>
                </a:solidFill>
                <a:latin typeface="Tahoma" pitchFamily="34" charset="0"/>
              </a:rPr>
            </a:br>
            <a:r>
              <a:rPr lang="es-MX" sz="2400" b="1" dirty="0" smtClean="0">
                <a:solidFill>
                  <a:srgbClr val="00007E"/>
                </a:solidFill>
                <a:latin typeface="Tahoma" pitchFamily="34" charset="0"/>
              </a:rPr>
              <a:t>                                                                                   </a:t>
            </a:r>
            <a:endParaRPr lang="es-MX" sz="2400" dirty="0" smtClean="0"/>
          </a:p>
        </p:txBody>
      </p:sp>
      <p:sp>
        <p:nvSpPr>
          <p:cNvPr id="3" name="2 Marcador de contenido"/>
          <p:cNvSpPr>
            <a:spLocks noGrp="1"/>
          </p:cNvSpPr>
          <p:nvPr>
            <p:ph idx="1"/>
          </p:nvPr>
        </p:nvSpPr>
        <p:spPr>
          <a:xfrm>
            <a:off x="468313" y="2997200"/>
            <a:ext cx="8280400" cy="1727200"/>
          </a:xfrm>
          <a:prstGeom prst="roundRect">
            <a:avLst/>
          </a:prstGeom>
          <a:solidFill>
            <a:schemeClr val="accent3">
              <a:lumMod val="60000"/>
              <a:lumOff val="40000"/>
              <a:alpha val="49000"/>
            </a:schemeClr>
          </a:solidFill>
          <a:ln w="28575">
            <a:solidFill>
              <a:schemeClr val="bg1">
                <a:lumMod val="50000"/>
              </a:schemeClr>
            </a:solidFill>
          </a:ln>
        </p:spPr>
        <p:txBody>
          <a:bodyPr/>
          <a:lstStyle/>
          <a:p>
            <a:pPr algn="just">
              <a:buFontTx/>
              <a:buNone/>
              <a:defRPr/>
            </a:pPr>
            <a:r>
              <a:rPr lang="es-MX" b="1" dirty="0" smtClean="0">
                <a:solidFill>
                  <a:srgbClr val="660033"/>
                </a:solidFill>
              </a:rPr>
              <a:t>   </a:t>
            </a:r>
            <a:r>
              <a:rPr lang="es-MX" sz="2400" b="1" dirty="0" smtClean="0">
                <a:solidFill>
                  <a:schemeClr val="tx1">
                    <a:lumMod val="95000"/>
                    <a:lumOff val="5000"/>
                  </a:schemeClr>
                </a:solidFill>
              </a:rPr>
              <a:t>Instalar la casilla, sin causa justificada, en lugar distinto al previamente designado por el Consejo Distrital correspondiente;  </a:t>
            </a:r>
          </a:p>
          <a:p>
            <a:pPr algn="r">
              <a:buFontTx/>
              <a:buNone/>
              <a:defRPr/>
            </a:pPr>
            <a:r>
              <a:rPr lang="es-MX" sz="2400" dirty="0" smtClean="0"/>
              <a:t> </a:t>
            </a:r>
            <a:r>
              <a:rPr lang="es-MX" sz="2400" b="1" dirty="0" smtClean="0">
                <a:solidFill>
                  <a:srgbClr val="006600"/>
                </a:solidFill>
              </a:rPr>
              <a:t>      </a:t>
            </a:r>
            <a:endParaRPr lang="es-MX" sz="2400" b="1" dirty="0" smtClean="0"/>
          </a:p>
          <a:p>
            <a:pPr algn="just">
              <a:buFontTx/>
              <a:buNone/>
              <a:defRPr/>
            </a:pPr>
            <a:endParaRPr lang="es-MX" sz="2400" b="1" dirty="0" smtClean="0">
              <a:solidFill>
                <a:schemeClr val="tx1">
                  <a:lumMod val="95000"/>
                  <a:lumOff val="5000"/>
                </a:schemeClr>
              </a:solidFill>
            </a:endParaRPr>
          </a:p>
          <a:p>
            <a:pPr algn="just">
              <a:buFontTx/>
              <a:buNone/>
              <a:defRPr/>
            </a:pPr>
            <a:endParaRPr lang="es-MX" sz="2400" b="1" dirty="0" smtClean="0">
              <a:solidFill>
                <a:srgbClr val="471A19"/>
              </a:solidFill>
            </a:endParaRPr>
          </a:p>
          <a:p>
            <a:pPr algn="just">
              <a:buFontTx/>
              <a:buNone/>
              <a:defRPr/>
            </a:pPr>
            <a:endParaRPr lang="es-MX" sz="2400" dirty="0" smtClean="0">
              <a:solidFill>
                <a:srgbClr val="00007E"/>
              </a:solidFill>
            </a:endParaRPr>
          </a:p>
          <a:p>
            <a:pPr>
              <a:buFont typeface="Arial" charset="0"/>
              <a:buChar char="•"/>
              <a:defRPr/>
            </a:pPr>
            <a:endParaRPr lang="es-MX"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AutoShape 3"/>
          <p:cNvSpPr>
            <a:spLocks noChangeArrowheads="1"/>
          </p:cNvSpPr>
          <p:nvPr/>
        </p:nvSpPr>
        <p:spPr bwMode="auto">
          <a:xfrm>
            <a:off x="107950" y="2565400"/>
            <a:ext cx="1511300" cy="1062038"/>
          </a:xfrm>
          <a:prstGeom prst="flowChartAlternateProcess">
            <a:avLst/>
          </a:prstGeom>
          <a:solidFill>
            <a:schemeClr val="bg1">
              <a:lumMod val="50000"/>
              <a:alpha val="20000"/>
            </a:schemeClr>
          </a:solidFill>
          <a:ln w="25400">
            <a:solidFill>
              <a:schemeClr val="tx1">
                <a:lumMod val="50000"/>
                <a:lumOff val="50000"/>
              </a:schemeClr>
            </a:solidFill>
            <a:miter lim="800000"/>
            <a:headEnd/>
            <a:tailEnd/>
          </a:ln>
          <a:effectLst/>
        </p:spPr>
        <p:txBody>
          <a:bodyPr anchor="ctr"/>
          <a:lstStyle/>
          <a:p>
            <a:pPr algn="ctr" eaLnBrk="1" hangingPunct="1">
              <a:spcBef>
                <a:spcPct val="50000"/>
              </a:spcBef>
              <a:defRPr/>
            </a:pPr>
            <a:r>
              <a:rPr lang="es-MX" b="1" dirty="0">
                <a:latin typeface="Arial" charset="0"/>
                <a:ea typeface="ＭＳ Ｐゴシック"/>
                <a:cs typeface="Arial" charset="0"/>
              </a:rPr>
              <a:t>Ubicación de la casilla</a:t>
            </a:r>
            <a:endParaRPr lang="es-ES" b="1" dirty="0">
              <a:latin typeface="Arial" charset="0"/>
              <a:ea typeface="ＭＳ Ｐゴシック"/>
              <a:cs typeface="Arial" charset="0"/>
            </a:endParaRPr>
          </a:p>
        </p:txBody>
      </p:sp>
      <p:sp>
        <p:nvSpPr>
          <p:cNvPr id="149510" name="AutoShape 6"/>
          <p:cNvSpPr>
            <a:spLocks noChangeArrowheads="1"/>
          </p:cNvSpPr>
          <p:nvPr/>
        </p:nvSpPr>
        <p:spPr bwMode="auto">
          <a:xfrm>
            <a:off x="1979613" y="1341438"/>
            <a:ext cx="2447925" cy="865187"/>
          </a:xfrm>
          <a:prstGeom prst="flowChartAlternateProcess">
            <a:avLst/>
          </a:prstGeom>
          <a:solidFill>
            <a:schemeClr val="bg1">
              <a:lumMod val="50000"/>
              <a:alpha val="51000"/>
            </a:schemeClr>
          </a:solidFill>
          <a:ln w="25400">
            <a:solidFill>
              <a:schemeClr val="tx1">
                <a:lumMod val="50000"/>
                <a:lumOff val="50000"/>
              </a:schemeClr>
            </a:solidFill>
            <a:miter lim="800000"/>
            <a:headEnd/>
            <a:tailEnd/>
          </a:ln>
          <a:effectLst/>
        </p:spPr>
        <p:txBody>
          <a:bodyPr anchor="ctr"/>
          <a:lstStyle/>
          <a:p>
            <a:pPr eaLnBrk="1" hangingPunct="1">
              <a:spcBef>
                <a:spcPct val="50000"/>
              </a:spcBef>
              <a:defRPr/>
            </a:pPr>
            <a:r>
              <a:rPr lang="es-MX" dirty="0">
                <a:latin typeface="Arial" charset="0"/>
                <a:ea typeface="ＭＳ Ｐゴシック"/>
                <a:cs typeface="Arial" charset="0"/>
              </a:rPr>
              <a:t>Área conocida en el ámbito social.</a:t>
            </a:r>
            <a:endParaRPr lang="es-ES" dirty="0">
              <a:latin typeface="Arial" charset="0"/>
              <a:ea typeface="ＭＳ Ｐゴシック"/>
              <a:cs typeface="Arial" charset="0"/>
            </a:endParaRPr>
          </a:p>
        </p:txBody>
      </p:sp>
      <p:sp>
        <p:nvSpPr>
          <p:cNvPr id="149515" name="AutoShape 11"/>
          <p:cNvSpPr>
            <a:spLocks noChangeArrowheads="1"/>
          </p:cNvSpPr>
          <p:nvPr/>
        </p:nvSpPr>
        <p:spPr bwMode="auto">
          <a:xfrm>
            <a:off x="1979613" y="3357563"/>
            <a:ext cx="2808287" cy="1298575"/>
          </a:xfrm>
          <a:prstGeom prst="flowChartAlternateProcess">
            <a:avLst/>
          </a:prstGeom>
          <a:solidFill>
            <a:schemeClr val="bg1">
              <a:lumMod val="50000"/>
              <a:alpha val="51000"/>
            </a:schemeClr>
          </a:solidFill>
          <a:ln w="25400">
            <a:solidFill>
              <a:schemeClr val="tx1">
                <a:lumMod val="50000"/>
                <a:lumOff val="50000"/>
              </a:schemeClr>
            </a:solidFill>
            <a:miter lim="800000"/>
            <a:headEnd/>
            <a:tailEnd/>
          </a:ln>
          <a:effectLst/>
        </p:spPr>
        <p:txBody>
          <a:bodyPr anchor="ctr"/>
          <a:lstStyle/>
          <a:p>
            <a:pPr algn="just" eaLnBrk="1" hangingPunct="1">
              <a:spcBef>
                <a:spcPct val="50000"/>
              </a:spcBef>
              <a:defRPr/>
            </a:pPr>
            <a:r>
              <a:rPr lang="es-MX" dirty="0">
                <a:latin typeface="Arial" charset="0"/>
                <a:ea typeface="ＭＳ Ｐゴシック"/>
                <a:cs typeface="Arial" charset="0"/>
              </a:rPr>
              <a:t>Los integrantes de las mesas directivas asientan el domicilio de instalación en el acta.</a:t>
            </a:r>
            <a:endParaRPr lang="es-ES" dirty="0">
              <a:latin typeface="Arial" charset="0"/>
              <a:ea typeface="ＭＳ Ｐゴシック"/>
              <a:cs typeface="Arial" charset="0"/>
            </a:endParaRPr>
          </a:p>
        </p:txBody>
      </p:sp>
      <p:sp>
        <p:nvSpPr>
          <p:cNvPr id="54277" name="AutoShape 14"/>
          <p:cNvSpPr>
            <a:spLocks noChangeArrowheads="1"/>
          </p:cNvSpPr>
          <p:nvPr/>
        </p:nvSpPr>
        <p:spPr bwMode="auto">
          <a:xfrm>
            <a:off x="5148263" y="2565400"/>
            <a:ext cx="3779837" cy="2881313"/>
          </a:xfrm>
          <a:prstGeom prst="flowChartAlternateProcess">
            <a:avLst/>
          </a:prstGeom>
          <a:solidFill>
            <a:schemeClr val="accent3">
              <a:lumMod val="60000"/>
              <a:lumOff val="40000"/>
            </a:schemeClr>
          </a:solidFill>
          <a:ln w="25400">
            <a:solidFill>
              <a:schemeClr val="bg1">
                <a:lumMod val="50000"/>
              </a:schemeClr>
            </a:solidFill>
            <a:miter lim="800000"/>
            <a:headEnd/>
            <a:tailEnd/>
          </a:ln>
        </p:spPr>
        <p:txBody>
          <a:bodyPr anchor="ctr"/>
          <a:lstStyle/>
          <a:p>
            <a:pPr algn="just" eaLnBrk="1" hangingPunct="1">
              <a:spcAft>
                <a:spcPts val="1200"/>
              </a:spcAft>
              <a:defRPr/>
            </a:pPr>
            <a:r>
              <a:rPr lang="es-MX" sz="1700" b="1">
                <a:latin typeface="Arial" charset="0"/>
                <a:ea typeface="ＭＳ Ｐゴシック"/>
                <a:cs typeface="Arial" charset="0"/>
              </a:rPr>
              <a:t>Si los funcionarios omiten datos del encarte</a:t>
            </a:r>
            <a:r>
              <a:rPr lang="es-ES" sz="1700" b="1">
                <a:latin typeface="Arial" charset="0"/>
                <a:ea typeface="ＭＳ Ｐゴシック"/>
                <a:cs typeface="Arial" charset="0"/>
              </a:rPr>
              <a:t>:</a:t>
            </a:r>
          </a:p>
          <a:p>
            <a:pPr algn="just" eaLnBrk="1" hangingPunct="1">
              <a:spcAft>
                <a:spcPts val="1200"/>
              </a:spcAft>
              <a:buClr>
                <a:srgbClr val="FF9900"/>
              </a:buClr>
              <a:buFont typeface="Wingdings" pitchFamily="2" charset="2"/>
              <a:buChar char="§"/>
              <a:defRPr/>
            </a:pPr>
            <a:r>
              <a:rPr lang="es-MX" sz="1700">
                <a:latin typeface="Arial" charset="0"/>
                <a:ea typeface="ＭＳ Ｐゴシック"/>
                <a:cs typeface="Arial" charset="0"/>
              </a:rPr>
              <a:t> Las coincidencias sustanciales serán valoradas por el juzgador.</a:t>
            </a:r>
          </a:p>
          <a:p>
            <a:pPr algn="just" eaLnBrk="1" hangingPunct="1">
              <a:spcAft>
                <a:spcPts val="1200"/>
              </a:spcAft>
              <a:buClr>
                <a:srgbClr val="FF9900"/>
              </a:buClr>
              <a:buFont typeface="Wingdings" pitchFamily="2" charset="2"/>
              <a:buChar char="§"/>
              <a:defRPr/>
            </a:pPr>
            <a:r>
              <a:rPr lang="es-MX" sz="1700">
                <a:latin typeface="Arial" charset="0"/>
                <a:ea typeface="ＭＳ Ｐゴシック"/>
                <a:cs typeface="Arial" charset="0"/>
              </a:rPr>
              <a:t> Esta valoración será suficiente para acreditar que se instaló en el domicilio correcto</a:t>
            </a:r>
            <a:r>
              <a:rPr lang="es-ES" sz="1700">
                <a:latin typeface="Arial" charset="0"/>
                <a:ea typeface="ＭＳ Ｐゴシック"/>
                <a:cs typeface="Arial" charset="0"/>
              </a:rPr>
              <a:t>.</a:t>
            </a:r>
            <a:endParaRPr lang="es-MX">
              <a:latin typeface="Arial" charset="0"/>
              <a:ea typeface="ＭＳ Ｐゴシック"/>
              <a:cs typeface="Arial" charset="0"/>
            </a:endParaRPr>
          </a:p>
        </p:txBody>
      </p:sp>
      <p:sp>
        <p:nvSpPr>
          <p:cNvPr id="50182" name="Text Box 23"/>
          <p:cNvSpPr txBox="1">
            <a:spLocks noChangeArrowheads="1"/>
          </p:cNvSpPr>
          <p:nvPr/>
        </p:nvSpPr>
        <p:spPr bwMode="auto">
          <a:xfrm>
            <a:off x="6948488" y="5529263"/>
            <a:ext cx="1727200" cy="276225"/>
          </a:xfrm>
          <a:prstGeom prst="rect">
            <a:avLst/>
          </a:prstGeom>
          <a:solidFill>
            <a:schemeClr val="accent3">
              <a:lumMod val="60000"/>
              <a:lumOff val="40000"/>
            </a:schemeClr>
          </a:solidFill>
          <a:ln w="9525">
            <a:solidFill>
              <a:schemeClr val="bg1">
                <a:lumMod val="50000"/>
              </a:schemeClr>
            </a:solidFill>
            <a:miter lim="800000"/>
            <a:headEnd/>
            <a:tailEnd/>
          </a:ln>
        </p:spPr>
        <p:txBody>
          <a:bodyPr>
            <a:spAutoFit/>
          </a:bodyPr>
          <a:lstStyle/>
          <a:p>
            <a:pPr algn="r" eaLnBrk="1" hangingPunct="1">
              <a:spcBef>
                <a:spcPct val="50000"/>
              </a:spcBef>
              <a:defRPr/>
            </a:pPr>
            <a:r>
              <a:rPr lang="es-MX" sz="1200" b="1" i="1" dirty="0">
                <a:solidFill>
                  <a:schemeClr val="accent3">
                    <a:lumMod val="50000"/>
                  </a:schemeClr>
                </a:solidFill>
                <a:ea typeface="ＭＳ Ｐゴシック"/>
                <a:cs typeface="Arial" charset="0"/>
              </a:rPr>
              <a:t>Tesis S3ELJ14 /2001</a:t>
            </a:r>
            <a:endParaRPr lang="es-ES" sz="1200" b="1" i="1" dirty="0">
              <a:solidFill>
                <a:schemeClr val="accent3">
                  <a:lumMod val="50000"/>
                </a:schemeClr>
              </a:solidFill>
              <a:ea typeface="ＭＳ Ｐゴシック"/>
              <a:cs typeface="Arial" charset="0"/>
            </a:endParaRPr>
          </a:p>
        </p:txBody>
      </p:sp>
      <p:sp>
        <p:nvSpPr>
          <p:cNvPr id="54279" name="AutoShape 3"/>
          <p:cNvSpPr>
            <a:spLocks noChangeArrowheads="1"/>
          </p:cNvSpPr>
          <p:nvPr/>
        </p:nvSpPr>
        <p:spPr bwMode="auto">
          <a:xfrm>
            <a:off x="4787900" y="1341438"/>
            <a:ext cx="2952750" cy="865187"/>
          </a:xfrm>
          <a:prstGeom prst="flowChartAlternateProcess">
            <a:avLst/>
          </a:prstGeom>
          <a:solidFill>
            <a:schemeClr val="accent3">
              <a:lumMod val="60000"/>
              <a:lumOff val="40000"/>
            </a:schemeClr>
          </a:solidFill>
          <a:ln w="25400">
            <a:solidFill>
              <a:schemeClr val="bg1">
                <a:lumMod val="50000"/>
              </a:schemeClr>
            </a:solidFill>
            <a:miter lim="800000"/>
            <a:headEnd/>
            <a:tailEnd/>
          </a:ln>
        </p:spPr>
        <p:txBody>
          <a:bodyPr anchor="ctr"/>
          <a:lstStyle/>
          <a:p>
            <a:pPr eaLnBrk="1" hangingPunct="1">
              <a:defRPr/>
            </a:pPr>
            <a:r>
              <a:rPr lang="es-MX" dirty="0">
                <a:latin typeface="Arial" charset="0"/>
                <a:ea typeface="ＭＳ Ｐゴシック"/>
                <a:cs typeface="Arial" charset="0"/>
              </a:rPr>
              <a:t>Para evitar </a:t>
            </a:r>
            <a:r>
              <a:rPr lang="es-MX" b="1" dirty="0">
                <a:latin typeface="Arial" charset="0"/>
                <a:ea typeface="ＭＳ Ｐゴシック"/>
                <a:cs typeface="Arial" charset="0"/>
              </a:rPr>
              <a:t>confusiones</a:t>
            </a:r>
            <a:r>
              <a:rPr lang="es-MX" dirty="0">
                <a:latin typeface="Arial" charset="0"/>
                <a:ea typeface="ＭＳ Ｐゴシック"/>
                <a:cs typeface="Arial" charset="0"/>
              </a:rPr>
              <a:t> al electorado.</a:t>
            </a:r>
            <a:endParaRPr lang="es-ES" dirty="0">
              <a:latin typeface="Arial" charset="0"/>
              <a:ea typeface="ＭＳ Ｐゴシック"/>
              <a:cs typeface="Arial" charset="0"/>
            </a:endParaRPr>
          </a:p>
        </p:txBody>
      </p:sp>
      <p:cxnSp>
        <p:nvCxnSpPr>
          <p:cNvPr id="37896" name="22 Conector recto de flecha"/>
          <p:cNvCxnSpPr>
            <a:cxnSpLocks noChangeShapeType="1"/>
          </p:cNvCxnSpPr>
          <p:nvPr/>
        </p:nvCxnSpPr>
        <p:spPr bwMode="auto">
          <a:xfrm>
            <a:off x="4427538" y="1774825"/>
            <a:ext cx="288925" cy="1588"/>
          </a:xfrm>
          <a:prstGeom prst="straightConnector1">
            <a:avLst/>
          </a:prstGeom>
          <a:noFill/>
          <a:ln w="31750">
            <a:solidFill>
              <a:srgbClr val="FF9900"/>
            </a:solidFill>
            <a:round/>
            <a:headEnd/>
            <a:tailEnd type="oval" w="med" len="med"/>
          </a:ln>
          <a:extLst>
            <a:ext uri="{909E8E84-426E-40DD-AFC4-6F175D3DCCD1}">
              <a14:hiddenFill xmlns:a14="http://schemas.microsoft.com/office/drawing/2010/main">
                <a:noFill/>
              </a14:hiddenFill>
            </a:ext>
          </a:extLst>
        </p:spPr>
      </p:cxnSp>
      <p:cxnSp>
        <p:nvCxnSpPr>
          <p:cNvPr id="48137" name="20 Conector recto de flecha"/>
          <p:cNvCxnSpPr>
            <a:cxnSpLocks noChangeShapeType="1"/>
          </p:cNvCxnSpPr>
          <p:nvPr/>
        </p:nvCxnSpPr>
        <p:spPr bwMode="auto">
          <a:xfrm>
            <a:off x="4787900" y="4005263"/>
            <a:ext cx="288925" cy="1587"/>
          </a:xfrm>
          <a:prstGeom prst="straightConnector1">
            <a:avLst/>
          </a:prstGeom>
          <a:noFill/>
          <a:ln w="31750">
            <a:solidFill>
              <a:schemeClr val="bg1">
                <a:lumMod val="50000"/>
              </a:schemeClr>
            </a:solidFill>
            <a:round/>
            <a:headEnd/>
            <a:tailEnd type="oval" w="med" len="med"/>
          </a:ln>
        </p:spPr>
      </p:cxnSp>
      <p:cxnSp>
        <p:nvCxnSpPr>
          <p:cNvPr id="37898" name="23 Conector angular"/>
          <p:cNvCxnSpPr>
            <a:cxnSpLocks noChangeShapeType="1"/>
            <a:stCxn id="149510" idx="1"/>
            <a:endCxn id="149515" idx="1"/>
          </p:cNvCxnSpPr>
          <p:nvPr/>
        </p:nvCxnSpPr>
        <p:spPr bwMode="auto">
          <a:xfrm rot="10800000" flipV="1">
            <a:off x="1979613" y="1774825"/>
            <a:ext cx="1587" cy="2232025"/>
          </a:xfrm>
          <a:prstGeom prst="bentConnector3">
            <a:avLst>
              <a:gd name="adj1" fmla="val 14395468"/>
            </a:avLst>
          </a:prstGeom>
          <a:noFill/>
          <a:ln w="25400">
            <a:solidFill>
              <a:srgbClr val="FF9900"/>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37899" name="31 Conector recto"/>
          <p:cNvCxnSpPr>
            <a:cxnSpLocks noChangeShapeType="1"/>
          </p:cNvCxnSpPr>
          <p:nvPr/>
        </p:nvCxnSpPr>
        <p:spPr bwMode="auto">
          <a:xfrm>
            <a:off x="1619250" y="3070225"/>
            <a:ext cx="144463" cy="0"/>
          </a:xfrm>
          <a:prstGeom prst="line">
            <a:avLst/>
          </a:prstGeom>
          <a:noFill/>
          <a:ln w="25400" algn="ctr">
            <a:solidFill>
              <a:srgbClr val="FF9900"/>
            </a:solidFill>
            <a:round/>
            <a:headEnd/>
            <a:tailEnd/>
          </a:ln>
          <a:extLst>
            <a:ext uri="{909E8E84-426E-40DD-AFC4-6F175D3DCCD1}">
              <a14:hiddenFill xmlns:a14="http://schemas.microsoft.com/office/drawing/2010/main">
                <a:noFill/>
              </a14:hiddenFill>
            </a:ext>
          </a:extLst>
        </p:spPr>
      </p:cxn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61"/>
          <p:cNvSpPr>
            <a:spLocks noChangeArrowheads="1"/>
          </p:cNvSpPr>
          <p:nvPr/>
        </p:nvSpPr>
        <p:spPr bwMode="auto">
          <a:xfrm>
            <a:off x="900113" y="4494213"/>
            <a:ext cx="7343775" cy="1022350"/>
          </a:xfrm>
          <a:prstGeom prst="roundRect">
            <a:avLst>
              <a:gd name="adj" fmla="val 16667"/>
            </a:avLst>
          </a:prstGeom>
          <a:solidFill>
            <a:schemeClr val="accent3">
              <a:lumMod val="60000"/>
              <a:lumOff val="40000"/>
              <a:alpha val="49000"/>
            </a:schemeClr>
          </a:solidFill>
          <a:ln w="31750" algn="ctr">
            <a:solidFill>
              <a:schemeClr val="bg1">
                <a:lumMod val="50000"/>
              </a:schemeClr>
            </a:solidFill>
            <a:miter lim="800000"/>
            <a:headEnd/>
            <a:tailEnd/>
          </a:ln>
        </p:spPr>
        <p:txBody>
          <a:bodyPr anchor="ctr">
            <a:spAutoFit/>
          </a:bodyPr>
          <a:lstStyle/>
          <a:p>
            <a:pPr eaLnBrk="1" hangingPunct="1">
              <a:defRPr/>
            </a:pPr>
            <a:r>
              <a:rPr lang="es-MX" dirty="0">
                <a:ea typeface="ＭＳ Ｐゴシック"/>
                <a:cs typeface="Arial" charset="0"/>
              </a:rPr>
              <a:t>La casilla debe quedar instalada en la </a:t>
            </a:r>
            <a:r>
              <a:rPr lang="es-MX" b="1" dirty="0">
                <a:solidFill>
                  <a:srgbClr val="C00000"/>
                </a:solidFill>
                <a:ea typeface="ＭＳ Ｐゴシック"/>
                <a:cs typeface="Arial" charset="0"/>
              </a:rPr>
              <a:t>misma sección</a:t>
            </a:r>
            <a:r>
              <a:rPr lang="es-MX" dirty="0">
                <a:ea typeface="ＭＳ Ｐゴシック"/>
                <a:cs typeface="Arial" charset="0"/>
              </a:rPr>
              <a:t>, en el lugar adecuado </a:t>
            </a:r>
            <a:r>
              <a:rPr lang="es-MX" b="1" dirty="0">
                <a:solidFill>
                  <a:srgbClr val="C00000"/>
                </a:solidFill>
                <a:ea typeface="ＭＳ Ｐゴシック"/>
                <a:cs typeface="Arial" charset="0"/>
              </a:rPr>
              <a:t>más próximo </a:t>
            </a:r>
            <a:r>
              <a:rPr lang="es-MX" dirty="0">
                <a:ea typeface="ＭＳ Ｐゴシック"/>
                <a:cs typeface="Arial" charset="0"/>
              </a:rPr>
              <a:t>y los funcionaros deben </a:t>
            </a:r>
            <a:r>
              <a:rPr lang="es-MX" b="1" dirty="0">
                <a:solidFill>
                  <a:srgbClr val="C00000"/>
                </a:solidFill>
                <a:ea typeface="ＭＳ Ｐゴシック"/>
                <a:cs typeface="Arial" charset="0"/>
              </a:rPr>
              <a:t>dejar aviso</a:t>
            </a:r>
            <a:r>
              <a:rPr lang="es-MX" dirty="0">
                <a:solidFill>
                  <a:srgbClr val="C00000"/>
                </a:solidFill>
                <a:ea typeface="ＭＳ Ｐゴシック"/>
                <a:cs typeface="Arial" charset="0"/>
              </a:rPr>
              <a:t> </a:t>
            </a:r>
            <a:r>
              <a:rPr lang="es-MX" dirty="0">
                <a:ea typeface="ＭＳ Ｐゴシック"/>
                <a:cs typeface="Arial" charset="0"/>
              </a:rPr>
              <a:t>de su nueva ubicación en el exterior del lugar que no reunió los requisitos.</a:t>
            </a:r>
            <a:endParaRPr lang="es-ES" dirty="0">
              <a:ea typeface="ＭＳ Ｐゴシック"/>
              <a:cs typeface="Arial" charset="0"/>
            </a:endParaRPr>
          </a:p>
        </p:txBody>
      </p:sp>
      <p:sp>
        <p:nvSpPr>
          <p:cNvPr id="11" name="AutoShape 8"/>
          <p:cNvSpPr>
            <a:spLocks noChangeArrowheads="1"/>
          </p:cNvSpPr>
          <p:nvPr/>
        </p:nvSpPr>
        <p:spPr bwMode="auto">
          <a:xfrm>
            <a:off x="576263" y="1752600"/>
            <a:ext cx="3276600" cy="715963"/>
          </a:xfrm>
          <a:prstGeom prst="flowChartAlternateProcess">
            <a:avLst/>
          </a:prstGeom>
          <a:solidFill>
            <a:schemeClr val="bg1">
              <a:lumMod val="50000"/>
              <a:alpha val="20000"/>
            </a:schemeClr>
          </a:solidFill>
          <a:ln w="31750">
            <a:solidFill>
              <a:schemeClr val="bg2">
                <a:lumMod val="10000"/>
              </a:schemeClr>
            </a:solidFill>
            <a:miter lim="800000"/>
            <a:headEnd/>
            <a:tailEnd/>
          </a:ln>
          <a:effectLst/>
        </p:spPr>
        <p:txBody>
          <a:bodyPr anchor="ctr">
            <a:spAutoFit/>
          </a:bodyPr>
          <a:lstStyle/>
          <a:p>
            <a:pPr algn="just" eaLnBrk="1" hangingPunct="1">
              <a:defRPr/>
            </a:pPr>
            <a:r>
              <a:rPr lang="es-MX" dirty="0">
                <a:latin typeface="Arial" charset="0"/>
                <a:ea typeface="ＭＳ Ｐゴシック"/>
                <a:cs typeface="Arial" charset="0"/>
              </a:rPr>
              <a:t>Existe </a:t>
            </a:r>
            <a:r>
              <a:rPr lang="es-MX" b="1" dirty="0">
                <a:latin typeface="Arial" charset="0"/>
                <a:ea typeface="ＭＳ Ｐゴシック"/>
                <a:cs typeface="Arial" charset="0"/>
              </a:rPr>
              <a:t>causa justificada </a:t>
            </a:r>
            <a:r>
              <a:rPr lang="es-MX" dirty="0">
                <a:latin typeface="Arial" charset="0"/>
                <a:ea typeface="ＭＳ Ｐゴシック"/>
                <a:cs typeface="Arial" charset="0"/>
              </a:rPr>
              <a:t>cuando se demuestra que:</a:t>
            </a:r>
            <a:endParaRPr lang="es-ES" dirty="0">
              <a:latin typeface="Arial" charset="0"/>
              <a:ea typeface="ＭＳ Ｐゴシック"/>
              <a:cs typeface="Arial" charset="0"/>
            </a:endParaRPr>
          </a:p>
        </p:txBody>
      </p:sp>
      <p:sp>
        <p:nvSpPr>
          <p:cNvPr id="39940" name="12 CuadroTexto"/>
          <p:cNvSpPr txBox="1">
            <a:spLocks noChangeArrowheads="1"/>
          </p:cNvSpPr>
          <p:nvPr/>
        </p:nvSpPr>
        <p:spPr bwMode="auto">
          <a:xfrm>
            <a:off x="4284663" y="862013"/>
            <a:ext cx="4391025"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buClr>
                <a:srgbClr val="FF9900"/>
              </a:buClr>
              <a:buSzPct val="120000"/>
              <a:buFont typeface="Wingdings" panose="05000000000000000000" pitchFamily="2" charset="2"/>
              <a:buChar char="§"/>
            </a:pPr>
            <a:r>
              <a:rPr lang="es-MX" altLang="es-MX"/>
              <a:t> Era lugar prohibido por la ley.</a:t>
            </a:r>
          </a:p>
          <a:p>
            <a:pPr algn="just" eaLnBrk="1" hangingPunct="1">
              <a:buClr>
                <a:srgbClr val="FF9900"/>
              </a:buClr>
              <a:buSzPct val="120000"/>
              <a:buFont typeface="Wingdings" panose="05000000000000000000" pitchFamily="2" charset="2"/>
              <a:buChar char="§"/>
            </a:pPr>
            <a:endParaRPr lang="es-MX" altLang="es-MX"/>
          </a:p>
          <a:p>
            <a:pPr algn="just" eaLnBrk="1" hangingPunct="1">
              <a:buClr>
                <a:srgbClr val="FF9900"/>
              </a:buClr>
              <a:buSzPct val="120000"/>
              <a:buFont typeface="Wingdings" panose="05000000000000000000" pitchFamily="2" charset="2"/>
              <a:buChar char="§"/>
            </a:pPr>
            <a:r>
              <a:rPr lang="es-ES" altLang="es-MX"/>
              <a:t> </a:t>
            </a:r>
            <a:r>
              <a:rPr lang="es-MX" altLang="es-MX"/>
              <a:t>Presentaba condiciones inadecuadas</a:t>
            </a:r>
            <a:r>
              <a:rPr lang="es-ES" altLang="es-MX"/>
              <a:t>.</a:t>
            </a:r>
          </a:p>
          <a:p>
            <a:pPr algn="just" eaLnBrk="1" hangingPunct="1">
              <a:buClr>
                <a:srgbClr val="FF9900"/>
              </a:buClr>
              <a:buSzPct val="120000"/>
              <a:buFont typeface="Wingdings" panose="05000000000000000000" pitchFamily="2" charset="2"/>
              <a:buChar char="§"/>
            </a:pPr>
            <a:endParaRPr lang="es-ES" altLang="es-MX"/>
          </a:p>
          <a:p>
            <a:pPr algn="just" eaLnBrk="1" hangingPunct="1">
              <a:buClr>
                <a:srgbClr val="FF9900"/>
              </a:buClr>
              <a:buSzPct val="120000"/>
              <a:buFont typeface="Wingdings" panose="05000000000000000000" pitchFamily="2" charset="2"/>
              <a:buChar char="§"/>
            </a:pPr>
            <a:r>
              <a:rPr lang="es-MX" altLang="es-MX"/>
              <a:t> El local estaba cerrado o clausurado.</a:t>
            </a:r>
          </a:p>
          <a:p>
            <a:pPr algn="just" eaLnBrk="1" hangingPunct="1">
              <a:buClr>
                <a:srgbClr val="FF9900"/>
              </a:buClr>
              <a:buSzPct val="120000"/>
              <a:buFont typeface="Wingdings" panose="05000000000000000000" pitchFamily="2" charset="2"/>
              <a:buChar char="§"/>
            </a:pPr>
            <a:endParaRPr lang="es-MX" altLang="es-MX"/>
          </a:p>
          <a:p>
            <a:pPr algn="just" eaLnBrk="1" hangingPunct="1">
              <a:buClr>
                <a:srgbClr val="FF9900"/>
              </a:buClr>
              <a:buSzPct val="120000"/>
              <a:buFont typeface="Wingdings" panose="05000000000000000000" pitchFamily="2" charset="2"/>
              <a:buChar char="§"/>
            </a:pPr>
            <a:r>
              <a:rPr lang="es-MX" altLang="es-MX"/>
              <a:t> No exista el local indicado.</a:t>
            </a:r>
            <a:endParaRPr lang="es-ES" altLang="es-MX"/>
          </a:p>
          <a:p>
            <a:pPr algn="just" eaLnBrk="1" hangingPunct="1">
              <a:buClr>
                <a:srgbClr val="FF9900"/>
              </a:buClr>
              <a:buSzPct val="120000"/>
              <a:buFont typeface="Wingdings" panose="05000000000000000000" pitchFamily="2" charset="2"/>
              <a:buChar char="§"/>
            </a:pPr>
            <a:endParaRPr lang="es-ES" altLang="es-MX"/>
          </a:p>
          <a:p>
            <a:pPr algn="just" eaLnBrk="1" hangingPunct="1">
              <a:buClr>
                <a:srgbClr val="FF9900"/>
              </a:buClr>
              <a:buSzPct val="120000"/>
              <a:buFont typeface="Wingdings" panose="05000000000000000000" pitchFamily="2" charset="2"/>
              <a:buChar char="§"/>
            </a:pPr>
            <a:r>
              <a:rPr lang="es-MX" altLang="es-MX"/>
              <a:t> Exista caso fortuito o fuerza mayor. </a:t>
            </a:r>
            <a:endParaRPr lang="es-ES" altLang="es-MX"/>
          </a:p>
        </p:txBody>
      </p:sp>
      <p:sp>
        <p:nvSpPr>
          <p:cNvPr id="39941" name="AutoShape 16"/>
          <p:cNvSpPr>
            <a:spLocks/>
          </p:cNvSpPr>
          <p:nvPr/>
        </p:nvSpPr>
        <p:spPr bwMode="auto">
          <a:xfrm>
            <a:off x="3995738" y="836613"/>
            <a:ext cx="219075" cy="2573337"/>
          </a:xfrm>
          <a:prstGeom prst="leftBrace">
            <a:avLst>
              <a:gd name="adj1" fmla="val 37795"/>
              <a:gd name="adj2" fmla="val 49560"/>
            </a:avLst>
          </a:prstGeom>
          <a:noFill/>
          <a:ln w="254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s-MX" altLang="es-MX"/>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ulo 1"/>
          <p:cNvSpPr>
            <a:spLocks noGrp="1"/>
          </p:cNvSpPr>
          <p:nvPr>
            <p:ph type="title"/>
          </p:nvPr>
        </p:nvSpPr>
        <p:spPr bwMode="auto">
          <a:xfrm>
            <a:off x="468313" y="69215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s-MX" altLang="es-MX" sz="3600" smtClean="0"/>
              <a:t>Corte europea de derechos humanos </a:t>
            </a:r>
          </a:p>
        </p:txBody>
      </p:sp>
      <p:pic>
        <p:nvPicPr>
          <p:cNvPr id="7171"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850" y="1557338"/>
            <a:ext cx="8496300" cy="4230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AutoShape 14"/>
          <p:cNvSpPr>
            <a:spLocks noChangeArrowheads="1"/>
          </p:cNvSpPr>
          <p:nvPr/>
        </p:nvSpPr>
        <p:spPr bwMode="auto">
          <a:xfrm>
            <a:off x="539750" y="2139950"/>
            <a:ext cx="2768600" cy="1073150"/>
          </a:xfrm>
          <a:prstGeom prst="roundRect">
            <a:avLst>
              <a:gd name="adj" fmla="val 16667"/>
            </a:avLst>
          </a:prstGeom>
          <a:solidFill>
            <a:schemeClr val="accent3">
              <a:lumMod val="60000"/>
              <a:lumOff val="40000"/>
            </a:schemeClr>
          </a:solidFill>
          <a:ln>
            <a:solidFill>
              <a:schemeClr val="bg1">
                <a:lumMod val="50000"/>
              </a:schemeClr>
            </a:solidFill>
            <a:headEnd/>
            <a:tailEnd/>
          </a:ln>
        </p:spPr>
        <p:style>
          <a:lnRef idx="2">
            <a:schemeClr val="dk1"/>
          </a:lnRef>
          <a:fillRef idx="1">
            <a:schemeClr val="lt1"/>
          </a:fillRef>
          <a:effectRef idx="0">
            <a:schemeClr val="dk1"/>
          </a:effectRef>
          <a:fontRef idx="minor">
            <a:schemeClr val="dk1"/>
          </a:fontRef>
        </p:style>
        <p:txBody>
          <a:bodyPr/>
          <a:lstStyle/>
          <a:p>
            <a:pPr algn="just" eaLnBrk="1" hangingPunct="1">
              <a:defRPr/>
            </a:pPr>
            <a:r>
              <a:rPr lang="es-MX" dirty="0">
                <a:solidFill>
                  <a:schemeClr val="bg2">
                    <a:lumMod val="10000"/>
                  </a:schemeClr>
                </a:solidFill>
              </a:rPr>
              <a:t>Que la casilla </a:t>
            </a:r>
            <a:r>
              <a:rPr lang="es-MX" dirty="0"/>
              <a:t>se haya </a:t>
            </a:r>
            <a:r>
              <a:rPr lang="es-MX" b="1" dirty="0">
                <a:solidFill>
                  <a:srgbClr val="C00000"/>
                </a:solidFill>
              </a:rPr>
              <a:t>instalado en lugar diferente</a:t>
            </a:r>
            <a:r>
              <a:rPr lang="es-MX" dirty="0">
                <a:solidFill>
                  <a:srgbClr val="C00000"/>
                </a:solidFill>
              </a:rPr>
              <a:t> </a:t>
            </a:r>
            <a:r>
              <a:rPr lang="es-MX" dirty="0">
                <a:solidFill>
                  <a:schemeClr val="bg2">
                    <a:lumMod val="10000"/>
                  </a:schemeClr>
                </a:solidFill>
              </a:rPr>
              <a:t>al autorizado</a:t>
            </a:r>
          </a:p>
        </p:txBody>
      </p:sp>
      <p:sp>
        <p:nvSpPr>
          <p:cNvPr id="56323" name="AutoShape 14"/>
          <p:cNvSpPr>
            <a:spLocks noChangeArrowheads="1"/>
          </p:cNvSpPr>
          <p:nvPr/>
        </p:nvSpPr>
        <p:spPr bwMode="auto">
          <a:xfrm>
            <a:off x="1581150" y="3822700"/>
            <a:ext cx="5903913" cy="1635125"/>
          </a:xfrm>
          <a:prstGeom prst="roundRect">
            <a:avLst>
              <a:gd name="adj" fmla="val 16667"/>
            </a:avLst>
          </a:prstGeom>
          <a:solidFill>
            <a:schemeClr val="accent3">
              <a:lumMod val="60000"/>
              <a:lumOff val="40000"/>
            </a:schemeClr>
          </a:solidFill>
          <a:ln w="28575" algn="ctr">
            <a:solidFill>
              <a:schemeClr val="bg1">
                <a:lumMod val="50000"/>
              </a:schemeClr>
            </a:solidFill>
            <a:round/>
            <a:headEnd/>
            <a:tailEnd/>
          </a:ln>
        </p:spPr>
        <p:txBody>
          <a:bodyPr>
            <a:spAutoFit/>
          </a:bodyPr>
          <a:lstStyle/>
          <a:p>
            <a:pPr algn="just" eaLnBrk="1" hangingPunct="1">
              <a:defRPr/>
            </a:pPr>
            <a:r>
              <a:rPr lang="es-MX" dirty="0">
                <a:solidFill>
                  <a:schemeClr val="bg2">
                    <a:lumMod val="10000"/>
                  </a:schemeClr>
                </a:solidFill>
                <a:latin typeface="Arial" charset="0"/>
                <a:ea typeface="ＭＳ Ｐゴシック"/>
                <a:cs typeface="Arial" charset="0"/>
              </a:rPr>
              <a:t>Que se haya provocado </a:t>
            </a:r>
            <a:r>
              <a:rPr lang="es-MX" b="1" dirty="0">
                <a:solidFill>
                  <a:srgbClr val="C00000"/>
                </a:solidFill>
                <a:latin typeface="Arial" charset="0"/>
                <a:ea typeface="ＭＳ Ｐゴシック"/>
                <a:cs typeface="Arial" charset="0"/>
              </a:rPr>
              <a:t>confusión en el electorado</a:t>
            </a:r>
            <a:r>
              <a:rPr lang="es-MX" dirty="0">
                <a:solidFill>
                  <a:srgbClr val="C00000"/>
                </a:solidFill>
                <a:latin typeface="Arial" charset="0"/>
                <a:ea typeface="ＭＳ Ｐゴシック"/>
                <a:cs typeface="Arial" charset="0"/>
              </a:rPr>
              <a:t> </a:t>
            </a:r>
            <a:r>
              <a:rPr lang="es-MX" dirty="0">
                <a:solidFill>
                  <a:schemeClr val="bg2">
                    <a:lumMod val="10000"/>
                  </a:schemeClr>
                </a:solidFill>
                <a:latin typeface="Arial" charset="0"/>
                <a:ea typeface="ＭＳ Ｐゴシック"/>
                <a:cs typeface="Arial" charset="0"/>
              </a:rPr>
              <a:t>respecto del lugar al que debía acudir a votar y que, por ello, un número considerable de ciudadanos no hubiera emitido su sufragio, siendo </a:t>
            </a:r>
            <a:r>
              <a:rPr lang="es-MX" b="1" dirty="0">
                <a:solidFill>
                  <a:schemeClr val="bg2">
                    <a:lumMod val="10000"/>
                  </a:schemeClr>
                </a:solidFill>
                <a:latin typeface="Arial" charset="0"/>
                <a:ea typeface="ＭＳ Ｐゴシック"/>
                <a:cs typeface="Arial" charset="0"/>
              </a:rPr>
              <a:t>determinante</a:t>
            </a:r>
            <a:r>
              <a:rPr lang="es-MX" dirty="0">
                <a:solidFill>
                  <a:schemeClr val="bg2">
                    <a:lumMod val="10000"/>
                  </a:schemeClr>
                </a:solidFill>
                <a:latin typeface="Arial" charset="0"/>
                <a:ea typeface="ＭＳ Ｐゴシック"/>
                <a:cs typeface="Arial" charset="0"/>
              </a:rPr>
              <a:t> para el resultado de la votación.</a:t>
            </a:r>
          </a:p>
        </p:txBody>
      </p:sp>
      <p:sp>
        <p:nvSpPr>
          <p:cNvPr id="56324" name="AutoShape 14"/>
          <p:cNvSpPr>
            <a:spLocks noChangeArrowheads="1"/>
          </p:cNvSpPr>
          <p:nvPr/>
        </p:nvSpPr>
        <p:spPr bwMode="auto">
          <a:xfrm>
            <a:off x="5684838" y="2124075"/>
            <a:ext cx="2952750" cy="1089025"/>
          </a:xfrm>
          <a:prstGeom prst="roundRect">
            <a:avLst>
              <a:gd name="adj" fmla="val 16667"/>
            </a:avLst>
          </a:prstGeom>
          <a:solidFill>
            <a:schemeClr val="accent3">
              <a:lumMod val="60000"/>
              <a:lumOff val="40000"/>
            </a:schemeClr>
          </a:solidFill>
          <a:ln>
            <a:solidFill>
              <a:schemeClr val="bg1">
                <a:lumMod val="50000"/>
              </a:schemeClr>
            </a:solidFill>
            <a:headEnd/>
            <a:tailEnd/>
          </a:ln>
        </p:spPr>
        <p:style>
          <a:lnRef idx="2">
            <a:schemeClr val="dk1"/>
          </a:lnRef>
          <a:fillRef idx="1">
            <a:schemeClr val="lt1"/>
          </a:fillRef>
          <a:effectRef idx="0">
            <a:schemeClr val="dk1"/>
          </a:effectRef>
          <a:fontRef idx="minor">
            <a:schemeClr val="dk1"/>
          </a:fontRef>
        </p:style>
        <p:txBody>
          <a:bodyPr/>
          <a:lstStyle/>
          <a:p>
            <a:pPr algn="just" eaLnBrk="1" hangingPunct="1">
              <a:defRPr/>
            </a:pPr>
            <a:r>
              <a:rPr lang="es-MX" dirty="0">
                <a:solidFill>
                  <a:schemeClr val="bg2">
                    <a:lumMod val="10000"/>
                  </a:schemeClr>
                </a:solidFill>
              </a:rPr>
              <a:t>Que</a:t>
            </a:r>
            <a:r>
              <a:rPr lang="es-MX" dirty="0">
                <a:solidFill>
                  <a:schemeClr val="tx2"/>
                </a:solidFill>
              </a:rPr>
              <a:t> </a:t>
            </a:r>
            <a:r>
              <a:rPr lang="es-MX" b="1" dirty="0">
                <a:solidFill>
                  <a:srgbClr val="C00000"/>
                </a:solidFill>
              </a:rPr>
              <a:t>no haya existido una causa</a:t>
            </a:r>
            <a:r>
              <a:rPr lang="es-MX" dirty="0">
                <a:solidFill>
                  <a:srgbClr val="C00000"/>
                </a:solidFill>
              </a:rPr>
              <a:t> </a:t>
            </a:r>
            <a:r>
              <a:rPr lang="es-MX" dirty="0">
                <a:solidFill>
                  <a:schemeClr val="bg2">
                    <a:lumMod val="10000"/>
                  </a:schemeClr>
                </a:solidFill>
              </a:rPr>
              <a:t>que justificara el cambio de lugar</a:t>
            </a:r>
          </a:p>
        </p:txBody>
      </p:sp>
      <p:sp>
        <p:nvSpPr>
          <p:cNvPr id="52229" name="AutoShape 14"/>
          <p:cNvSpPr>
            <a:spLocks noChangeArrowheads="1"/>
          </p:cNvSpPr>
          <p:nvPr/>
        </p:nvSpPr>
        <p:spPr bwMode="auto">
          <a:xfrm>
            <a:off x="2968625" y="836613"/>
            <a:ext cx="3168650" cy="731837"/>
          </a:xfrm>
          <a:prstGeom prst="roundRect">
            <a:avLst>
              <a:gd name="adj" fmla="val 16667"/>
            </a:avLst>
          </a:prstGeom>
          <a:solidFill>
            <a:schemeClr val="accent3">
              <a:lumMod val="60000"/>
              <a:lumOff val="40000"/>
            </a:schemeClr>
          </a:solidFill>
          <a:ln>
            <a:solidFill>
              <a:schemeClr val="bg1">
                <a:lumMod val="50000"/>
              </a:schemeClr>
            </a:solidFill>
            <a:headEnd/>
            <a:tailEnd/>
          </a:ln>
        </p:spPr>
        <p:style>
          <a:lnRef idx="2">
            <a:schemeClr val="dk1"/>
          </a:lnRef>
          <a:fillRef idx="1">
            <a:schemeClr val="lt1"/>
          </a:fillRef>
          <a:effectRef idx="0">
            <a:schemeClr val="dk1"/>
          </a:effectRef>
          <a:fontRef idx="minor">
            <a:schemeClr val="dk1"/>
          </a:fontRef>
        </p:style>
        <p:txBody>
          <a:bodyPr/>
          <a:lstStyle/>
          <a:p>
            <a:pPr algn="ctr" eaLnBrk="1" hangingPunct="1">
              <a:spcBef>
                <a:spcPct val="20000"/>
              </a:spcBef>
              <a:buClr>
                <a:srgbClr val="660033"/>
              </a:buClr>
              <a:defRPr/>
            </a:pPr>
            <a:r>
              <a:rPr lang="es-MX" b="1"/>
              <a:t>Elementos a considerar para su actualización:</a:t>
            </a:r>
            <a:endParaRPr lang="es-ES" b="1"/>
          </a:p>
        </p:txBody>
      </p:sp>
      <p:sp>
        <p:nvSpPr>
          <p:cNvPr id="50182" name="Line 20"/>
          <p:cNvSpPr>
            <a:spLocks noChangeShapeType="1"/>
          </p:cNvSpPr>
          <p:nvPr/>
        </p:nvSpPr>
        <p:spPr bwMode="auto">
          <a:xfrm>
            <a:off x="4532313" y="1568450"/>
            <a:ext cx="0" cy="2160588"/>
          </a:xfrm>
          <a:prstGeom prst="line">
            <a:avLst/>
          </a:prstGeom>
          <a:noFill/>
          <a:ln w="28575">
            <a:solidFill>
              <a:schemeClr val="bg1">
                <a:lumMod val="50000"/>
              </a:schemeClr>
            </a:solidFill>
            <a:round/>
            <a:headEnd/>
            <a:tailEnd type="triangle" w="med" len="med"/>
          </a:ln>
        </p:spPr>
        <p:txBody>
          <a:bodyPr/>
          <a:lstStyle/>
          <a:p>
            <a:pPr eaLnBrk="1" hangingPunct="1">
              <a:defRPr/>
            </a:pPr>
            <a:endParaRPr lang="es-MX">
              <a:ea typeface="ＭＳ Ｐゴシック"/>
              <a:cs typeface="Arial" charset="0"/>
            </a:endParaRPr>
          </a:p>
        </p:txBody>
      </p:sp>
      <p:sp>
        <p:nvSpPr>
          <p:cNvPr id="52231" name="Text Box 13"/>
          <p:cNvSpPr txBox="1">
            <a:spLocks noChangeArrowheads="1"/>
          </p:cNvSpPr>
          <p:nvPr/>
        </p:nvSpPr>
        <p:spPr bwMode="auto">
          <a:xfrm>
            <a:off x="3635375" y="6032500"/>
            <a:ext cx="4392613" cy="276225"/>
          </a:xfrm>
          <a:prstGeom prst="rect">
            <a:avLst/>
          </a:prstGeom>
          <a:noFill/>
          <a:ln w="28575" algn="ctr">
            <a:noFill/>
            <a:miter lim="800000"/>
            <a:headEnd/>
            <a:tailEnd/>
          </a:ln>
        </p:spPr>
        <p:txBody>
          <a:bodyPr>
            <a:spAutoFit/>
          </a:bodyPr>
          <a:lstStyle/>
          <a:p>
            <a:pPr algn="r" eaLnBrk="1" hangingPunct="1">
              <a:spcBef>
                <a:spcPct val="50000"/>
              </a:spcBef>
              <a:defRPr/>
            </a:pPr>
            <a:r>
              <a:rPr lang="es-MX" sz="1200" b="1" i="1" dirty="0">
                <a:solidFill>
                  <a:srgbClr val="006600"/>
                </a:solidFill>
                <a:ea typeface="ＭＳ Ｐゴシック"/>
                <a:cs typeface="Arial" charset="0"/>
              </a:rPr>
              <a:t>Tesis </a:t>
            </a:r>
            <a:r>
              <a:rPr lang="es-ES" sz="1200" b="1" i="1" dirty="0">
                <a:solidFill>
                  <a:srgbClr val="006600"/>
                </a:solidFill>
                <a:ea typeface="ＭＳ Ｐゴシック"/>
                <a:cs typeface="ＭＳ Ｐゴシック"/>
              </a:rPr>
              <a:t>S3ELJ 14/2001, S3EL 091/2002 y S3EL 092/2002</a:t>
            </a:r>
            <a:r>
              <a:rPr lang="es-ES" sz="1200" b="1" i="1" dirty="0">
                <a:solidFill>
                  <a:schemeClr val="accent3">
                    <a:lumMod val="50000"/>
                  </a:schemeClr>
                </a:solidFill>
                <a:ea typeface="ＭＳ Ｐゴシック"/>
                <a:cs typeface="ＭＳ Ｐゴシック"/>
              </a:rPr>
              <a:t>. </a:t>
            </a:r>
            <a:endParaRPr lang="es-ES" sz="1200" b="1" i="1" dirty="0">
              <a:solidFill>
                <a:schemeClr val="accent3">
                  <a:lumMod val="50000"/>
                </a:schemeClr>
              </a:solidFill>
              <a:ea typeface="ＭＳ Ｐゴシック"/>
              <a:cs typeface="Arial" charset="0"/>
            </a:endParaRPr>
          </a:p>
        </p:txBody>
      </p:sp>
      <p:cxnSp>
        <p:nvCxnSpPr>
          <p:cNvPr id="50184" name="13 Conector angular"/>
          <p:cNvCxnSpPr>
            <a:cxnSpLocks noChangeShapeType="1"/>
          </p:cNvCxnSpPr>
          <p:nvPr/>
        </p:nvCxnSpPr>
        <p:spPr bwMode="auto">
          <a:xfrm rot="5400000" flipH="1" flipV="1">
            <a:off x="4534694" y="-546894"/>
            <a:ext cx="15875" cy="5237163"/>
          </a:xfrm>
          <a:prstGeom prst="bentConnector3">
            <a:avLst>
              <a:gd name="adj1" fmla="val 1540000"/>
            </a:avLst>
          </a:prstGeom>
          <a:noFill/>
          <a:ln w="25400">
            <a:solidFill>
              <a:schemeClr val="bg1">
                <a:lumMod val="50000"/>
              </a:schemeClr>
            </a:solidFill>
            <a:miter lim="800000"/>
            <a:headEnd type="triangle" w="med" len="med"/>
            <a:tailEnd type="triangle" w="med" len="med"/>
          </a:ln>
        </p:spPr>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Título"/>
          <p:cNvSpPr>
            <a:spLocks noGrp="1"/>
          </p:cNvSpPr>
          <p:nvPr>
            <p:ph type="title"/>
          </p:nvPr>
        </p:nvSpPr>
        <p:spPr bwMode="auto">
          <a:xfrm>
            <a:off x="250825" y="1638300"/>
            <a:ext cx="8785225"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lnSpc>
                <a:spcPct val="90000"/>
              </a:lnSpc>
            </a:pPr>
            <a:r>
              <a:rPr lang="es-ES" altLang="es-MX" b="1" smtClean="0">
                <a:solidFill>
                  <a:srgbClr val="660033"/>
                </a:solidFill>
              </a:rPr>
              <a:t> </a:t>
            </a:r>
            <a:r>
              <a:rPr lang="es-ES" altLang="es-MX" sz="2400" b="1" smtClean="0">
                <a:solidFill>
                  <a:srgbClr val="006600"/>
                </a:solidFill>
                <a:latin typeface="Tahoma" panose="020B0604030504040204" pitchFamily="34" charset="0"/>
              </a:rPr>
              <a:t>Causal de nulidad de votación recibida en casilla</a:t>
            </a:r>
            <a:r>
              <a:rPr lang="es-ES" altLang="es-MX" sz="2400" b="1" smtClean="0">
                <a:solidFill>
                  <a:srgbClr val="660033"/>
                </a:solidFill>
                <a:latin typeface="Tahoma" panose="020B0604030504040204" pitchFamily="34" charset="0"/>
              </a:rPr>
              <a:t/>
            </a:r>
            <a:br>
              <a:rPr lang="es-ES" altLang="es-MX" sz="2400" b="1" smtClean="0">
                <a:solidFill>
                  <a:srgbClr val="660033"/>
                </a:solidFill>
                <a:latin typeface="Tahoma" panose="020B0604030504040204" pitchFamily="34" charset="0"/>
              </a:rPr>
            </a:br>
            <a:r>
              <a:rPr lang="es-MX" altLang="es-MX" sz="2400" b="1" smtClean="0">
                <a:solidFill>
                  <a:srgbClr val="00007E"/>
                </a:solidFill>
                <a:latin typeface="Tahoma" panose="020B0604030504040204" pitchFamily="34" charset="0"/>
              </a:rPr>
              <a:t>                                                                                   </a:t>
            </a:r>
            <a:endParaRPr lang="es-MX" altLang="es-MX" sz="2400" smtClean="0"/>
          </a:p>
        </p:txBody>
      </p:sp>
      <p:sp>
        <p:nvSpPr>
          <p:cNvPr id="3" name="2 Marcador de contenido"/>
          <p:cNvSpPr>
            <a:spLocks noGrp="1"/>
          </p:cNvSpPr>
          <p:nvPr>
            <p:ph idx="1"/>
          </p:nvPr>
        </p:nvSpPr>
        <p:spPr>
          <a:xfrm>
            <a:off x="539750" y="3068638"/>
            <a:ext cx="8280400" cy="1655762"/>
          </a:xfrm>
          <a:prstGeom prst="roundRect">
            <a:avLst/>
          </a:prstGeom>
          <a:solidFill>
            <a:schemeClr val="accent3">
              <a:lumMod val="60000"/>
              <a:lumOff val="40000"/>
              <a:alpha val="49000"/>
            </a:schemeClr>
          </a:solidFill>
          <a:ln w="28575">
            <a:solidFill>
              <a:schemeClr val="bg1">
                <a:lumMod val="50000"/>
              </a:schemeClr>
            </a:solidFill>
          </a:ln>
        </p:spPr>
        <p:txBody>
          <a:bodyPr/>
          <a:lstStyle/>
          <a:p>
            <a:pPr algn="just">
              <a:buFontTx/>
              <a:buNone/>
              <a:defRPr/>
            </a:pPr>
            <a:r>
              <a:rPr lang="es-MX" b="1" dirty="0" smtClean="0">
                <a:solidFill>
                  <a:srgbClr val="660033"/>
                </a:solidFill>
              </a:rPr>
              <a:t>   </a:t>
            </a:r>
            <a:r>
              <a:rPr lang="es-MX" sz="2400" b="1" dirty="0" smtClean="0">
                <a:solidFill>
                  <a:schemeClr val="tx1">
                    <a:lumMod val="95000"/>
                    <a:lumOff val="5000"/>
                  </a:schemeClr>
                </a:solidFill>
              </a:rPr>
              <a:t>Entregar, sin causa justificada, el paquete que contenga los expedientes electorales al Consejo Distrital, fuera de los plazos que la ley señale; </a:t>
            </a:r>
          </a:p>
          <a:p>
            <a:pPr algn="just">
              <a:buFontTx/>
              <a:buNone/>
              <a:defRPr/>
            </a:pPr>
            <a:endParaRPr lang="es-MX" sz="2400" b="1" dirty="0" smtClean="0">
              <a:solidFill>
                <a:schemeClr val="tx1">
                  <a:lumMod val="95000"/>
                  <a:lumOff val="5000"/>
                </a:schemeClr>
              </a:solidFill>
            </a:endParaRPr>
          </a:p>
          <a:p>
            <a:pPr algn="just">
              <a:buFontTx/>
              <a:buNone/>
              <a:defRPr/>
            </a:pPr>
            <a:r>
              <a:rPr lang="es-MX" sz="2400" dirty="0" smtClean="0"/>
              <a:t>     </a:t>
            </a:r>
          </a:p>
          <a:p>
            <a:pPr algn="just">
              <a:buFontTx/>
              <a:buNone/>
              <a:defRPr/>
            </a:pPr>
            <a:endParaRPr lang="es-MX" sz="2400" dirty="0" smtClean="0"/>
          </a:p>
          <a:p>
            <a:pPr algn="just">
              <a:buFontTx/>
              <a:buNone/>
              <a:defRPr/>
            </a:pPr>
            <a:r>
              <a:rPr lang="es-MX" sz="2400" dirty="0" smtClean="0"/>
              <a:t>     </a:t>
            </a:r>
            <a:endParaRPr lang="es-MX" sz="2400" dirty="0" smtClean="0">
              <a:solidFill>
                <a:srgbClr val="00007E"/>
              </a:solidFill>
            </a:endParaRPr>
          </a:p>
          <a:p>
            <a:pPr>
              <a:buFont typeface="Arial" charset="0"/>
              <a:buChar char="•"/>
              <a:defRPr/>
            </a:pPr>
            <a:endParaRPr lang="es-MX"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1 Título"/>
          <p:cNvSpPr>
            <a:spLocks noGrp="1"/>
          </p:cNvSpPr>
          <p:nvPr>
            <p:ph type="title"/>
          </p:nvPr>
        </p:nvSpPr>
        <p:spPr bwMode="auto">
          <a:xfrm>
            <a:off x="179388" y="981075"/>
            <a:ext cx="8785225"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s-ES" altLang="es-MX" sz="2400" b="1" smtClean="0">
                <a:solidFill>
                  <a:srgbClr val="006600"/>
                </a:solidFill>
                <a:latin typeface="Tahoma" panose="020B0604030504040204" pitchFamily="34" charset="0"/>
              </a:rPr>
              <a:t>Bien jurídico tutelado</a:t>
            </a:r>
            <a:endParaRPr lang="es-MX" altLang="es-MX" sz="2400" smtClean="0">
              <a:solidFill>
                <a:srgbClr val="006600"/>
              </a:solidFill>
            </a:endParaRPr>
          </a:p>
        </p:txBody>
      </p:sp>
      <p:sp>
        <p:nvSpPr>
          <p:cNvPr id="3" name="2 Marcador de contenido"/>
          <p:cNvSpPr>
            <a:spLocks noGrp="1"/>
          </p:cNvSpPr>
          <p:nvPr>
            <p:ph idx="1"/>
          </p:nvPr>
        </p:nvSpPr>
        <p:spPr>
          <a:xfrm>
            <a:off x="684213" y="2205038"/>
            <a:ext cx="7848600" cy="2881312"/>
          </a:xfrm>
          <a:prstGeom prst="roundRect">
            <a:avLst/>
          </a:prstGeom>
          <a:solidFill>
            <a:schemeClr val="accent3">
              <a:lumMod val="50000"/>
              <a:alpha val="20000"/>
            </a:schemeClr>
          </a:solid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a:lstStyle/>
          <a:p>
            <a:pPr>
              <a:buFont typeface="Arial" charset="0"/>
              <a:buChar char="•"/>
              <a:tabLst>
                <a:tab pos="-457200" algn="l"/>
              </a:tabLst>
              <a:defRPr/>
            </a:pPr>
            <a:r>
              <a:rPr lang="es-ES_tradnl" sz="2400" b="1" dirty="0" smtClean="0">
                <a:solidFill>
                  <a:srgbClr val="00007E"/>
                </a:solidFill>
              </a:rPr>
              <a:t>Certeza:</a:t>
            </a:r>
            <a:r>
              <a:rPr lang="es-ES_tradnl" sz="2400" dirty="0" smtClean="0"/>
              <a:t> de los resultados electorales.</a:t>
            </a:r>
          </a:p>
          <a:p>
            <a:pPr>
              <a:buFont typeface="Arial" charset="0"/>
              <a:buChar char="•"/>
              <a:tabLst>
                <a:tab pos="-457200" algn="l"/>
              </a:tabLst>
              <a:defRPr/>
            </a:pPr>
            <a:endParaRPr lang="es-ES_tradnl" sz="2400" dirty="0" smtClean="0"/>
          </a:p>
          <a:p>
            <a:pPr algn="just">
              <a:buFont typeface="Arial" charset="0"/>
              <a:buChar char="•"/>
              <a:tabLst>
                <a:tab pos="-457200" algn="l"/>
              </a:tabLst>
              <a:defRPr/>
            </a:pPr>
            <a:r>
              <a:rPr lang="es-ES_tradnl" sz="2400" b="1" dirty="0" smtClean="0">
                <a:solidFill>
                  <a:srgbClr val="00007E"/>
                </a:solidFill>
              </a:rPr>
              <a:t>Integridad</a:t>
            </a:r>
            <a:r>
              <a:rPr lang="es-ES_tradnl" sz="2400" dirty="0" smtClean="0"/>
              <a:t> del paquete electoral: a fin de evitar que durante el traslado </a:t>
            </a:r>
            <a:r>
              <a:rPr lang="es-ES_tradnl" sz="2400" b="1" dirty="0" smtClean="0">
                <a:solidFill>
                  <a:srgbClr val="00007E"/>
                </a:solidFill>
              </a:rPr>
              <a:t>se puedan alterar</a:t>
            </a:r>
            <a:r>
              <a:rPr lang="es-ES_tradnl" sz="2400" dirty="0" smtClean="0"/>
              <a:t> los resultados obtenidos en las casillas y </a:t>
            </a:r>
            <a:r>
              <a:rPr lang="es-ES_tradnl" sz="2400" b="1" dirty="0" smtClean="0">
                <a:solidFill>
                  <a:srgbClr val="00007E"/>
                </a:solidFill>
              </a:rPr>
              <a:t>modificar</a:t>
            </a:r>
            <a:r>
              <a:rPr lang="es-ES_tradnl" sz="2400" dirty="0" smtClean="0"/>
              <a:t> la voluntad de la ciudadanía expresada en las urnas.</a:t>
            </a:r>
            <a:endParaRPr lang="es-MX"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1" name="AutoShape 5"/>
          <p:cNvSpPr>
            <a:spLocks noChangeArrowheads="1"/>
          </p:cNvSpPr>
          <p:nvPr/>
        </p:nvSpPr>
        <p:spPr bwMode="auto">
          <a:xfrm>
            <a:off x="107950" y="2628900"/>
            <a:ext cx="1584325" cy="1736725"/>
          </a:xfrm>
          <a:prstGeom prst="roundRect">
            <a:avLst/>
          </a:prstGeom>
          <a:solidFill>
            <a:schemeClr val="accent3">
              <a:lumMod val="60000"/>
              <a:lumOff val="40000"/>
            </a:schemeClr>
          </a:solidFill>
          <a:ln>
            <a:solidFill>
              <a:schemeClr val="bg1">
                <a:lumMod val="50000"/>
              </a:schemeClr>
            </a:solidFill>
            <a:headEnd/>
            <a:tailEnd/>
          </a:ln>
        </p:spPr>
        <p:style>
          <a:lnRef idx="2">
            <a:schemeClr val="dk1"/>
          </a:lnRef>
          <a:fillRef idx="1">
            <a:schemeClr val="lt1"/>
          </a:fillRef>
          <a:effectRef idx="0">
            <a:schemeClr val="dk1"/>
          </a:effectRef>
          <a:fontRef idx="minor">
            <a:schemeClr val="dk1"/>
          </a:fontRef>
        </p:style>
        <p:txBody>
          <a:bodyPr>
            <a:spAutoFit/>
          </a:bodyPr>
          <a:lstStyle/>
          <a:p>
            <a:pPr algn="ctr" eaLnBrk="1" hangingPunct="1">
              <a:defRPr/>
            </a:pPr>
            <a:r>
              <a:rPr lang="es-MX" sz="1600" b="1" dirty="0"/>
              <a:t>Plazos para entregar los paquetes electorales, a partir de la clausura:</a:t>
            </a:r>
            <a:endParaRPr lang="es-ES" sz="1600" b="1" dirty="0"/>
          </a:p>
        </p:txBody>
      </p:sp>
      <p:sp>
        <p:nvSpPr>
          <p:cNvPr id="56323" name="AutoShape 6"/>
          <p:cNvSpPr>
            <a:spLocks noChangeArrowheads="1"/>
          </p:cNvSpPr>
          <p:nvPr/>
        </p:nvSpPr>
        <p:spPr bwMode="auto">
          <a:xfrm>
            <a:off x="2428875" y="1281113"/>
            <a:ext cx="2863850" cy="1328737"/>
          </a:xfrm>
          <a:prstGeom prst="roundRect">
            <a:avLst>
              <a:gd name="adj" fmla="val 16667"/>
            </a:avLst>
          </a:prstGeom>
          <a:solidFill>
            <a:schemeClr val="accent3">
              <a:lumMod val="60000"/>
              <a:lumOff val="40000"/>
            </a:schemeClr>
          </a:solidFill>
          <a:ln w="28575" algn="ctr">
            <a:solidFill>
              <a:schemeClr val="bg1">
                <a:lumMod val="50000"/>
              </a:schemeClr>
            </a:solidFill>
            <a:round/>
            <a:headEnd/>
            <a:tailEnd/>
          </a:ln>
        </p:spPr>
        <p:txBody>
          <a:bodyPr>
            <a:spAutoFit/>
          </a:bodyPr>
          <a:lstStyle/>
          <a:p>
            <a:pPr algn="just" eaLnBrk="1" hangingPunct="1">
              <a:defRPr/>
            </a:pPr>
            <a:r>
              <a:rPr lang="es-ES" b="1" dirty="0">
                <a:solidFill>
                  <a:srgbClr val="C00000"/>
                </a:solidFill>
                <a:ea typeface="ＭＳ Ｐゴシック"/>
                <a:cs typeface="Arial" charset="0"/>
              </a:rPr>
              <a:t>Inmediatamente</a:t>
            </a:r>
            <a:r>
              <a:rPr lang="es-ES" dirty="0">
                <a:solidFill>
                  <a:srgbClr val="C00000"/>
                </a:solidFill>
                <a:ea typeface="ＭＳ Ｐゴシック"/>
                <a:cs typeface="Arial" charset="0"/>
              </a:rPr>
              <a:t> </a:t>
            </a:r>
            <a:r>
              <a:rPr lang="es-ES" dirty="0">
                <a:solidFill>
                  <a:srgbClr val="0070C0"/>
                </a:solidFill>
                <a:ea typeface="ＭＳ Ｐゴシック"/>
                <a:cs typeface="Arial" charset="0"/>
              </a:rPr>
              <a:t>     </a:t>
            </a:r>
            <a:r>
              <a:rPr lang="es-ES" dirty="0">
                <a:ea typeface="ＭＳ Ｐゴシック"/>
                <a:cs typeface="Arial" charset="0"/>
              </a:rPr>
              <a:t>cuando se trate de casillas ubicadas en la cabecera del distrito.</a:t>
            </a:r>
          </a:p>
        </p:txBody>
      </p:sp>
      <p:sp>
        <p:nvSpPr>
          <p:cNvPr id="56324" name="AutoShape 7"/>
          <p:cNvSpPr>
            <a:spLocks noChangeArrowheads="1"/>
          </p:cNvSpPr>
          <p:nvPr/>
        </p:nvSpPr>
        <p:spPr bwMode="auto">
          <a:xfrm>
            <a:off x="2411413" y="2833688"/>
            <a:ext cx="2952750" cy="1328737"/>
          </a:xfrm>
          <a:prstGeom prst="roundRect">
            <a:avLst>
              <a:gd name="adj" fmla="val 16667"/>
            </a:avLst>
          </a:prstGeom>
          <a:solidFill>
            <a:schemeClr val="accent3">
              <a:lumMod val="60000"/>
              <a:lumOff val="40000"/>
            </a:schemeClr>
          </a:solidFill>
          <a:ln w="28575" algn="ctr">
            <a:solidFill>
              <a:schemeClr val="bg1">
                <a:lumMod val="50000"/>
              </a:schemeClr>
            </a:solidFill>
            <a:round/>
            <a:headEnd/>
            <a:tailEnd/>
          </a:ln>
        </p:spPr>
        <p:txBody>
          <a:bodyPr>
            <a:spAutoFit/>
          </a:bodyPr>
          <a:lstStyle/>
          <a:p>
            <a:pPr algn="just" eaLnBrk="1" hangingPunct="1">
              <a:defRPr/>
            </a:pPr>
            <a:r>
              <a:rPr lang="es-ES" dirty="0">
                <a:ea typeface="ＭＳ Ｐゴシック"/>
                <a:cs typeface="Arial" charset="0"/>
              </a:rPr>
              <a:t>Hasta </a:t>
            </a:r>
            <a:r>
              <a:rPr lang="es-ES" b="1" dirty="0">
                <a:solidFill>
                  <a:srgbClr val="C00000"/>
                </a:solidFill>
                <a:ea typeface="ＭＳ Ｐゴシック"/>
                <a:cs typeface="Arial" charset="0"/>
              </a:rPr>
              <a:t>12 </a:t>
            </a:r>
            <a:r>
              <a:rPr lang="es-ES" b="1" dirty="0">
                <a:solidFill>
                  <a:srgbClr val="0070C0"/>
                </a:solidFill>
                <a:ea typeface="ＭＳ Ｐゴシック"/>
                <a:cs typeface="Arial" charset="0"/>
              </a:rPr>
              <a:t> </a:t>
            </a:r>
            <a:r>
              <a:rPr lang="es-ES" b="1" dirty="0">
                <a:solidFill>
                  <a:srgbClr val="C00000"/>
                </a:solidFill>
                <a:ea typeface="ＭＳ Ｐゴシック"/>
                <a:cs typeface="Arial" charset="0"/>
              </a:rPr>
              <a:t>horas </a:t>
            </a:r>
            <a:r>
              <a:rPr lang="es-ES" dirty="0">
                <a:ea typeface="ＭＳ Ｐゴシック"/>
                <a:cs typeface="Arial" charset="0"/>
              </a:rPr>
              <a:t>cuando se trate de casillas urbanas ubicadas fuera de la cabecera del distrito</a:t>
            </a:r>
            <a:r>
              <a:rPr lang="es-ES" b="1" dirty="0">
                <a:solidFill>
                  <a:srgbClr val="660033"/>
                </a:solidFill>
                <a:ea typeface="ＭＳ Ｐゴシック"/>
                <a:cs typeface="Arial" charset="0"/>
              </a:rPr>
              <a:t>  </a:t>
            </a:r>
            <a:endParaRPr lang="es-ES" dirty="0">
              <a:ea typeface="ＭＳ Ｐゴシック"/>
              <a:cs typeface="Arial" charset="0"/>
            </a:endParaRPr>
          </a:p>
        </p:txBody>
      </p:sp>
      <p:sp>
        <p:nvSpPr>
          <p:cNvPr id="56325" name="AutoShape 8"/>
          <p:cNvSpPr>
            <a:spLocks noChangeArrowheads="1"/>
          </p:cNvSpPr>
          <p:nvPr/>
        </p:nvSpPr>
        <p:spPr bwMode="auto">
          <a:xfrm>
            <a:off x="2411413" y="4722813"/>
            <a:ext cx="2952750" cy="714375"/>
          </a:xfrm>
          <a:prstGeom prst="roundRect">
            <a:avLst>
              <a:gd name="adj" fmla="val 16667"/>
            </a:avLst>
          </a:prstGeom>
          <a:solidFill>
            <a:schemeClr val="accent3">
              <a:lumMod val="60000"/>
              <a:lumOff val="40000"/>
            </a:schemeClr>
          </a:solidFill>
          <a:ln w="28575" algn="ctr">
            <a:solidFill>
              <a:schemeClr val="bg1">
                <a:lumMod val="50000"/>
              </a:schemeClr>
            </a:solidFill>
            <a:round/>
            <a:headEnd/>
            <a:tailEnd/>
          </a:ln>
        </p:spPr>
        <p:txBody>
          <a:bodyPr>
            <a:spAutoFit/>
          </a:bodyPr>
          <a:lstStyle/>
          <a:p>
            <a:pPr algn="just">
              <a:spcBef>
                <a:spcPct val="30000"/>
              </a:spcBef>
              <a:defRPr/>
            </a:pPr>
            <a:r>
              <a:rPr lang="es-ES" dirty="0">
                <a:ea typeface="ＭＳ Ｐゴシック"/>
                <a:cs typeface="Arial" charset="0"/>
              </a:rPr>
              <a:t>Hasta </a:t>
            </a:r>
            <a:r>
              <a:rPr lang="es-ES" b="1" dirty="0">
                <a:solidFill>
                  <a:srgbClr val="C00000"/>
                </a:solidFill>
                <a:ea typeface="ＭＳ Ｐゴシック"/>
                <a:cs typeface="Arial" charset="0"/>
              </a:rPr>
              <a:t>24 </a:t>
            </a:r>
            <a:r>
              <a:rPr lang="es-ES" b="1" dirty="0">
                <a:solidFill>
                  <a:srgbClr val="0070C0"/>
                </a:solidFill>
                <a:ea typeface="ＭＳ Ｐゴシック"/>
                <a:cs typeface="Arial" charset="0"/>
              </a:rPr>
              <a:t> </a:t>
            </a:r>
            <a:r>
              <a:rPr lang="es-ES" b="1" dirty="0">
                <a:solidFill>
                  <a:srgbClr val="C00000"/>
                </a:solidFill>
                <a:ea typeface="ＭＳ Ｐゴシック"/>
                <a:cs typeface="Arial" charset="0"/>
              </a:rPr>
              <a:t>horas </a:t>
            </a:r>
            <a:r>
              <a:rPr lang="es-ES" dirty="0">
                <a:ea typeface="ＭＳ Ｐゴシック"/>
                <a:cs typeface="Arial" charset="0"/>
              </a:rPr>
              <a:t>cuando se trate de casillas rurales</a:t>
            </a:r>
          </a:p>
        </p:txBody>
      </p:sp>
      <p:sp>
        <p:nvSpPr>
          <p:cNvPr id="46086" name="Line 16"/>
          <p:cNvSpPr>
            <a:spLocks noChangeShapeType="1"/>
          </p:cNvSpPr>
          <p:nvPr/>
        </p:nvSpPr>
        <p:spPr bwMode="auto">
          <a:xfrm flipV="1">
            <a:off x="5364163" y="1982788"/>
            <a:ext cx="282575" cy="635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s-MX"/>
          </a:p>
        </p:txBody>
      </p:sp>
      <p:sp>
        <p:nvSpPr>
          <p:cNvPr id="14" name="Rectangle 8"/>
          <p:cNvSpPr>
            <a:spLocks noChangeArrowheads="1"/>
          </p:cNvSpPr>
          <p:nvPr/>
        </p:nvSpPr>
        <p:spPr bwMode="auto">
          <a:xfrm>
            <a:off x="5795963" y="1196975"/>
            <a:ext cx="3167062" cy="4535488"/>
          </a:xfrm>
          <a:prstGeom prst="rect">
            <a:avLst/>
          </a:prstGeom>
          <a:solidFill>
            <a:schemeClr val="accent3">
              <a:lumMod val="60000"/>
              <a:lumOff val="40000"/>
              <a:alpha val="29000"/>
            </a:schemeClr>
          </a:solidFill>
          <a:ln w="31750" algn="ctr">
            <a:solidFill>
              <a:schemeClr val="bg1">
                <a:lumMod val="50000"/>
              </a:schemeClr>
            </a:solidFill>
            <a:miter lim="800000"/>
            <a:headEnd/>
            <a:tailEnd/>
          </a:ln>
          <a:effectLst/>
        </p:spPr>
        <p:txBody>
          <a:bodyPr/>
          <a:lstStyle/>
          <a:p>
            <a:pPr algn="just" eaLnBrk="1" hangingPunct="1">
              <a:defRPr/>
            </a:pPr>
            <a:r>
              <a:rPr lang="es-MX" sz="1600" dirty="0">
                <a:latin typeface="Arial" charset="0"/>
                <a:ea typeface="ＭＳ Ｐゴシック"/>
                <a:cs typeface="Arial" charset="0"/>
              </a:rPr>
              <a:t>Qué se debe entender por </a:t>
            </a:r>
            <a:r>
              <a:rPr lang="es-MX" sz="1600" b="1" dirty="0">
                <a:latin typeface="Arial" charset="0"/>
                <a:ea typeface="ＭＳ Ｐゴシック"/>
                <a:cs typeface="Arial" charset="0"/>
              </a:rPr>
              <a:t>inmediatamente: </a:t>
            </a:r>
          </a:p>
          <a:p>
            <a:pPr algn="just" eaLnBrk="1" hangingPunct="1">
              <a:defRPr/>
            </a:pPr>
            <a:endParaRPr lang="es-MX" sz="1600" dirty="0">
              <a:latin typeface="Arial" charset="0"/>
              <a:ea typeface="ＭＳ Ｐゴシック"/>
              <a:cs typeface="Arial" charset="0"/>
            </a:endParaRPr>
          </a:p>
          <a:p>
            <a:pPr algn="just" eaLnBrk="1" hangingPunct="1">
              <a:defRPr/>
            </a:pPr>
            <a:r>
              <a:rPr lang="es-MX" sz="1600" dirty="0">
                <a:latin typeface="Arial" charset="0"/>
                <a:ea typeface="ＭＳ Ｐゴシック"/>
                <a:cs typeface="Arial" charset="0"/>
              </a:rPr>
              <a:t>Entre la clausura de la casilla y la entrega de los paquetes </a:t>
            </a:r>
            <a:r>
              <a:rPr lang="es-ES" sz="1600" dirty="0">
                <a:latin typeface="Arial" charset="0"/>
                <a:ea typeface="ＭＳ Ｐゴシック"/>
                <a:cs typeface="Arial" charset="0"/>
              </a:rPr>
              <a:t>y expedientes, sólo debe transcurrir el </a:t>
            </a:r>
            <a:r>
              <a:rPr lang="es-ES" sz="1600" b="1" dirty="0">
                <a:latin typeface="Arial" charset="0"/>
                <a:ea typeface="ＭＳ Ｐゴシック"/>
                <a:cs typeface="Arial" charset="0"/>
              </a:rPr>
              <a:t>tiempo necesario </a:t>
            </a:r>
            <a:r>
              <a:rPr lang="es-ES" sz="1600" dirty="0">
                <a:latin typeface="Arial" charset="0"/>
                <a:ea typeface="ＭＳ Ｐゴシック"/>
                <a:cs typeface="Arial" charset="0"/>
              </a:rPr>
              <a:t>para el traslado del lugar en el que se </a:t>
            </a:r>
            <a:r>
              <a:rPr lang="es-MX" sz="1600" dirty="0">
                <a:latin typeface="Arial" charset="0"/>
                <a:ea typeface="ＭＳ Ｐゴシック"/>
                <a:cs typeface="Arial" charset="0"/>
              </a:rPr>
              <a:t>instaló la casilla, al Consejo Distrital.</a:t>
            </a:r>
          </a:p>
          <a:p>
            <a:pPr algn="just" eaLnBrk="1" hangingPunct="1">
              <a:defRPr/>
            </a:pPr>
            <a:r>
              <a:rPr lang="es-MX" sz="1600" dirty="0">
                <a:latin typeface="Arial" charset="0"/>
                <a:ea typeface="ＭＳ Ｐゴシック"/>
                <a:cs typeface="Arial" charset="0"/>
              </a:rPr>
              <a:t> </a:t>
            </a:r>
          </a:p>
          <a:p>
            <a:pPr algn="just" eaLnBrk="1" hangingPunct="1">
              <a:defRPr/>
            </a:pPr>
            <a:r>
              <a:rPr lang="es-MX" sz="1600" dirty="0">
                <a:latin typeface="Arial" charset="0"/>
                <a:ea typeface="ＭＳ Ｐゴシック"/>
                <a:cs typeface="Arial" charset="0"/>
              </a:rPr>
              <a:t>Se deben considerar las </a:t>
            </a:r>
            <a:r>
              <a:rPr lang="es-MX" sz="1600" b="1" dirty="0">
                <a:latin typeface="Arial" charset="0"/>
                <a:ea typeface="ＭＳ Ｐゴシック"/>
                <a:cs typeface="Arial" charset="0"/>
              </a:rPr>
              <a:t>características de la localidad, los medios de transporte y las condiciones particulares del momento y del lugar.</a:t>
            </a:r>
            <a:endParaRPr lang="es-ES" sz="1600" b="1" dirty="0">
              <a:latin typeface="Arial" charset="0"/>
              <a:ea typeface="ＭＳ Ｐゴシック"/>
              <a:cs typeface="Arial" charset="0"/>
            </a:endParaRPr>
          </a:p>
        </p:txBody>
      </p:sp>
      <p:sp>
        <p:nvSpPr>
          <p:cNvPr id="56329" name="Rectangle 9"/>
          <p:cNvSpPr>
            <a:spLocks noChangeArrowheads="1"/>
          </p:cNvSpPr>
          <p:nvPr/>
        </p:nvSpPr>
        <p:spPr bwMode="auto">
          <a:xfrm>
            <a:off x="6959600" y="5324475"/>
            <a:ext cx="1933575" cy="276225"/>
          </a:xfrm>
          <a:prstGeom prst="rect">
            <a:avLst/>
          </a:prstGeom>
          <a:noFill/>
          <a:ln w="9525" algn="ctr">
            <a:noFill/>
            <a:miter lim="800000"/>
            <a:headEnd/>
            <a:tailEnd/>
          </a:ln>
        </p:spPr>
        <p:txBody>
          <a:bodyPr>
            <a:spAutoFit/>
          </a:bodyPr>
          <a:lstStyle/>
          <a:p>
            <a:pPr algn="r" eaLnBrk="1" hangingPunct="1">
              <a:defRPr/>
            </a:pPr>
            <a:r>
              <a:rPr lang="es-MX" sz="1200" b="1" i="1" dirty="0">
                <a:solidFill>
                  <a:schemeClr val="accent3">
                    <a:lumMod val="50000"/>
                  </a:schemeClr>
                </a:solidFill>
                <a:ea typeface="ＭＳ Ｐゴシック"/>
                <a:cs typeface="ＭＳ Ｐゴシック"/>
              </a:rPr>
              <a:t>Tesis S3EL 039/97</a:t>
            </a:r>
            <a:endParaRPr lang="es-ES" sz="1200" b="1" i="1" dirty="0">
              <a:solidFill>
                <a:schemeClr val="accent3">
                  <a:lumMod val="50000"/>
                </a:schemeClr>
              </a:solidFill>
              <a:ea typeface="ＭＳ Ｐゴシック"/>
              <a:cs typeface="Arial" charset="0"/>
            </a:endParaRPr>
          </a:p>
        </p:txBody>
      </p:sp>
      <p:sp>
        <p:nvSpPr>
          <p:cNvPr id="15" name="14 Rectángulo"/>
          <p:cNvSpPr/>
          <p:nvPr/>
        </p:nvSpPr>
        <p:spPr>
          <a:xfrm>
            <a:off x="6048375" y="5961063"/>
            <a:ext cx="1760538" cy="276225"/>
          </a:xfrm>
          <a:prstGeom prst="rect">
            <a:avLst/>
          </a:prstGeom>
          <a:solidFill>
            <a:schemeClr val="accent3">
              <a:lumMod val="60000"/>
              <a:lumOff val="40000"/>
            </a:schemeClr>
          </a:solidFill>
          <a:ln>
            <a:solidFill>
              <a:schemeClr val="bg1">
                <a:lumMod val="50000"/>
              </a:schemeClr>
            </a:solidFill>
          </a:ln>
        </p:spPr>
        <p:txBody>
          <a:bodyPr wrap="none">
            <a:spAutoFit/>
          </a:bodyPr>
          <a:lstStyle/>
          <a:p>
            <a:pPr eaLnBrk="1" hangingPunct="1">
              <a:spcBef>
                <a:spcPct val="50000"/>
              </a:spcBef>
              <a:defRPr/>
            </a:pPr>
            <a:r>
              <a:rPr lang="es-MX" sz="1200" b="1" i="1" dirty="0">
                <a:solidFill>
                  <a:schemeClr val="accent3">
                    <a:lumMod val="50000"/>
                  </a:schemeClr>
                </a:solidFill>
                <a:ea typeface="ＭＳ Ｐゴシック"/>
                <a:cs typeface="Arial" charset="0"/>
              </a:rPr>
              <a:t>Artículo 299 LEGIPE.</a:t>
            </a:r>
            <a:r>
              <a:rPr lang="es-MX" sz="1200" b="1" i="1" dirty="0">
                <a:solidFill>
                  <a:srgbClr val="0070C0"/>
                </a:solidFill>
                <a:ea typeface="ＭＳ Ｐゴシック"/>
                <a:cs typeface="Arial" charset="0"/>
              </a:rPr>
              <a:t> </a:t>
            </a:r>
          </a:p>
        </p:txBody>
      </p:sp>
      <p:sp>
        <p:nvSpPr>
          <p:cNvPr id="46090" name="Line 16"/>
          <p:cNvSpPr>
            <a:spLocks noChangeShapeType="1"/>
          </p:cNvSpPr>
          <p:nvPr/>
        </p:nvSpPr>
        <p:spPr bwMode="auto">
          <a:xfrm flipV="1">
            <a:off x="5364163" y="3567113"/>
            <a:ext cx="282575" cy="635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s-MX"/>
          </a:p>
        </p:txBody>
      </p:sp>
      <p:sp>
        <p:nvSpPr>
          <p:cNvPr id="46091" name="Line 16"/>
          <p:cNvSpPr>
            <a:spLocks noChangeShapeType="1"/>
          </p:cNvSpPr>
          <p:nvPr/>
        </p:nvSpPr>
        <p:spPr bwMode="auto">
          <a:xfrm flipV="1">
            <a:off x="5364163" y="5013325"/>
            <a:ext cx="282575" cy="635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s-MX"/>
          </a:p>
        </p:txBody>
      </p:sp>
      <p:sp>
        <p:nvSpPr>
          <p:cNvPr id="46092" name="Line 16"/>
          <p:cNvSpPr>
            <a:spLocks noChangeShapeType="1"/>
          </p:cNvSpPr>
          <p:nvPr/>
        </p:nvSpPr>
        <p:spPr bwMode="auto">
          <a:xfrm flipV="1">
            <a:off x="1979613" y="3665538"/>
            <a:ext cx="0"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24 Rectángulo redondeado"/>
          <p:cNvSpPr>
            <a:spLocks noChangeArrowheads="1"/>
          </p:cNvSpPr>
          <p:nvPr/>
        </p:nvSpPr>
        <p:spPr bwMode="auto">
          <a:xfrm>
            <a:off x="3852863" y="2924175"/>
            <a:ext cx="4248150" cy="1081088"/>
          </a:xfrm>
          <a:prstGeom prst="roundRect">
            <a:avLst>
              <a:gd name="adj" fmla="val 16667"/>
            </a:avLst>
          </a:prstGeom>
          <a:solidFill>
            <a:schemeClr val="accent3">
              <a:lumMod val="60000"/>
              <a:lumOff val="40000"/>
            </a:schemeClr>
          </a:solidFill>
          <a:ln>
            <a:solidFill>
              <a:schemeClr val="bg1">
                <a:lumMod val="50000"/>
              </a:schemeClr>
            </a:solidFill>
            <a:headEnd/>
            <a:tailEnd/>
          </a:ln>
        </p:spPr>
        <p:style>
          <a:lnRef idx="2">
            <a:schemeClr val="dk1"/>
          </a:lnRef>
          <a:fillRef idx="1">
            <a:schemeClr val="lt1"/>
          </a:fillRef>
          <a:effectRef idx="0">
            <a:schemeClr val="dk1"/>
          </a:effectRef>
          <a:fontRef idx="minor">
            <a:schemeClr val="dk1"/>
          </a:fontRef>
        </p:style>
        <p:txBody>
          <a:bodyPr anchor="ctr" anchorCtr="1"/>
          <a:lstStyle/>
          <a:p>
            <a:pPr eaLnBrk="1" hangingPunct="1">
              <a:tabLst>
                <a:tab pos="0" algn="l"/>
                <a:tab pos="265113" algn="l"/>
              </a:tabLst>
              <a:defRPr/>
            </a:pPr>
            <a:r>
              <a:rPr lang="es-MX" dirty="0"/>
              <a:t>Que hubo </a:t>
            </a:r>
            <a:r>
              <a:rPr lang="es-MX" b="1" dirty="0">
                <a:solidFill>
                  <a:srgbClr val="C00000"/>
                </a:solidFill>
              </a:rPr>
              <a:t>alteración o violación</a:t>
            </a:r>
            <a:r>
              <a:rPr lang="es-MX" dirty="0">
                <a:solidFill>
                  <a:srgbClr val="C00000"/>
                </a:solidFill>
              </a:rPr>
              <a:t> </a:t>
            </a:r>
            <a:r>
              <a:rPr lang="es-MX" dirty="0"/>
              <a:t>de los paquetes electorales.</a:t>
            </a:r>
            <a:endParaRPr lang="es-MX" b="1" dirty="0"/>
          </a:p>
        </p:txBody>
      </p:sp>
      <p:sp>
        <p:nvSpPr>
          <p:cNvPr id="61443" name="25 Rectángulo redondeado"/>
          <p:cNvSpPr>
            <a:spLocks noChangeArrowheads="1"/>
          </p:cNvSpPr>
          <p:nvPr/>
        </p:nvSpPr>
        <p:spPr bwMode="auto">
          <a:xfrm>
            <a:off x="3851275" y="836613"/>
            <a:ext cx="4249738" cy="1152525"/>
          </a:xfrm>
          <a:prstGeom prst="roundRect">
            <a:avLst>
              <a:gd name="adj" fmla="val 16667"/>
            </a:avLst>
          </a:prstGeom>
          <a:solidFill>
            <a:schemeClr val="accent3">
              <a:lumMod val="60000"/>
              <a:lumOff val="40000"/>
            </a:schemeClr>
          </a:solidFill>
          <a:ln>
            <a:solidFill>
              <a:schemeClr val="bg1">
                <a:lumMod val="50000"/>
              </a:schemeClr>
            </a:solidFill>
            <a:headEnd/>
            <a:tailEnd/>
          </a:ln>
        </p:spPr>
        <p:style>
          <a:lnRef idx="2">
            <a:schemeClr val="dk1"/>
          </a:lnRef>
          <a:fillRef idx="1">
            <a:schemeClr val="lt1"/>
          </a:fillRef>
          <a:effectRef idx="0">
            <a:schemeClr val="dk1"/>
          </a:effectRef>
          <a:fontRef idx="minor">
            <a:schemeClr val="dk1"/>
          </a:fontRef>
        </p:style>
        <p:txBody>
          <a:bodyPr anchor="ctr" anchorCtr="1"/>
          <a:lstStyle/>
          <a:p>
            <a:pPr eaLnBrk="1" hangingPunct="1">
              <a:defRPr/>
            </a:pPr>
            <a:r>
              <a:rPr lang="es-MX" dirty="0"/>
              <a:t>Que </a:t>
            </a:r>
            <a:r>
              <a:rPr lang="es-MX" b="1" dirty="0">
                <a:solidFill>
                  <a:srgbClr val="C00000"/>
                </a:solidFill>
              </a:rPr>
              <a:t>se entregaron</a:t>
            </a:r>
            <a:r>
              <a:rPr lang="es-MX" dirty="0">
                <a:solidFill>
                  <a:srgbClr val="C00000"/>
                </a:solidFill>
              </a:rPr>
              <a:t> </a:t>
            </a:r>
            <a:r>
              <a:rPr lang="es-MX" dirty="0"/>
              <a:t>al Consejo </a:t>
            </a:r>
          </a:p>
          <a:p>
            <a:pPr eaLnBrk="1" hangingPunct="1">
              <a:defRPr/>
            </a:pPr>
            <a:r>
              <a:rPr lang="es-MX" dirty="0"/>
              <a:t>Distrital los paquetes que contienen expedientes electorales </a:t>
            </a:r>
            <a:r>
              <a:rPr lang="es-MX" b="1" dirty="0">
                <a:solidFill>
                  <a:srgbClr val="C00000"/>
                </a:solidFill>
              </a:rPr>
              <a:t>fuera de los plazos</a:t>
            </a:r>
            <a:r>
              <a:rPr lang="es-MX" dirty="0"/>
              <a:t> legales.</a:t>
            </a:r>
          </a:p>
        </p:txBody>
      </p:sp>
      <p:sp>
        <p:nvSpPr>
          <p:cNvPr id="61444" name="25 Rectángulo redondeado"/>
          <p:cNvSpPr>
            <a:spLocks noChangeArrowheads="1"/>
          </p:cNvSpPr>
          <p:nvPr/>
        </p:nvSpPr>
        <p:spPr bwMode="auto">
          <a:xfrm>
            <a:off x="3779838" y="4797425"/>
            <a:ext cx="4321175" cy="1079500"/>
          </a:xfrm>
          <a:prstGeom prst="roundRect">
            <a:avLst>
              <a:gd name="adj" fmla="val 16667"/>
            </a:avLst>
          </a:prstGeom>
          <a:solidFill>
            <a:schemeClr val="accent3">
              <a:lumMod val="60000"/>
              <a:lumOff val="40000"/>
            </a:schemeClr>
          </a:solidFill>
          <a:ln>
            <a:solidFill>
              <a:schemeClr val="bg1">
                <a:lumMod val="50000"/>
              </a:schemeClr>
            </a:solidFill>
            <a:headEnd/>
            <a:tailEnd/>
          </a:ln>
        </p:spPr>
        <p:style>
          <a:lnRef idx="2">
            <a:schemeClr val="dk1"/>
          </a:lnRef>
          <a:fillRef idx="1">
            <a:schemeClr val="lt1"/>
          </a:fillRef>
          <a:effectRef idx="0">
            <a:schemeClr val="dk1"/>
          </a:effectRef>
          <a:fontRef idx="minor">
            <a:schemeClr val="dk1"/>
          </a:fontRef>
        </p:style>
        <p:txBody>
          <a:bodyPr anchor="ctr" anchorCtr="1"/>
          <a:lstStyle/>
          <a:p>
            <a:pPr eaLnBrk="1" hangingPunct="1">
              <a:defRPr/>
            </a:pPr>
            <a:r>
              <a:rPr lang="es-MX" dirty="0"/>
              <a:t>Que </a:t>
            </a:r>
            <a:r>
              <a:rPr lang="es-MX" b="1" dirty="0">
                <a:solidFill>
                  <a:srgbClr val="C00000"/>
                </a:solidFill>
              </a:rPr>
              <a:t>no existió causa justificada</a:t>
            </a:r>
            <a:r>
              <a:rPr lang="es-MX" dirty="0">
                <a:solidFill>
                  <a:srgbClr val="C00000"/>
                </a:solidFill>
              </a:rPr>
              <a:t> </a:t>
            </a:r>
            <a:r>
              <a:rPr lang="es-MX" dirty="0"/>
              <a:t>para la entrega extemporánea de los paquetes.</a:t>
            </a:r>
            <a:endParaRPr lang="es-MX" b="1" dirty="0"/>
          </a:p>
        </p:txBody>
      </p:sp>
      <p:sp>
        <p:nvSpPr>
          <p:cNvPr id="13321" name="AutoShape 9"/>
          <p:cNvSpPr>
            <a:spLocks noChangeArrowheads="1"/>
          </p:cNvSpPr>
          <p:nvPr/>
        </p:nvSpPr>
        <p:spPr bwMode="auto">
          <a:xfrm>
            <a:off x="468313" y="2924175"/>
            <a:ext cx="2232025" cy="1081088"/>
          </a:xfrm>
          <a:prstGeom prst="roundRect">
            <a:avLst>
              <a:gd name="adj" fmla="val 16667"/>
            </a:avLst>
          </a:prstGeom>
          <a:solidFill>
            <a:schemeClr val="accent3">
              <a:lumMod val="60000"/>
              <a:lumOff val="40000"/>
            </a:schemeClr>
          </a:solidFill>
          <a:ln w="28575" algn="ctr">
            <a:solidFill>
              <a:schemeClr val="bg1">
                <a:lumMod val="50000"/>
              </a:schemeClr>
            </a:solidFill>
            <a:round/>
            <a:headEnd/>
            <a:tailEnd/>
          </a:ln>
          <a:effectLst/>
        </p:spPr>
        <p:txBody>
          <a:bodyPr anchor="ctr"/>
          <a:lstStyle/>
          <a:p>
            <a:pPr algn="ctr" eaLnBrk="1" hangingPunct="1">
              <a:defRPr/>
            </a:pPr>
            <a:r>
              <a:rPr lang="es-MX" dirty="0">
                <a:latin typeface="Arial" charset="0"/>
                <a:ea typeface="ＭＳ Ｐゴシック"/>
                <a:cs typeface="Arial" charset="0"/>
              </a:rPr>
              <a:t>Elementos que deben demostrarse para su </a:t>
            </a:r>
            <a:r>
              <a:rPr lang="es-MX" b="1" dirty="0">
                <a:latin typeface="Arial" charset="0"/>
                <a:ea typeface="ＭＳ Ｐゴシック"/>
                <a:cs typeface="Arial" charset="0"/>
              </a:rPr>
              <a:t>actualización:</a:t>
            </a:r>
            <a:endParaRPr lang="es-ES" sz="1400" b="1" dirty="0">
              <a:latin typeface="Arial" charset="0"/>
              <a:ea typeface="ＭＳ Ｐゴシック"/>
              <a:cs typeface="Arial" charset="0"/>
            </a:endParaRPr>
          </a:p>
        </p:txBody>
      </p:sp>
      <p:sp>
        <p:nvSpPr>
          <p:cNvPr id="48134" name="Text Box 23"/>
          <p:cNvSpPr txBox="1">
            <a:spLocks noChangeArrowheads="1"/>
          </p:cNvSpPr>
          <p:nvPr/>
        </p:nvSpPr>
        <p:spPr bwMode="auto">
          <a:xfrm>
            <a:off x="2916238" y="5970588"/>
            <a:ext cx="5111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r>
              <a:rPr lang="es-MX" altLang="es-MX" sz="1200" b="1" i="1">
                <a:solidFill>
                  <a:srgbClr val="006600"/>
                </a:solidFill>
              </a:rPr>
              <a:t>Tesis </a:t>
            </a:r>
            <a:r>
              <a:rPr lang="es-MX" altLang="es-MX" sz="1200" b="1">
                <a:solidFill>
                  <a:srgbClr val="006600"/>
                </a:solidFill>
              </a:rPr>
              <a:t>S3EL 038/97, S3ELJ 07/2000, S3EL 82/2001 y S3EL 033/2004 </a:t>
            </a:r>
            <a:endParaRPr lang="es-ES" altLang="es-MX" sz="1200" b="1" i="1">
              <a:solidFill>
                <a:srgbClr val="006600"/>
              </a:solidFill>
            </a:endParaRPr>
          </a:p>
        </p:txBody>
      </p:sp>
      <p:cxnSp>
        <p:nvCxnSpPr>
          <p:cNvPr id="57351" name="40 Forma"/>
          <p:cNvCxnSpPr>
            <a:cxnSpLocks noChangeShapeType="1"/>
            <a:stCxn id="61443" idx="1"/>
            <a:endCxn id="61444" idx="1"/>
          </p:cNvCxnSpPr>
          <p:nvPr/>
        </p:nvCxnSpPr>
        <p:spPr bwMode="auto">
          <a:xfrm rot="10800000" flipV="1">
            <a:off x="3779838" y="1412875"/>
            <a:ext cx="71437" cy="3924300"/>
          </a:xfrm>
          <a:prstGeom prst="bentConnector3">
            <a:avLst>
              <a:gd name="adj1" fmla="val 417465"/>
            </a:avLst>
          </a:prstGeom>
          <a:noFill/>
          <a:ln w="25400">
            <a:solidFill>
              <a:schemeClr val="bg1">
                <a:lumMod val="50000"/>
              </a:schemeClr>
            </a:solidFill>
            <a:miter lim="800000"/>
            <a:headEnd type="triangle" w="med" len="med"/>
            <a:tailEnd type="triangle" w="med" len="med"/>
          </a:ln>
        </p:spPr>
      </p:cxnSp>
      <p:cxnSp>
        <p:nvCxnSpPr>
          <p:cNvPr id="55304" name="43 Conector recto de flecha"/>
          <p:cNvCxnSpPr>
            <a:cxnSpLocks noChangeShapeType="1"/>
            <a:stCxn id="13321" idx="3"/>
            <a:endCxn id="61442" idx="1"/>
          </p:cNvCxnSpPr>
          <p:nvPr/>
        </p:nvCxnSpPr>
        <p:spPr bwMode="auto">
          <a:xfrm>
            <a:off x="2700338" y="3465513"/>
            <a:ext cx="1152525" cy="0"/>
          </a:xfrm>
          <a:prstGeom prst="straightConnector1">
            <a:avLst/>
          </a:prstGeom>
          <a:noFill/>
          <a:ln w="28575">
            <a:solidFill>
              <a:schemeClr val="bg1">
                <a:lumMod val="50000"/>
              </a:schemeClr>
            </a:solidFill>
            <a:round/>
            <a:headEnd/>
            <a:tailEnd type="triangle" w="med" len="med"/>
          </a:ln>
        </p:spPr>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Título"/>
          <p:cNvSpPr>
            <a:spLocks noGrp="1"/>
          </p:cNvSpPr>
          <p:nvPr>
            <p:ph type="title"/>
          </p:nvPr>
        </p:nvSpPr>
        <p:spPr bwMode="auto">
          <a:xfrm>
            <a:off x="179388" y="1349375"/>
            <a:ext cx="8785225" cy="1143000"/>
          </a:xfrm>
          <a:ln>
            <a:miter lim="800000"/>
            <a:headEnd/>
            <a:tailEnd/>
          </a:ln>
        </p:spPr>
        <p:txBody>
          <a:bodyPr wrap="square" lIns="91440" tIns="45720" rIns="91440" bIns="45720" numCol="1" anchor="t" anchorCtr="0" compatLnSpc="1">
            <a:prstTxWarp prst="textNoShape">
              <a:avLst/>
            </a:prstTxWarp>
          </a:bodyPr>
          <a:lstStyle/>
          <a:p>
            <a:pPr eaLnBrk="1" hangingPunct="1">
              <a:lnSpc>
                <a:spcPct val="90000"/>
              </a:lnSpc>
              <a:defRPr/>
            </a:pPr>
            <a:r>
              <a:rPr lang="es-ES" b="1" dirty="0" smtClean="0">
                <a:solidFill>
                  <a:srgbClr val="660033"/>
                </a:solidFill>
              </a:rPr>
              <a:t> </a:t>
            </a:r>
            <a:r>
              <a:rPr lang="es-ES" sz="2400" b="1" dirty="0" smtClean="0">
                <a:solidFill>
                  <a:schemeClr val="accent3">
                    <a:lumMod val="50000"/>
                  </a:schemeClr>
                </a:solidFill>
                <a:latin typeface="Tahoma" pitchFamily="34" charset="0"/>
              </a:rPr>
              <a:t>Causal de nulidad de votación recibida en casilla</a:t>
            </a:r>
            <a:br>
              <a:rPr lang="es-ES" sz="2400" b="1" dirty="0" smtClean="0">
                <a:solidFill>
                  <a:schemeClr val="accent3">
                    <a:lumMod val="50000"/>
                  </a:schemeClr>
                </a:solidFill>
                <a:latin typeface="Tahoma" pitchFamily="34" charset="0"/>
              </a:rPr>
            </a:br>
            <a:r>
              <a:rPr lang="es-MX" sz="2400" b="1" dirty="0" smtClean="0">
                <a:solidFill>
                  <a:srgbClr val="00007E"/>
                </a:solidFill>
                <a:latin typeface="Tahoma" pitchFamily="34" charset="0"/>
              </a:rPr>
              <a:t>                                                                                   </a:t>
            </a:r>
            <a:endParaRPr lang="es-MX" sz="2400" dirty="0" smtClean="0"/>
          </a:p>
        </p:txBody>
      </p:sp>
      <p:sp>
        <p:nvSpPr>
          <p:cNvPr id="3" name="2 Marcador de contenido"/>
          <p:cNvSpPr>
            <a:spLocks noGrp="1"/>
          </p:cNvSpPr>
          <p:nvPr>
            <p:ph idx="1"/>
          </p:nvPr>
        </p:nvSpPr>
        <p:spPr>
          <a:xfrm>
            <a:off x="468313" y="2636838"/>
            <a:ext cx="8424862" cy="1584325"/>
          </a:xfrm>
          <a:prstGeom prst="roundRect">
            <a:avLst/>
          </a:prstGeom>
          <a:solidFill>
            <a:schemeClr val="accent3">
              <a:lumMod val="60000"/>
              <a:lumOff val="40000"/>
              <a:alpha val="51000"/>
            </a:schemeClr>
          </a:solidFill>
          <a:ln w="28575">
            <a:solidFill>
              <a:schemeClr val="bg1">
                <a:lumMod val="50000"/>
              </a:schemeClr>
            </a:solidFill>
          </a:ln>
        </p:spPr>
        <p:txBody>
          <a:bodyPr/>
          <a:lstStyle/>
          <a:p>
            <a:pPr algn="just">
              <a:buFontTx/>
              <a:buNone/>
              <a:defRPr/>
            </a:pPr>
            <a:r>
              <a:rPr lang="es-MX" b="1" dirty="0" smtClean="0">
                <a:solidFill>
                  <a:srgbClr val="660033"/>
                </a:solidFill>
              </a:rPr>
              <a:t>   </a:t>
            </a:r>
            <a:r>
              <a:rPr lang="es-MX" sz="2400" b="1" dirty="0" smtClean="0">
                <a:solidFill>
                  <a:schemeClr val="tx1">
                    <a:lumMod val="95000"/>
                    <a:lumOff val="5000"/>
                  </a:schemeClr>
                </a:solidFill>
              </a:rPr>
              <a:t>Realizar, sin causa justificada, el escrutinio y cómputo en local diferente al determinado por el Consejo respectivo; </a:t>
            </a:r>
            <a:endParaRPr lang="es-MX" sz="2400" b="1" dirty="0" smtClean="0">
              <a:solidFill>
                <a:srgbClr val="471A19"/>
              </a:solidFill>
            </a:endParaRPr>
          </a:p>
          <a:p>
            <a:pPr algn="just">
              <a:buFontTx/>
              <a:buNone/>
              <a:defRPr/>
            </a:pPr>
            <a:endParaRPr lang="es-MX" sz="2400" dirty="0" smtClean="0">
              <a:solidFill>
                <a:srgbClr val="00007E"/>
              </a:solidFill>
            </a:endParaRPr>
          </a:p>
          <a:p>
            <a:pPr>
              <a:buFont typeface="Arial" charset="0"/>
              <a:buChar char="•"/>
              <a:defRPr/>
            </a:pPr>
            <a:endParaRPr lang="es-MX"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1 Título"/>
          <p:cNvSpPr>
            <a:spLocks noGrp="1"/>
          </p:cNvSpPr>
          <p:nvPr>
            <p:ph type="title"/>
          </p:nvPr>
        </p:nvSpPr>
        <p:spPr bwMode="auto">
          <a:xfrm>
            <a:off x="107950" y="1565275"/>
            <a:ext cx="8785225"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s-MX" altLang="es-MX" sz="2400" b="1" smtClean="0">
                <a:solidFill>
                  <a:srgbClr val="006600"/>
                </a:solidFill>
                <a:latin typeface="Tahoma" panose="020B0604030504040204" pitchFamily="34" charset="0"/>
              </a:rPr>
              <a:t>Bien jurídico tutelado</a:t>
            </a:r>
            <a:r>
              <a:rPr lang="es-MX" altLang="es-MX" sz="2400" b="1" smtClean="0">
                <a:solidFill>
                  <a:srgbClr val="006600"/>
                </a:solidFill>
              </a:rPr>
              <a:t> </a:t>
            </a:r>
            <a:endParaRPr lang="es-MX" altLang="es-MX" sz="2400" smtClean="0">
              <a:solidFill>
                <a:srgbClr val="006600"/>
              </a:solidFill>
            </a:endParaRPr>
          </a:p>
        </p:txBody>
      </p:sp>
      <p:sp>
        <p:nvSpPr>
          <p:cNvPr id="3" name="2 Marcador de contenido"/>
          <p:cNvSpPr>
            <a:spLocks noGrp="1"/>
          </p:cNvSpPr>
          <p:nvPr>
            <p:ph idx="1"/>
          </p:nvPr>
        </p:nvSpPr>
        <p:spPr>
          <a:xfrm>
            <a:off x="539750" y="2820988"/>
            <a:ext cx="8135938" cy="1471612"/>
          </a:xfrm>
          <a:prstGeom prst="roundRect">
            <a:avLst/>
          </a:prstGeom>
          <a:solidFill>
            <a:schemeClr val="accent3">
              <a:lumMod val="60000"/>
              <a:lumOff val="40000"/>
              <a:alpha val="52000"/>
            </a:schemeClr>
          </a:solidFill>
          <a:ln w="28575">
            <a:solidFill>
              <a:schemeClr val="bg1">
                <a:lumMod val="50000"/>
              </a:schemeClr>
            </a:solidFill>
          </a:ln>
        </p:spPr>
        <p:txBody>
          <a:bodyPr/>
          <a:lstStyle/>
          <a:p>
            <a:pPr algn="just">
              <a:buFont typeface="Arial" charset="0"/>
              <a:buChar char="•"/>
              <a:defRPr/>
            </a:pPr>
            <a:r>
              <a:rPr lang="es-MX" sz="2400" b="1" dirty="0" smtClean="0">
                <a:solidFill>
                  <a:srgbClr val="00007E"/>
                </a:solidFill>
              </a:rPr>
              <a:t>Principio de certeza:</a:t>
            </a:r>
            <a:r>
              <a:rPr lang="es-MX" sz="2400" dirty="0" smtClean="0"/>
              <a:t> se pretende evitar </a:t>
            </a:r>
            <a:r>
              <a:rPr lang="es-MX" sz="2400" b="1" dirty="0" smtClean="0">
                <a:solidFill>
                  <a:srgbClr val="C00000"/>
                </a:solidFill>
              </a:rPr>
              <a:t>la manipulación de las urnas</a:t>
            </a:r>
            <a:r>
              <a:rPr lang="es-MX" sz="2400" dirty="0" smtClean="0">
                <a:solidFill>
                  <a:srgbClr val="C00000"/>
                </a:solidFill>
              </a:rPr>
              <a:t>,</a:t>
            </a:r>
            <a:r>
              <a:rPr lang="es-MX" sz="2400" dirty="0" smtClean="0"/>
              <a:t> para llevarlas a otro lugar, y que se alteren los resultados.</a:t>
            </a:r>
          </a:p>
          <a:p>
            <a:pPr>
              <a:buFont typeface="Arial" charset="0"/>
              <a:buChar char="•"/>
              <a:defRPr/>
            </a:pPr>
            <a:endParaRPr lang="es-MX"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14"/>
          <p:cNvSpPr>
            <a:spLocks noChangeArrowheads="1"/>
          </p:cNvSpPr>
          <p:nvPr/>
        </p:nvSpPr>
        <p:spPr bwMode="auto">
          <a:xfrm>
            <a:off x="4454525" y="1412875"/>
            <a:ext cx="3789363" cy="1033463"/>
          </a:xfrm>
          <a:prstGeom prst="roundRect">
            <a:avLst>
              <a:gd name="adj" fmla="val 16667"/>
            </a:avLst>
          </a:prstGeom>
          <a:solidFill>
            <a:schemeClr val="accent3">
              <a:lumMod val="60000"/>
              <a:lumOff val="40000"/>
            </a:schemeClr>
          </a:solidFill>
          <a:ln>
            <a:solidFill>
              <a:schemeClr val="bg1">
                <a:lumMod val="50000"/>
              </a:schemeClr>
            </a:solidFill>
            <a:headEnd/>
            <a:tailEnd/>
          </a:ln>
        </p:spPr>
        <p:style>
          <a:lnRef idx="2">
            <a:schemeClr val="dk1"/>
          </a:lnRef>
          <a:fillRef idx="1">
            <a:schemeClr val="lt1"/>
          </a:fillRef>
          <a:effectRef idx="0">
            <a:schemeClr val="dk1"/>
          </a:effectRef>
          <a:fontRef idx="minor">
            <a:schemeClr val="dk1"/>
          </a:fontRef>
        </p:style>
        <p:txBody>
          <a:bodyPr anchor="ctr" anchorCtr="1"/>
          <a:lstStyle/>
          <a:p>
            <a:pPr algn="just" eaLnBrk="1" hangingPunct="1">
              <a:defRPr/>
            </a:pPr>
            <a:r>
              <a:rPr lang="es-MX" dirty="0"/>
              <a:t>Que se realizó el escrutinio y cómputo </a:t>
            </a:r>
            <a:r>
              <a:rPr lang="es-MX" b="1" dirty="0">
                <a:solidFill>
                  <a:srgbClr val="C00000"/>
                </a:solidFill>
              </a:rPr>
              <a:t>en lugar distinto </a:t>
            </a:r>
            <a:r>
              <a:rPr lang="es-MX" dirty="0"/>
              <a:t>al autorizado por el Consejo Distrital.</a:t>
            </a:r>
          </a:p>
        </p:txBody>
      </p:sp>
      <p:sp>
        <p:nvSpPr>
          <p:cNvPr id="65539" name="AutoShape 14"/>
          <p:cNvSpPr>
            <a:spLocks noChangeArrowheads="1"/>
          </p:cNvSpPr>
          <p:nvPr/>
        </p:nvSpPr>
        <p:spPr bwMode="auto">
          <a:xfrm>
            <a:off x="4429125" y="2878138"/>
            <a:ext cx="3814763" cy="647700"/>
          </a:xfrm>
          <a:prstGeom prst="roundRect">
            <a:avLst>
              <a:gd name="adj" fmla="val 16667"/>
            </a:avLst>
          </a:prstGeom>
          <a:solidFill>
            <a:schemeClr val="accent3">
              <a:lumMod val="60000"/>
              <a:lumOff val="40000"/>
            </a:schemeClr>
          </a:solidFill>
          <a:ln>
            <a:solidFill>
              <a:schemeClr val="bg1">
                <a:lumMod val="50000"/>
              </a:schemeClr>
            </a:solidFill>
            <a:headEnd/>
            <a:tailEnd/>
          </a:ln>
        </p:spPr>
        <p:style>
          <a:lnRef idx="2">
            <a:schemeClr val="dk1"/>
          </a:lnRef>
          <a:fillRef idx="1">
            <a:schemeClr val="lt1"/>
          </a:fillRef>
          <a:effectRef idx="0">
            <a:schemeClr val="dk1"/>
          </a:effectRef>
          <a:fontRef idx="minor">
            <a:schemeClr val="dk1"/>
          </a:fontRef>
        </p:style>
        <p:txBody>
          <a:bodyPr anchor="ctr" anchorCtr="1"/>
          <a:lstStyle/>
          <a:p>
            <a:pPr eaLnBrk="1" hangingPunct="1">
              <a:defRPr/>
            </a:pPr>
            <a:r>
              <a:rPr lang="es-MX" b="1" dirty="0">
                <a:solidFill>
                  <a:srgbClr val="C00000"/>
                </a:solidFill>
              </a:rPr>
              <a:t>Sin causa justificada </a:t>
            </a:r>
            <a:r>
              <a:rPr lang="es-MX" dirty="0"/>
              <a:t>para ello.</a:t>
            </a:r>
            <a:endParaRPr lang="es-ES" dirty="0"/>
          </a:p>
        </p:txBody>
      </p:sp>
      <p:sp>
        <p:nvSpPr>
          <p:cNvPr id="65540" name="AutoShape 14"/>
          <p:cNvSpPr>
            <a:spLocks noChangeArrowheads="1"/>
          </p:cNvSpPr>
          <p:nvPr/>
        </p:nvSpPr>
        <p:spPr bwMode="auto">
          <a:xfrm>
            <a:off x="4443413" y="4102100"/>
            <a:ext cx="3800475" cy="815975"/>
          </a:xfrm>
          <a:prstGeom prst="roundRect">
            <a:avLst>
              <a:gd name="adj" fmla="val 16667"/>
            </a:avLst>
          </a:prstGeom>
          <a:solidFill>
            <a:schemeClr val="accent3">
              <a:lumMod val="60000"/>
              <a:lumOff val="40000"/>
            </a:schemeClr>
          </a:solidFill>
          <a:ln>
            <a:solidFill>
              <a:schemeClr val="bg1">
                <a:lumMod val="50000"/>
              </a:schemeClr>
            </a:solidFill>
            <a:headEnd/>
            <a:tailEnd/>
          </a:ln>
        </p:spPr>
        <p:style>
          <a:lnRef idx="2">
            <a:schemeClr val="dk1"/>
          </a:lnRef>
          <a:fillRef idx="1">
            <a:schemeClr val="lt1"/>
          </a:fillRef>
          <a:effectRef idx="0">
            <a:schemeClr val="dk1"/>
          </a:effectRef>
          <a:fontRef idx="minor">
            <a:schemeClr val="dk1"/>
          </a:fontRef>
        </p:style>
        <p:txBody>
          <a:bodyPr anchor="ctr" anchorCtr="1"/>
          <a:lstStyle/>
          <a:p>
            <a:pPr algn="just" eaLnBrk="1" hangingPunct="1">
              <a:defRPr/>
            </a:pPr>
            <a:r>
              <a:rPr lang="es-MX" dirty="0"/>
              <a:t>Que se</a:t>
            </a:r>
            <a:r>
              <a:rPr lang="es-MX" b="1" dirty="0">
                <a:solidFill>
                  <a:srgbClr val="660033"/>
                </a:solidFill>
              </a:rPr>
              <a:t> </a:t>
            </a:r>
            <a:r>
              <a:rPr lang="es-MX" b="1" dirty="0">
                <a:solidFill>
                  <a:srgbClr val="C00000"/>
                </a:solidFill>
              </a:rPr>
              <a:t>alteraron</a:t>
            </a:r>
            <a:r>
              <a:rPr lang="es-MX" b="1" dirty="0">
                <a:solidFill>
                  <a:srgbClr val="660033"/>
                </a:solidFill>
              </a:rPr>
              <a:t> </a:t>
            </a:r>
            <a:r>
              <a:rPr lang="es-MX" dirty="0"/>
              <a:t>los resultados electorales.</a:t>
            </a:r>
          </a:p>
        </p:txBody>
      </p:sp>
      <p:sp>
        <p:nvSpPr>
          <p:cNvPr id="14351" name="AutoShape 14"/>
          <p:cNvSpPr>
            <a:spLocks noChangeArrowheads="1"/>
          </p:cNvSpPr>
          <p:nvPr/>
        </p:nvSpPr>
        <p:spPr bwMode="auto">
          <a:xfrm>
            <a:off x="1042988" y="2686050"/>
            <a:ext cx="2736850" cy="1079500"/>
          </a:xfrm>
          <a:prstGeom prst="roundRect">
            <a:avLst>
              <a:gd name="adj" fmla="val 16667"/>
            </a:avLst>
          </a:prstGeom>
          <a:solidFill>
            <a:schemeClr val="accent3">
              <a:lumMod val="60000"/>
              <a:lumOff val="40000"/>
            </a:schemeClr>
          </a:solidFill>
          <a:ln w="28575" algn="ctr">
            <a:solidFill>
              <a:schemeClr val="bg1">
                <a:lumMod val="50000"/>
              </a:schemeClr>
            </a:solidFill>
            <a:round/>
            <a:headEnd/>
            <a:tailEnd/>
          </a:ln>
          <a:effectLst/>
        </p:spPr>
        <p:txBody>
          <a:bodyPr anchor="ctr"/>
          <a:lstStyle/>
          <a:p>
            <a:pPr algn="just" eaLnBrk="1" hangingPunct="1">
              <a:defRPr/>
            </a:pPr>
            <a:r>
              <a:rPr lang="es-MX" dirty="0">
                <a:latin typeface="Arial" charset="0"/>
                <a:ea typeface="ＭＳ Ｐゴシック"/>
                <a:cs typeface="Arial" charset="0"/>
              </a:rPr>
              <a:t>Elementos que deben demostrarse para su </a:t>
            </a:r>
            <a:r>
              <a:rPr lang="es-MX" b="1" dirty="0">
                <a:latin typeface="Arial" charset="0"/>
                <a:ea typeface="ＭＳ Ｐゴシック"/>
                <a:cs typeface="Arial" charset="0"/>
              </a:rPr>
              <a:t>actualización:</a:t>
            </a:r>
          </a:p>
        </p:txBody>
      </p:sp>
      <p:sp>
        <p:nvSpPr>
          <p:cNvPr id="52230" name="Text Box 24"/>
          <p:cNvSpPr txBox="1">
            <a:spLocks noChangeArrowheads="1"/>
          </p:cNvSpPr>
          <p:nvPr/>
        </p:nvSpPr>
        <p:spPr bwMode="auto">
          <a:xfrm>
            <a:off x="3636963" y="5157788"/>
            <a:ext cx="4679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r>
              <a:rPr lang="es-MX" altLang="es-MX" sz="1200" b="1" i="1">
                <a:solidFill>
                  <a:srgbClr val="006600"/>
                </a:solidFill>
              </a:rPr>
              <a:t>Tesis </a:t>
            </a:r>
            <a:r>
              <a:rPr lang="es-MX" altLang="es-MX" sz="1200" b="1" i="1">
                <a:solidFill>
                  <a:srgbClr val="006600"/>
                </a:solidFill>
                <a:ea typeface="Arial Unicode MS" panose="020B0604020202020204" pitchFamily="34" charset="-128"/>
                <a:cs typeface="Arial Unicode MS" panose="020B0604020202020204" pitchFamily="34" charset="-128"/>
              </a:rPr>
              <a:t>S3EL 022/97, S3EL 023/99 y S3EL 067/2002.</a:t>
            </a:r>
            <a:endParaRPr lang="es-ES" altLang="es-MX" sz="1200" b="1" i="1">
              <a:solidFill>
                <a:srgbClr val="006600"/>
              </a:solidFill>
            </a:endParaRPr>
          </a:p>
        </p:txBody>
      </p:sp>
      <p:cxnSp>
        <p:nvCxnSpPr>
          <p:cNvPr id="65543" name="20 Conector angular"/>
          <p:cNvCxnSpPr>
            <a:cxnSpLocks noChangeShapeType="1"/>
            <a:stCxn id="65538" idx="1"/>
            <a:endCxn id="65540" idx="1"/>
          </p:cNvCxnSpPr>
          <p:nvPr/>
        </p:nvCxnSpPr>
        <p:spPr bwMode="auto">
          <a:xfrm rot="10800000" flipV="1">
            <a:off x="4443413" y="1928813"/>
            <a:ext cx="11112" cy="2581275"/>
          </a:xfrm>
          <a:prstGeom prst="bentConnector3">
            <a:avLst>
              <a:gd name="adj1" fmla="val 2218236"/>
            </a:avLst>
          </a:prstGeom>
          <a:ln>
            <a:solidFill>
              <a:schemeClr val="bg1">
                <a:lumMod val="50000"/>
              </a:schemeClr>
            </a:solidFill>
            <a:headEnd type="triangle" w="med" len="med"/>
            <a:tailEnd type="triangle" w="med" len="med"/>
          </a:ln>
        </p:spPr>
        <p:style>
          <a:lnRef idx="2">
            <a:schemeClr val="dk1"/>
          </a:lnRef>
          <a:fillRef idx="1">
            <a:schemeClr val="lt1"/>
          </a:fillRef>
          <a:effectRef idx="0">
            <a:schemeClr val="dk1"/>
          </a:effectRef>
          <a:fontRef idx="minor">
            <a:schemeClr val="dk1"/>
          </a:fontRef>
        </p:style>
      </p:cxnSp>
      <p:cxnSp>
        <p:nvCxnSpPr>
          <p:cNvPr id="59400" name="22 Conector recto de flecha"/>
          <p:cNvCxnSpPr>
            <a:cxnSpLocks noChangeShapeType="1"/>
            <a:endCxn id="65539" idx="1"/>
          </p:cNvCxnSpPr>
          <p:nvPr/>
        </p:nvCxnSpPr>
        <p:spPr bwMode="auto">
          <a:xfrm flipV="1">
            <a:off x="3770313" y="3201988"/>
            <a:ext cx="658812" cy="0"/>
          </a:xfrm>
          <a:prstGeom prst="straightConnector1">
            <a:avLst/>
          </a:prstGeom>
          <a:noFill/>
          <a:ln w="28575">
            <a:solidFill>
              <a:schemeClr val="bg1">
                <a:lumMod val="50000"/>
              </a:schemeClr>
            </a:solidFill>
            <a:round/>
            <a:headEnd/>
            <a:tailEnd type="triangle" w="med" len="med"/>
          </a:ln>
        </p:spPr>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1 Título"/>
          <p:cNvSpPr>
            <a:spLocks noGrp="1"/>
          </p:cNvSpPr>
          <p:nvPr>
            <p:ph type="title"/>
          </p:nvPr>
        </p:nvSpPr>
        <p:spPr bwMode="auto">
          <a:xfrm>
            <a:off x="323850" y="1277938"/>
            <a:ext cx="8785225"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lnSpc>
                <a:spcPct val="90000"/>
              </a:lnSpc>
            </a:pPr>
            <a:r>
              <a:rPr lang="es-ES" altLang="es-MX" b="1" smtClean="0">
                <a:solidFill>
                  <a:srgbClr val="660033"/>
                </a:solidFill>
              </a:rPr>
              <a:t> </a:t>
            </a:r>
            <a:r>
              <a:rPr lang="es-ES" altLang="es-MX" sz="2400" b="1" smtClean="0">
                <a:solidFill>
                  <a:srgbClr val="006600"/>
                </a:solidFill>
                <a:latin typeface="Tahoma" panose="020B0604030504040204" pitchFamily="34" charset="0"/>
              </a:rPr>
              <a:t>Causal de nulidad de votación recibida en casilla</a:t>
            </a:r>
            <a:br>
              <a:rPr lang="es-ES" altLang="es-MX" sz="2400" b="1" smtClean="0">
                <a:solidFill>
                  <a:srgbClr val="006600"/>
                </a:solidFill>
                <a:latin typeface="Tahoma" panose="020B0604030504040204" pitchFamily="34" charset="0"/>
              </a:rPr>
            </a:br>
            <a:r>
              <a:rPr lang="es-MX" altLang="es-MX" sz="2400" b="1" smtClean="0">
                <a:solidFill>
                  <a:srgbClr val="660033"/>
                </a:solidFill>
                <a:latin typeface="Tahoma" panose="020B0604030504040204" pitchFamily="34" charset="0"/>
              </a:rPr>
              <a:t>                                                                                   </a:t>
            </a:r>
            <a:endParaRPr lang="es-MX" altLang="es-MX" sz="2400" smtClean="0">
              <a:solidFill>
                <a:srgbClr val="660033"/>
              </a:solidFill>
            </a:endParaRPr>
          </a:p>
        </p:txBody>
      </p:sp>
      <p:sp>
        <p:nvSpPr>
          <p:cNvPr id="3" name="2 Marcador de contenido"/>
          <p:cNvSpPr>
            <a:spLocks noGrp="1"/>
          </p:cNvSpPr>
          <p:nvPr>
            <p:ph idx="1"/>
          </p:nvPr>
        </p:nvSpPr>
        <p:spPr>
          <a:xfrm>
            <a:off x="468313" y="2708275"/>
            <a:ext cx="8280400" cy="1441450"/>
          </a:xfrm>
          <a:prstGeom prst="roundRect">
            <a:avLst/>
          </a:prstGeom>
          <a:solidFill>
            <a:schemeClr val="accent3">
              <a:lumMod val="60000"/>
              <a:lumOff val="40000"/>
              <a:alpha val="51000"/>
            </a:schemeClr>
          </a:solidFill>
          <a:ln w="28575">
            <a:solidFill>
              <a:schemeClr val="bg1">
                <a:lumMod val="50000"/>
              </a:schemeClr>
            </a:solidFill>
          </a:ln>
        </p:spPr>
        <p:txBody>
          <a:bodyPr/>
          <a:lstStyle/>
          <a:p>
            <a:pPr algn="just" eaLnBrk="1" hangingPunct="1">
              <a:buFontTx/>
              <a:buNone/>
              <a:defRPr/>
            </a:pPr>
            <a:r>
              <a:rPr lang="es-MX" b="1" dirty="0" smtClean="0">
                <a:solidFill>
                  <a:srgbClr val="660033"/>
                </a:solidFill>
              </a:rPr>
              <a:t>   </a:t>
            </a:r>
            <a:r>
              <a:rPr lang="es-MX" sz="2400" b="1" dirty="0" smtClean="0">
                <a:solidFill>
                  <a:schemeClr val="tx1">
                    <a:lumMod val="95000"/>
                    <a:lumOff val="5000"/>
                  </a:schemeClr>
                </a:solidFill>
              </a:rPr>
              <a:t>Recibir la votación en fecha distinta a la señalada para la celebración de la elección.</a:t>
            </a:r>
            <a:r>
              <a:rPr lang="es-MX" sz="2400" b="1" dirty="0" smtClean="0">
                <a:solidFill>
                  <a:srgbClr val="471A19"/>
                </a:solidFill>
              </a:rPr>
              <a:t> </a:t>
            </a:r>
            <a:endParaRPr lang="es-MX" sz="2400" b="1" dirty="0" smtClean="0">
              <a:solidFill>
                <a:srgbClr val="006600"/>
              </a:solidFill>
            </a:endParaRPr>
          </a:p>
          <a:p>
            <a:pPr algn="just" eaLnBrk="1" hangingPunct="1">
              <a:buFontTx/>
              <a:buNone/>
              <a:defRPr/>
            </a:pPr>
            <a:r>
              <a:rPr lang="es-MX" sz="2400" dirty="0" smtClean="0"/>
              <a:t>     </a:t>
            </a:r>
          </a:p>
          <a:p>
            <a:pPr eaLnBrk="1" hangingPunct="1">
              <a:buFontTx/>
              <a:buNone/>
              <a:defRPr/>
            </a:pPr>
            <a:r>
              <a:rPr lang="es-MX" sz="2400" b="1" dirty="0" smtClean="0">
                <a:solidFill>
                  <a:srgbClr val="006600"/>
                </a:solidFill>
              </a:rPr>
              <a:t>     </a:t>
            </a:r>
            <a:r>
              <a:rPr lang="es-MX" sz="2400" dirty="0" smtClean="0"/>
              <a:t> </a:t>
            </a:r>
            <a:endParaRPr lang="es-MX" sz="2400" dirty="0" smtClean="0">
              <a:solidFill>
                <a:srgbClr val="00007E"/>
              </a:solidFill>
            </a:endParaRPr>
          </a:p>
          <a:p>
            <a:pPr>
              <a:buFont typeface="Arial" charset="0"/>
              <a:buChar char="•"/>
              <a:defRPr/>
            </a:pPr>
            <a:endParaRPr lang="es-MX"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563"/>
            <a:ext cx="8964613" cy="637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ítulo 1"/>
          <p:cNvSpPr>
            <a:spLocks noGrp="1"/>
          </p:cNvSpPr>
          <p:nvPr>
            <p:ph type="title"/>
          </p:nvPr>
        </p:nvSpPr>
        <p:spPr bwMode="auto">
          <a:xfrm>
            <a:off x="323850" y="69215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s-MX" altLang="es-MX" smtClean="0"/>
              <a:t>Corte suprema de los EUA</a:t>
            </a:r>
          </a:p>
        </p:txBody>
      </p:sp>
      <p:pic>
        <p:nvPicPr>
          <p:cNvPr id="8195"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550" y="1557338"/>
            <a:ext cx="7334250" cy="4367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p:nvPr>
        </p:nvSpPr>
        <p:spPr bwMode="auto">
          <a:xfrm>
            <a:off x="250825" y="2060575"/>
            <a:ext cx="8785225" cy="1143000"/>
          </a:xfrm>
          <a:ln>
            <a:miter lim="800000"/>
            <a:headEnd/>
            <a:tailEnd/>
          </a:ln>
        </p:spPr>
        <p:txBody>
          <a:bodyPr wrap="square" lIns="91440" tIns="45720" rIns="91440" bIns="45720" numCol="1" anchor="t" anchorCtr="0" compatLnSpc="1">
            <a:prstTxWarp prst="textNoShape">
              <a:avLst/>
            </a:prstTxWarp>
          </a:bodyPr>
          <a:lstStyle/>
          <a:p>
            <a:pPr>
              <a:defRPr/>
            </a:pPr>
            <a:r>
              <a:rPr lang="es-ES" sz="2400" b="1" dirty="0" smtClean="0">
                <a:solidFill>
                  <a:schemeClr val="tx1">
                    <a:lumMod val="95000"/>
                    <a:lumOff val="5000"/>
                  </a:schemeClr>
                </a:solidFill>
                <a:latin typeface="Tahoma" pitchFamily="34" charset="0"/>
              </a:rPr>
              <a:t>Bien jurídico tutelado</a:t>
            </a:r>
            <a:endParaRPr lang="es-MX" sz="2400" dirty="0" smtClean="0">
              <a:solidFill>
                <a:schemeClr val="tx1">
                  <a:lumMod val="95000"/>
                  <a:lumOff val="5000"/>
                </a:schemeClr>
              </a:solidFill>
            </a:endParaRPr>
          </a:p>
        </p:txBody>
      </p:sp>
      <p:sp>
        <p:nvSpPr>
          <p:cNvPr id="3" name="2 Marcador de contenido"/>
          <p:cNvSpPr>
            <a:spLocks noGrp="1"/>
          </p:cNvSpPr>
          <p:nvPr>
            <p:ph idx="1"/>
          </p:nvPr>
        </p:nvSpPr>
        <p:spPr>
          <a:xfrm>
            <a:off x="468313" y="3213100"/>
            <a:ext cx="8496300" cy="719138"/>
          </a:xfrm>
          <a:prstGeom prst="roundRect">
            <a:avLst/>
          </a:prstGeom>
          <a:solidFill>
            <a:schemeClr val="bg2">
              <a:lumMod val="60000"/>
              <a:lumOff val="40000"/>
              <a:alpha val="54000"/>
            </a:schemeClr>
          </a:solid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a:lstStyle/>
          <a:p>
            <a:pPr algn="ctr">
              <a:buFont typeface="Arial" charset="0"/>
              <a:buChar char="•"/>
              <a:tabLst>
                <a:tab pos="-457200" algn="l"/>
              </a:tabLst>
              <a:defRPr/>
            </a:pPr>
            <a:r>
              <a:rPr lang="es-ES_tradnl" sz="2400" b="1" dirty="0" smtClean="0">
                <a:solidFill>
                  <a:srgbClr val="00007E"/>
                </a:solidFill>
              </a:rPr>
              <a:t>Certeza:</a:t>
            </a:r>
            <a:r>
              <a:rPr lang="es-ES_tradnl" sz="2400" dirty="0" smtClean="0"/>
              <a:t> de </a:t>
            </a:r>
            <a:r>
              <a:rPr lang="es-ES_tradnl" sz="2400" b="1" dirty="0" smtClean="0"/>
              <a:t>que día y a que hora </a:t>
            </a:r>
            <a:r>
              <a:rPr lang="es-ES_tradnl" sz="2400" dirty="0" smtClean="0"/>
              <a:t>se recibió la votación.</a:t>
            </a:r>
            <a:endParaRPr lang="es-MX" sz="24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redondeado"/>
          <p:cNvSpPr>
            <a:spLocks noChangeArrowheads="1"/>
          </p:cNvSpPr>
          <p:nvPr/>
        </p:nvSpPr>
        <p:spPr bwMode="auto">
          <a:xfrm>
            <a:off x="1981200" y="4357688"/>
            <a:ext cx="2303463" cy="1022350"/>
          </a:xfrm>
          <a:prstGeom prst="roundRect">
            <a:avLst/>
          </a:prstGeom>
          <a:solidFill>
            <a:schemeClr val="bg2">
              <a:lumMod val="60000"/>
              <a:lumOff val="40000"/>
              <a:alpha val="51000"/>
            </a:schemeClr>
          </a:solidFill>
          <a:ln w="28575">
            <a:solidFill>
              <a:schemeClr val="bg1">
                <a:lumMod val="50000"/>
              </a:schemeClr>
            </a:solidFill>
            <a:miter lim="800000"/>
            <a:headEnd/>
            <a:tailEnd/>
          </a:ln>
        </p:spPr>
        <p:txBody>
          <a:bodyPr>
            <a:spAutoFit/>
          </a:bodyPr>
          <a:lstStyle/>
          <a:p>
            <a:pPr algn="just" eaLnBrk="1" hangingPunct="1">
              <a:buClr>
                <a:srgbClr val="632523"/>
              </a:buClr>
              <a:buSzPct val="90000"/>
              <a:buFont typeface="Wingdings" pitchFamily="2" charset="2"/>
              <a:buNone/>
              <a:defRPr/>
            </a:pPr>
            <a:r>
              <a:rPr lang="es-MX" dirty="0">
                <a:latin typeface="Arial" charset="0"/>
                <a:ea typeface="ＭＳ Ｐゴシック"/>
                <a:cs typeface="Arial" charset="0"/>
              </a:rPr>
              <a:t>La recepción de la votación </a:t>
            </a:r>
            <a:r>
              <a:rPr lang="es-MX" b="1" dirty="0">
                <a:solidFill>
                  <a:srgbClr val="C00000"/>
                </a:solidFill>
                <a:latin typeface="Arial" charset="0"/>
                <a:ea typeface="ＭＳ Ｐゴシック"/>
                <a:cs typeface="Arial" charset="0"/>
              </a:rPr>
              <a:t>concluye a las 18:00 hrs.</a:t>
            </a:r>
          </a:p>
        </p:txBody>
      </p:sp>
      <p:sp>
        <p:nvSpPr>
          <p:cNvPr id="2" name="9 Rectángulo"/>
          <p:cNvSpPr>
            <a:spLocks noChangeArrowheads="1"/>
          </p:cNvSpPr>
          <p:nvPr/>
        </p:nvSpPr>
        <p:spPr bwMode="auto">
          <a:xfrm>
            <a:off x="1978025" y="2124075"/>
            <a:ext cx="5116513" cy="728663"/>
          </a:xfrm>
          <a:prstGeom prst="roundRect">
            <a:avLst/>
          </a:prstGeom>
          <a:solidFill>
            <a:schemeClr val="bg2">
              <a:lumMod val="60000"/>
              <a:lumOff val="40000"/>
              <a:alpha val="49000"/>
            </a:schemeClr>
          </a:solidFill>
          <a:ln w="28575">
            <a:solidFill>
              <a:schemeClr val="bg1">
                <a:lumMod val="50000"/>
              </a:schemeClr>
            </a:solidFill>
            <a:miter lim="800000"/>
            <a:headEnd/>
            <a:tailEnd/>
          </a:ln>
        </p:spPr>
        <p:txBody>
          <a:bodyPr>
            <a:spAutoFit/>
          </a:bodyPr>
          <a:lstStyle/>
          <a:p>
            <a:pPr algn="just" eaLnBrk="1" hangingPunct="1">
              <a:buClr>
                <a:srgbClr val="632523"/>
              </a:buClr>
              <a:buSzPct val="90000"/>
              <a:buFont typeface="Wingdings" pitchFamily="2" charset="2"/>
              <a:buNone/>
              <a:defRPr/>
            </a:pPr>
            <a:r>
              <a:rPr lang="es-MX" dirty="0">
                <a:ea typeface="ＭＳ Ｐゴシック"/>
                <a:cs typeface="Arial" charset="0"/>
              </a:rPr>
              <a:t>La instalación de la casilla </a:t>
            </a:r>
            <a:r>
              <a:rPr lang="es-MX" b="1" dirty="0">
                <a:solidFill>
                  <a:srgbClr val="C00000"/>
                </a:solidFill>
                <a:ea typeface="ＭＳ Ｐゴシック"/>
                <a:cs typeface="Arial" charset="0"/>
              </a:rPr>
              <a:t>inicia a las 7:30 hrs.</a:t>
            </a:r>
            <a:r>
              <a:rPr lang="es-MX" b="1" dirty="0">
                <a:solidFill>
                  <a:srgbClr val="660033"/>
                </a:solidFill>
                <a:ea typeface="ＭＳ Ｐゴシック"/>
                <a:cs typeface="Arial" charset="0"/>
              </a:rPr>
              <a:t> </a:t>
            </a:r>
            <a:endParaRPr lang="es-MX" b="1" dirty="0">
              <a:solidFill>
                <a:schemeClr val="accent6">
                  <a:lumMod val="50000"/>
                </a:schemeClr>
              </a:solidFill>
              <a:ea typeface="ＭＳ Ｐゴシック"/>
              <a:cs typeface="Arial" charset="0"/>
            </a:endParaRPr>
          </a:p>
        </p:txBody>
      </p:sp>
      <p:sp>
        <p:nvSpPr>
          <p:cNvPr id="3" name="9 Rectángulo"/>
          <p:cNvSpPr>
            <a:spLocks noChangeArrowheads="1"/>
          </p:cNvSpPr>
          <p:nvPr/>
        </p:nvSpPr>
        <p:spPr bwMode="auto">
          <a:xfrm>
            <a:off x="4716463" y="3641725"/>
            <a:ext cx="3744912" cy="2308225"/>
          </a:xfrm>
          <a:prstGeom prst="rect">
            <a:avLst/>
          </a:prstGeom>
          <a:solidFill>
            <a:schemeClr val="bg2">
              <a:lumMod val="60000"/>
              <a:lumOff val="40000"/>
              <a:alpha val="49000"/>
            </a:schemeClr>
          </a:solidFill>
          <a:ln w="28575" algn="ctr">
            <a:solidFill>
              <a:schemeClr val="bg1">
                <a:lumMod val="50000"/>
              </a:schemeClr>
            </a:solidFill>
            <a:miter lim="800000"/>
            <a:headEnd/>
            <a:tailEnd/>
          </a:ln>
          <a:effectLst/>
        </p:spPr>
        <p:txBody>
          <a:bodyPr>
            <a:spAutoFit/>
          </a:bodyPr>
          <a:lstStyle/>
          <a:p>
            <a:pPr algn="just" eaLnBrk="1" hangingPunct="1">
              <a:buClr>
                <a:srgbClr val="632523"/>
              </a:buClr>
              <a:buSzPct val="85000"/>
              <a:buFont typeface="Wingdings" pitchFamily="2" charset="2"/>
              <a:buNone/>
              <a:defRPr/>
            </a:pPr>
            <a:r>
              <a:rPr lang="es-MX" sz="1600" b="1" dirty="0">
                <a:solidFill>
                  <a:srgbClr val="C00000"/>
                </a:solidFill>
                <a:latin typeface="Arial" charset="0"/>
                <a:ea typeface="ＭＳ Ｐゴシック"/>
                <a:cs typeface="Arial" charset="0"/>
              </a:rPr>
              <a:t>Antes</a:t>
            </a:r>
            <a:r>
              <a:rPr lang="es-MX" sz="1600" dirty="0">
                <a:latin typeface="Arial" charset="0"/>
                <a:ea typeface="ＭＳ Ｐゴシック"/>
                <a:cs typeface="Arial" charset="0"/>
              </a:rPr>
              <a:t> de </a:t>
            </a:r>
            <a:r>
              <a:rPr lang="es-MX" sz="1600" b="1" dirty="0">
                <a:latin typeface="Arial" charset="0"/>
                <a:ea typeface="ＭＳ Ｐゴシック"/>
                <a:cs typeface="Arial" charset="0"/>
              </a:rPr>
              <a:t>18:00</a:t>
            </a:r>
            <a:r>
              <a:rPr lang="es-MX" sz="1600" dirty="0">
                <a:latin typeface="Arial" charset="0"/>
                <a:ea typeface="ＭＳ Ｐゴシック"/>
                <a:cs typeface="Arial" charset="0"/>
              </a:rPr>
              <a:t> horas   cuando Presidente y Secretario certifiquen que ya votaron la totalidad de electores.</a:t>
            </a:r>
          </a:p>
          <a:p>
            <a:pPr algn="just" eaLnBrk="1" hangingPunct="1">
              <a:buClr>
                <a:srgbClr val="632523"/>
              </a:buClr>
              <a:buSzPct val="85000"/>
              <a:buFont typeface="Wingdings" pitchFamily="2" charset="2"/>
              <a:buNone/>
              <a:defRPr/>
            </a:pPr>
            <a:endParaRPr lang="es-MX" sz="1600" dirty="0">
              <a:latin typeface="Arial" charset="0"/>
              <a:ea typeface="ＭＳ Ｐゴシック"/>
              <a:cs typeface="Arial" charset="0"/>
            </a:endParaRPr>
          </a:p>
          <a:p>
            <a:pPr eaLnBrk="1" hangingPunct="1">
              <a:defRPr/>
            </a:pPr>
            <a:r>
              <a:rPr lang="es-MX" sz="1600" b="1" dirty="0">
                <a:solidFill>
                  <a:srgbClr val="C00000"/>
                </a:solidFill>
                <a:latin typeface="Arial" charset="0"/>
                <a:ea typeface="ＭＳ Ｐゴシック"/>
                <a:cs typeface="Arial" charset="0"/>
              </a:rPr>
              <a:t>Después</a:t>
            </a:r>
            <a:r>
              <a:rPr lang="es-MX" sz="1600" dirty="0">
                <a:latin typeface="Arial" charset="0"/>
                <a:ea typeface="ＭＳ Ｐゴシック"/>
                <a:cs typeface="Arial" charset="0"/>
              </a:rPr>
              <a:t> de </a:t>
            </a:r>
            <a:r>
              <a:rPr lang="es-MX" sz="1600" b="1" dirty="0">
                <a:latin typeface="Arial" charset="0"/>
                <a:ea typeface="ＭＳ Ｐゴシック"/>
                <a:cs typeface="Arial" charset="0"/>
              </a:rPr>
              <a:t>18:00</a:t>
            </a:r>
            <a:r>
              <a:rPr lang="es-MX" sz="1600" dirty="0">
                <a:latin typeface="Arial" charset="0"/>
                <a:ea typeface="ＭＳ Ｐゴシック"/>
                <a:cs typeface="Arial" charset="0"/>
              </a:rPr>
              <a:t> horas          cuando aún estén electores formados para votar. Se cierra la votación cuando hayan votado los electores que estuvieron formados a las </a:t>
            </a:r>
            <a:r>
              <a:rPr lang="es-MX" sz="1600" b="1" dirty="0">
                <a:latin typeface="Arial" charset="0"/>
                <a:ea typeface="ＭＳ Ｐゴシック"/>
                <a:cs typeface="Arial" charset="0"/>
              </a:rPr>
              <a:t>18:00</a:t>
            </a:r>
            <a:r>
              <a:rPr lang="es-MX" sz="1600" dirty="0">
                <a:latin typeface="Arial" charset="0"/>
                <a:ea typeface="ＭＳ Ｐゴシック"/>
                <a:cs typeface="Arial" charset="0"/>
              </a:rPr>
              <a:t> horas.</a:t>
            </a:r>
          </a:p>
        </p:txBody>
      </p:sp>
      <p:sp>
        <p:nvSpPr>
          <p:cNvPr id="54277" name="1 Título"/>
          <p:cNvSpPr>
            <a:spLocks/>
          </p:cNvSpPr>
          <p:nvPr/>
        </p:nvSpPr>
        <p:spPr bwMode="auto">
          <a:xfrm>
            <a:off x="539750" y="3063875"/>
            <a:ext cx="1728788" cy="1077913"/>
          </a:xfrm>
          <a:prstGeom prst="rect">
            <a:avLst/>
          </a:prstGeom>
          <a:solidFill>
            <a:schemeClr val="bg2">
              <a:lumMod val="60000"/>
              <a:lumOff val="40000"/>
            </a:schemeClr>
          </a:solidFill>
          <a:ln w="9525">
            <a:noFill/>
            <a:miter lim="800000"/>
            <a:headEnd/>
            <a:tailEnd/>
          </a:ln>
        </p:spPr>
        <p:txBody>
          <a:bodyPr anchor="ctr"/>
          <a:lstStyle/>
          <a:p>
            <a:pPr>
              <a:defRPr/>
            </a:pPr>
            <a:r>
              <a:rPr lang="es-ES" sz="2000" b="1">
                <a:solidFill>
                  <a:srgbClr val="C00000"/>
                </a:solidFill>
                <a:latin typeface="Antique Olive" pitchFamily="34" charset="0"/>
                <a:ea typeface="ＭＳ Ｐゴシック"/>
                <a:cs typeface="ＭＳ Ｐゴシック"/>
              </a:rPr>
              <a:t>Recepción de la votación</a:t>
            </a:r>
            <a:r>
              <a:rPr lang="es-ES" sz="2200" b="1">
                <a:solidFill>
                  <a:srgbClr val="C00000"/>
                </a:solidFill>
                <a:latin typeface="Antique Olive" pitchFamily="34" charset="0"/>
                <a:ea typeface="ＭＳ Ｐゴシック"/>
                <a:cs typeface="ＭＳ Ｐゴシック"/>
              </a:rPr>
              <a:t> </a:t>
            </a:r>
          </a:p>
        </p:txBody>
      </p:sp>
      <p:cxnSp>
        <p:nvCxnSpPr>
          <p:cNvPr id="57350" name="AutoShape 12"/>
          <p:cNvCxnSpPr>
            <a:cxnSpLocks noChangeShapeType="1"/>
            <a:stCxn id="54277" idx="0"/>
          </p:cNvCxnSpPr>
          <p:nvPr/>
        </p:nvCxnSpPr>
        <p:spPr bwMode="auto">
          <a:xfrm rot="5400000" flipH="1" flipV="1">
            <a:off x="1360488" y="2516187"/>
            <a:ext cx="590550" cy="504825"/>
          </a:xfrm>
          <a:prstGeom prst="bentConnector2">
            <a:avLst/>
          </a:prstGeom>
          <a:noFill/>
          <a:ln w="25400">
            <a:solidFill>
              <a:srgbClr val="FF9900"/>
            </a:solidFill>
            <a:miter lim="800000"/>
            <a:headEnd/>
            <a:tailEnd type="oval" w="med" len="med"/>
          </a:ln>
          <a:extLst>
            <a:ext uri="{909E8E84-426E-40DD-AFC4-6F175D3DCCD1}">
              <a14:hiddenFill xmlns:a14="http://schemas.microsoft.com/office/drawing/2010/main">
                <a:noFill/>
              </a14:hiddenFill>
            </a:ext>
          </a:extLst>
        </p:spPr>
      </p:cxnSp>
      <p:cxnSp>
        <p:nvCxnSpPr>
          <p:cNvPr id="57351" name="AutoShape 13"/>
          <p:cNvCxnSpPr>
            <a:cxnSpLocks noChangeShapeType="1"/>
            <a:stCxn id="54277" idx="2"/>
          </p:cNvCxnSpPr>
          <p:nvPr/>
        </p:nvCxnSpPr>
        <p:spPr bwMode="auto">
          <a:xfrm rot="16200000" flipH="1">
            <a:off x="1328737" y="4216401"/>
            <a:ext cx="727075" cy="577850"/>
          </a:xfrm>
          <a:prstGeom prst="bentConnector2">
            <a:avLst/>
          </a:prstGeom>
          <a:noFill/>
          <a:ln w="25400">
            <a:solidFill>
              <a:srgbClr val="FF9900"/>
            </a:solidFill>
            <a:miter lim="800000"/>
            <a:headEnd/>
            <a:tailEnd type="oval" w="med" len="med"/>
          </a:ln>
          <a:extLst>
            <a:ext uri="{909E8E84-426E-40DD-AFC4-6F175D3DCCD1}">
              <a14:hiddenFill xmlns:a14="http://schemas.microsoft.com/office/drawing/2010/main">
                <a:noFill/>
              </a14:hiddenFill>
            </a:ext>
          </a:extLst>
        </p:spPr>
      </p:cxnSp>
      <p:cxnSp>
        <p:nvCxnSpPr>
          <p:cNvPr id="57352" name="AutoShape 15"/>
          <p:cNvCxnSpPr>
            <a:cxnSpLocks noChangeShapeType="1"/>
          </p:cNvCxnSpPr>
          <p:nvPr/>
        </p:nvCxnSpPr>
        <p:spPr bwMode="auto">
          <a:xfrm>
            <a:off x="4284663" y="4789488"/>
            <a:ext cx="287337" cy="7937"/>
          </a:xfrm>
          <a:prstGeom prst="straightConnector1">
            <a:avLst/>
          </a:prstGeom>
          <a:noFill/>
          <a:ln w="25400">
            <a:solidFill>
              <a:srgbClr val="FF9900"/>
            </a:solidFill>
            <a:round/>
            <a:headEnd/>
            <a:tailEnd type="oval" w="med" len="med"/>
          </a:ln>
          <a:extLst>
            <a:ext uri="{909E8E84-426E-40DD-AFC4-6F175D3DCCD1}">
              <a14:hiddenFill xmlns:a14="http://schemas.microsoft.com/office/drawing/2010/main">
                <a:noFill/>
              </a14:hiddenFill>
            </a:ext>
          </a:extLst>
        </p:spPr>
      </p:cxnSp>
      <p:sp>
        <p:nvSpPr>
          <p:cNvPr id="57353" name="8 Marcador de contenido"/>
          <p:cNvSpPr>
            <a:spLocks/>
          </p:cNvSpPr>
          <p:nvPr/>
        </p:nvSpPr>
        <p:spPr bwMode="auto">
          <a:xfrm>
            <a:off x="3276600" y="6021388"/>
            <a:ext cx="4608513"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spcBef>
                <a:spcPct val="20000"/>
              </a:spcBef>
              <a:buClr>
                <a:srgbClr val="632523"/>
              </a:buClr>
            </a:pPr>
            <a:r>
              <a:rPr lang="es-MX" altLang="es-MX" sz="1200" i="1"/>
              <a:t>Artículos 273 y 285 ,de la LEGIPE</a:t>
            </a:r>
          </a:p>
          <a:p>
            <a:pPr algn="r">
              <a:spcBef>
                <a:spcPct val="20000"/>
              </a:spcBef>
              <a:buClr>
                <a:srgbClr val="632523"/>
              </a:buClr>
            </a:pPr>
            <a:r>
              <a:rPr lang="es-MX" altLang="es-MX" sz="1200" i="1"/>
              <a:t>Tesis </a:t>
            </a:r>
            <a:r>
              <a:rPr lang="es-MX" altLang="es-MX" sz="1200" i="1">
                <a:ea typeface="Arial Unicode MS" panose="020B0604020202020204" pitchFamily="34" charset="-128"/>
                <a:cs typeface="ＭＳ Ｐゴシック" panose="020B0600070205080204" pitchFamily="34" charset="-128"/>
              </a:rPr>
              <a:t>S3ELJ 06/2001, S3EL 026/2001 y S3EL 124/2002</a:t>
            </a:r>
            <a:endParaRPr lang="es-MX" altLang="es-MX" sz="1200" i="1"/>
          </a:p>
        </p:txBody>
      </p:sp>
      <p:sp>
        <p:nvSpPr>
          <p:cNvPr id="64522" name="AutoShape 18"/>
          <p:cNvSpPr>
            <a:spLocks noChangeArrowheads="1"/>
          </p:cNvSpPr>
          <p:nvPr/>
        </p:nvSpPr>
        <p:spPr bwMode="auto">
          <a:xfrm>
            <a:off x="1835150" y="836613"/>
            <a:ext cx="5616575" cy="720725"/>
          </a:xfrm>
          <a:prstGeom prst="roundRect">
            <a:avLst>
              <a:gd name="adj" fmla="val 16667"/>
            </a:avLst>
          </a:prstGeom>
          <a:solidFill>
            <a:schemeClr val="bg1">
              <a:lumMod val="50000"/>
              <a:alpha val="51000"/>
            </a:schemeClr>
          </a:solidFill>
          <a:ln w="28575">
            <a:solidFill>
              <a:schemeClr val="bg1">
                <a:lumMod val="50000"/>
                <a:alpha val="62000"/>
              </a:schemeClr>
            </a:solidFill>
            <a:round/>
            <a:headEnd/>
            <a:tailEnd/>
          </a:ln>
        </p:spPr>
        <p:txBody>
          <a:bodyPr wrap="none" anchor="ctr"/>
          <a:lstStyle/>
          <a:p>
            <a:pPr algn="ctr" eaLnBrk="1" hangingPunct="1">
              <a:defRPr/>
            </a:pPr>
            <a:r>
              <a:rPr lang="es-ES" dirty="0">
                <a:ea typeface="ＭＳ Ｐゴシック"/>
                <a:cs typeface="Arial" charset="0"/>
              </a:rPr>
              <a:t>Las elecciones ordinarias tendrán lugar el </a:t>
            </a:r>
          </a:p>
          <a:p>
            <a:pPr algn="ctr" eaLnBrk="1" hangingPunct="1">
              <a:defRPr/>
            </a:pPr>
            <a:r>
              <a:rPr lang="es-ES" b="1" dirty="0">
                <a:ea typeface="ＭＳ Ｐゴシック"/>
                <a:cs typeface="Arial" charset="0"/>
              </a:rPr>
              <a:t>primer domingo de junio </a:t>
            </a:r>
            <a:r>
              <a:rPr lang="es-ES" dirty="0">
                <a:ea typeface="ＭＳ Ｐゴシック"/>
                <a:cs typeface="Arial" charset="0"/>
              </a:rPr>
              <a:t>del año que corresponda</a:t>
            </a:r>
          </a:p>
        </p:txBody>
      </p:sp>
      <p:sp>
        <p:nvSpPr>
          <p:cNvPr id="63499" name="Text Box 21"/>
          <p:cNvSpPr txBox="1">
            <a:spLocks noChangeArrowheads="1"/>
          </p:cNvSpPr>
          <p:nvPr/>
        </p:nvSpPr>
        <p:spPr bwMode="auto">
          <a:xfrm>
            <a:off x="4716463" y="3278188"/>
            <a:ext cx="1727200" cy="366712"/>
          </a:xfrm>
          <a:prstGeom prst="rect">
            <a:avLst/>
          </a:prstGeom>
          <a:solidFill>
            <a:schemeClr val="bg2">
              <a:lumMod val="60000"/>
              <a:lumOff val="40000"/>
            </a:schemeClr>
          </a:solidFill>
          <a:ln w="9525">
            <a:solidFill>
              <a:schemeClr val="bg1">
                <a:lumMod val="50000"/>
              </a:schemeClr>
            </a:solidFill>
            <a:miter lim="800000"/>
            <a:headEnd/>
            <a:tailEnd/>
          </a:ln>
        </p:spPr>
        <p:txBody>
          <a:bodyPr>
            <a:spAutoFit/>
          </a:bodyPr>
          <a:lstStyle/>
          <a:p>
            <a:pPr algn="ctr" eaLnBrk="1" hangingPunct="1">
              <a:spcBef>
                <a:spcPct val="50000"/>
              </a:spcBef>
              <a:defRPr/>
            </a:pPr>
            <a:r>
              <a:rPr lang="es-MX" b="1">
                <a:solidFill>
                  <a:srgbClr val="C00000"/>
                </a:solidFill>
                <a:ea typeface="ＭＳ Ｐゴシック"/>
                <a:cs typeface="Arial" charset="0"/>
              </a:rPr>
              <a:t>Excepciones:</a:t>
            </a:r>
            <a:endParaRPr lang="es-ES" b="1">
              <a:solidFill>
                <a:srgbClr val="C00000"/>
              </a:solidFill>
              <a:ea typeface="ＭＳ Ｐゴシック"/>
              <a:cs typeface="Arial" charset="0"/>
            </a:endParaRPr>
          </a:p>
        </p:txBody>
      </p:sp>
      <p:sp>
        <p:nvSpPr>
          <p:cNvPr id="57356" name="Line 22"/>
          <p:cNvSpPr>
            <a:spLocks noChangeShapeType="1"/>
          </p:cNvSpPr>
          <p:nvPr/>
        </p:nvSpPr>
        <p:spPr bwMode="auto">
          <a:xfrm>
            <a:off x="7235825" y="3789363"/>
            <a:ext cx="431800" cy="0"/>
          </a:xfrm>
          <a:prstGeom prst="line">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s-MX"/>
          </a:p>
        </p:txBody>
      </p:sp>
      <p:sp>
        <p:nvSpPr>
          <p:cNvPr id="57357" name="Line 23"/>
          <p:cNvSpPr>
            <a:spLocks noChangeShapeType="1"/>
          </p:cNvSpPr>
          <p:nvPr/>
        </p:nvSpPr>
        <p:spPr bwMode="auto">
          <a:xfrm>
            <a:off x="7164388" y="4781550"/>
            <a:ext cx="431800" cy="0"/>
          </a:xfrm>
          <a:prstGeom prst="line">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8 Marcador de contenido"/>
          <p:cNvSpPr>
            <a:spLocks/>
          </p:cNvSpPr>
          <p:nvPr/>
        </p:nvSpPr>
        <p:spPr bwMode="auto">
          <a:xfrm>
            <a:off x="5365750" y="6308725"/>
            <a:ext cx="27352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buClr>
                <a:srgbClr val="632523"/>
              </a:buClr>
            </a:pPr>
            <a:endParaRPr lang="es-MX" altLang="es-MX" sz="1200" i="1"/>
          </a:p>
        </p:txBody>
      </p:sp>
      <p:sp>
        <p:nvSpPr>
          <p:cNvPr id="71684" name="Rectangle 4"/>
          <p:cNvSpPr>
            <a:spLocks noChangeArrowheads="1"/>
          </p:cNvSpPr>
          <p:nvPr/>
        </p:nvSpPr>
        <p:spPr bwMode="auto">
          <a:xfrm>
            <a:off x="539750" y="4365625"/>
            <a:ext cx="8208963" cy="1463675"/>
          </a:xfrm>
          <a:prstGeom prst="roundRect">
            <a:avLst/>
          </a:prstGeom>
          <a:solidFill>
            <a:schemeClr val="bg1">
              <a:lumMod val="50000"/>
              <a:alpha val="51000"/>
            </a:schemeClr>
          </a:solidFill>
          <a:ln w="25400" algn="ctr">
            <a:solidFill>
              <a:schemeClr val="bg1">
                <a:lumMod val="50000"/>
              </a:schemeClr>
            </a:solidFill>
            <a:miter lim="800000"/>
            <a:headEnd/>
            <a:tailEnd/>
          </a:ln>
        </p:spPr>
        <p:txBody>
          <a:bodyPr anchor="ctr">
            <a:spAutoFit/>
          </a:bodyPr>
          <a:lstStyle/>
          <a:p>
            <a:pPr algn="just" eaLnBrk="1" hangingPunct="1">
              <a:buClr>
                <a:srgbClr val="660033"/>
              </a:buClr>
              <a:buFont typeface="Wingdings" pitchFamily="2" charset="2"/>
              <a:buChar char="ü"/>
              <a:defRPr/>
            </a:pPr>
            <a:r>
              <a:rPr lang="es-MX" sz="1600" dirty="0">
                <a:latin typeface="Arial" charset="0"/>
                <a:ea typeface="ＭＳ Ｐゴシック"/>
                <a:cs typeface="Arial" charset="0"/>
              </a:rPr>
              <a:t>Si se cerró la votación una hora antes sin causa justificada, hay que verificar cuantos votos en promedio se recibieron en esa casilla </a:t>
            </a:r>
            <a:r>
              <a:rPr lang="es-MX" sz="1600" b="1" dirty="0">
                <a:latin typeface="Arial" charset="0"/>
                <a:ea typeface="ＭＳ Ｐゴシック"/>
                <a:cs typeface="Arial" charset="0"/>
              </a:rPr>
              <a:t>cada hora</a:t>
            </a:r>
            <a:r>
              <a:rPr lang="es-MX" sz="1600" dirty="0">
                <a:latin typeface="Arial" charset="0"/>
                <a:ea typeface="ＭＳ Ｐゴシック"/>
                <a:cs typeface="Arial" charset="0"/>
              </a:rPr>
              <a:t> y, con ese promedio, determinar cuántos votos se habrían recibido en la última hora.</a:t>
            </a:r>
          </a:p>
          <a:p>
            <a:pPr eaLnBrk="1" hangingPunct="1">
              <a:buClr>
                <a:srgbClr val="660033"/>
              </a:buClr>
              <a:buFont typeface="Wingdings" pitchFamily="2" charset="2"/>
              <a:buChar char="ü"/>
              <a:defRPr/>
            </a:pPr>
            <a:endParaRPr lang="es-MX" sz="1600" dirty="0">
              <a:latin typeface="Arial" charset="0"/>
              <a:ea typeface="ＭＳ Ｐゴシック"/>
              <a:cs typeface="Arial" charset="0"/>
            </a:endParaRPr>
          </a:p>
          <a:p>
            <a:pPr eaLnBrk="1" hangingPunct="1">
              <a:buClr>
                <a:srgbClr val="660033"/>
              </a:buClr>
              <a:buFont typeface="Wingdings" pitchFamily="2" charset="2"/>
              <a:buChar char="ü"/>
              <a:defRPr/>
            </a:pPr>
            <a:r>
              <a:rPr lang="es-MX" sz="1600" b="1" dirty="0">
                <a:latin typeface="Arial" charset="0"/>
                <a:ea typeface="ＭＳ Ｐゴシック"/>
                <a:cs typeface="Arial" charset="0"/>
              </a:rPr>
              <a:t>Tendencia partidista:</a:t>
            </a:r>
            <a:r>
              <a:rPr lang="es-MX" sz="1600" dirty="0">
                <a:latin typeface="Arial" charset="0"/>
                <a:ea typeface="ＭＳ Ｐゴシック"/>
                <a:cs typeface="Arial" charset="0"/>
              </a:rPr>
              <a:t> cuantos votos se recibieron de cada partido político</a:t>
            </a:r>
            <a:endParaRPr lang="es-ES" sz="1600" dirty="0">
              <a:latin typeface="Arial" charset="0"/>
              <a:ea typeface="ＭＳ Ｐゴシック"/>
              <a:cs typeface="Arial" charset="0"/>
            </a:endParaRPr>
          </a:p>
        </p:txBody>
      </p:sp>
      <p:sp>
        <p:nvSpPr>
          <p:cNvPr id="59396" name="Text Box 5"/>
          <p:cNvSpPr txBox="1">
            <a:spLocks noChangeArrowheads="1"/>
          </p:cNvSpPr>
          <p:nvPr/>
        </p:nvSpPr>
        <p:spPr bwMode="auto">
          <a:xfrm>
            <a:off x="1403350" y="1470025"/>
            <a:ext cx="194468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buClr>
                <a:srgbClr val="632523"/>
              </a:buClr>
            </a:pPr>
            <a:r>
              <a:rPr lang="es-MX" altLang="es-MX" sz="2000" b="1"/>
              <a:t>Supuestos que se pueden presentar:</a:t>
            </a:r>
            <a:endParaRPr lang="es-ES" altLang="es-MX" sz="2000"/>
          </a:p>
        </p:txBody>
      </p:sp>
      <p:sp>
        <p:nvSpPr>
          <p:cNvPr id="59397" name="8 Marcador de contenido"/>
          <p:cNvSpPr>
            <a:spLocks/>
          </p:cNvSpPr>
          <p:nvPr/>
        </p:nvSpPr>
        <p:spPr bwMode="auto">
          <a:xfrm>
            <a:off x="3563938" y="836613"/>
            <a:ext cx="48958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20000"/>
              </a:spcBef>
              <a:buClr>
                <a:srgbClr val="632523"/>
              </a:buClr>
              <a:buSzPct val="85000"/>
              <a:buFont typeface="Wingdings" panose="05000000000000000000" pitchFamily="2" charset="2"/>
              <a:buChar char="§"/>
            </a:pPr>
            <a:r>
              <a:rPr lang="es-MX" altLang="es-MX" sz="1600"/>
              <a:t> Recepción de la votación en </a:t>
            </a:r>
            <a:r>
              <a:rPr lang="es-MX" altLang="es-MX" sz="1600" b="1"/>
              <a:t>fecha distinta</a:t>
            </a:r>
          </a:p>
          <a:p>
            <a:pPr algn="just" eaLnBrk="1" hangingPunct="1">
              <a:spcBef>
                <a:spcPct val="20000"/>
              </a:spcBef>
              <a:buClr>
                <a:srgbClr val="632523"/>
              </a:buClr>
              <a:buSzPct val="85000"/>
              <a:buFont typeface="Wingdings" panose="05000000000000000000" pitchFamily="2" charset="2"/>
              <a:buChar char="§"/>
            </a:pPr>
            <a:r>
              <a:rPr lang="es-MX" altLang="es-MX" sz="1600"/>
              <a:t>Recepción de votación antes de la hora autorizada;</a:t>
            </a:r>
          </a:p>
          <a:p>
            <a:pPr algn="just" eaLnBrk="1" hangingPunct="1">
              <a:spcBef>
                <a:spcPct val="20000"/>
              </a:spcBef>
              <a:buClr>
                <a:srgbClr val="632523"/>
              </a:buClr>
              <a:buSzPct val="85000"/>
              <a:buFont typeface="Wingdings" panose="05000000000000000000" pitchFamily="2" charset="2"/>
              <a:buChar char="§"/>
            </a:pPr>
            <a:r>
              <a:rPr lang="es-MX" altLang="es-MX" sz="1600"/>
              <a:t> Recepción de la votación en </a:t>
            </a:r>
            <a:r>
              <a:rPr lang="es-MX" altLang="es-MX" sz="1600" b="1"/>
              <a:t>hora posterior a las 8:00 a.m</a:t>
            </a:r>
            <a:r>
              <a:rPr lang="es-MX" altLang="es-MX" sz="1600"/>
              <a:t>. del día de la elección;</a:t>
            </a:r>
          </a:p>
          <a:p>
            <a:pPr algn="just" eaLnBrk="1" hangingPunct="1">
              <a:spcBef>
                <a:spcPct val="20000"/>
              </a:spcBef>
              <a:buClr>
                <a:srgbClr val="632523"/>
              </a:buClr>
              <a:buSzPct val="85000"/>
              <a:buFont typeface="Wingdings" panose="05000000000000000000" pitchFamily="2" charset="2"/>
              <a:buChar char="§"/>
            </a:pPr>
            <a:r>
              <a:rPr lang="es-MX" altLang="es-MX" sz="1600"/>
              <a:t> </a:t>
            </a:r>
            <a:r>
              <a:rPr lang="es-MX" altLang="es-MX" sz="1600" b="1"/>
              <a:t>Cierre anticipado </a:t>
            </a:r>
            <a:r>
              <a:rPr lang="es-MX" altLang="es-MX" sz="1600"/>
              <a:t>de la votación;</a:t>
            </a:r>
          </a:p>
          <a:p>
            <a:pPr algn="just" eaLnBrk="1" hangingPunct="1">
              <a:spcBef>
                <a:spcPct val="20000"/>
              </a:spcBef>
              <a:buClr>
                <a:srgbClr val="632523"/>
              </a:buClr>
              <a:buSzPct val="85000"/>
              <a:buFont typeface="Wingdings" panose="05000000000000000000" pitchFamily="2" charset="2"/>
              <a:buChar char="§"/>
            </a:pPr>
            <a:r>
              <a:rPr lang="es-MX" altLang="es-MX" sz="1600"/>
              <a:t> Recepción de la votación en </a:t>
            </a:r>
            <a:r>
              <a:rPr lang="es-MX" altLang="es-MX" sz="1600" b="1"/>
              <a:t>hora posterior </a:t>
            </a:r>
            <a:r>
              <a:rPr lang="es-MX" altLang="es-MX" sz="1600"/>
              <a:t>a las 18:00 del día de la elección, sin causa justificada;</a:t>
            </a:r>
          </a:p>
          <a:p>
            <a:pPr algn="just" eaLnBrk="1" hangingPunct="1">
              <a:spcBef>
                <a:spcPct val="20000"/>
              </a:spcBef>
              <a:buClr>
                <a:srgbClr val="632523"/>
              </a:buClr>
              <a:buSzPct val="85000"/>
              <a:buFont typeface="Wingdings" panose="05000000000000000000" pitchFamily="2" charset="2"/>
              <a:buChar char="§"/>
            </a:pPr>
            <a:r>
              <a:rPr lang="es-MX" altLang="es-MX" sz="1600"/>
              <a:t> </a:t>
            </a:r>
            <a:r>
              <a:rPr lang="es-MX" altLang="es-MX" sz="1600" b="1"/>
              <a:t>Interrupción de la votación.</a:t>
            </a:r>
            <a:endParaRPr lang="es-ES_tradnl" altLang="es-MX" sz="1600" b="1"/>
          </a:p>
          <a:p>
            <a:pPr algn="just" eaLnBrk="1" hangingPunct="1">
              <a:spcBef>
                <a:spcPct val="20000"/>
              </a:spcBef>
              <a:buClr>
                <a:srgbClr val="632523"/>
              </a:buClr>
              <a:buSzPct val="85000"/>
              <a:buFont typeface="Wingdings" panose="05000000000000000000" pitchFamily="2" charset="2"/>
              <a:buChar char="§"/>
            </a:pPr>
            <a:endParaRPr lang="es-MX" altLang="es-MX" sz="1600"/>
          </a:p>
          <a:p>
            <a:pPr algn="just" eaLnBrk="1" hangingPunct="1">
              <a:spcBef>
                <a:spcPct val="20000"/>
              </a:spcBef>
              <a:buClr>
                <a:srgbClr val="632523"/>
              </a:buClr>
              <a:buSzPct val="85000"/>
              <a:buFont typeface="Wingdings" panose="05000000000000000000" pitchFamily="2" charset="2"/>
              <a:buChar char="§"/>
            </a:pPr>
            <a:endParaRPr lang="es-MX" altLang="es-MX" sz="1600"/>
          </a:p>
        </p:txBody>
      </p:sp>
      <p:sp>
        <p:nvSpPr>
          <p:cNvPr id="59398" name="AutoShape 7"/>
          <p:cNvSpPr>
            <a:spLocks/>
          </p:cNvSpPr>
          <p:nvPr/>
        </p:nvSpPr>
        <p:spPr bwMode="auto">
          <a:xfrm>
            <a:off x="3276600" y="766763"/>
            <a:ext cx="287338" cy="2590800"/>
          </a:xfrm>
          <a:prstGeom prst="leftBrace">
            <a:avLst>
              <a:gd name="adj1" fmla="val 85532"/>
              <a:gd name="adj2" fmla="val 50000"/>
            </a:avLst>
          </a:prstGeom>
          <a:noFill/>
          <a:ln w="25400">
            <a:solidFill>
              <a:srgbClr val="63252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s-MX" altLang="es-MX"/>
          </a:p>
        </p:txBody>
      </p:sp>
      <p:sp>
        <p:nvSpPr>
          <p:cNvPr id="59399" name="Text Box 8"/>
          <p:cNvSpPr txBox="1">
            <a:spLocks noChangeArrowheads="1"/>
          </p:cNvSpPr>
          <p:nvPr/>
        </p:nvSpPr>
        <p:spPr bwMode="auto">
          <a:xfrm>
            <a:off x="371475" y="3644900"/>
            <a:ext cx="82327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s-MX" altLang="es-MX" sz="1600" b="1">
                <a:solidFill>
                  <a:srgbClr val="C00000"/>
                </a:solidFill>
              </a:rPr>
              <a:t>Criterios para fijar la determinancia (ejemplos):</a:t>
            </a:r>
            <a:endParaRPr lang="es-ES" altLang="es-MX" sz="1600" b="1">
              <a:solidFill>
                <a:srgbClr val="C00000"/>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AutoShape 27"/>
          <p:cNvSpPr>
            <a:spLocks noChangeArrowheads="1"/>
          </p:cNvSpPr>
          <p:nvPr/>
        </p:nvSpPr>
        <p:spPr bwMode="auto">
          <a:xfrm>
            <a:off x="4065588" y="4475163"/>
            <a:ext cx="4321175" cy="865187"/>
          </a:xfrm>
          <a:prstGeom prst="roundRect">
            <a:avLst>
              <a:gd name="adj" fmla="val 16667"/>
            </a:avLst>
          </a:prstGeom>
          <a:solidFill>
            <a:schemeClr val="bg1">
              <a:lumMod val="50000"/>
              <a:alpha val="49000"/>
            </a:schemeClr>
          </a:solidFill>
          <a:ln>
            <a:solidFill>
              <a:schemeClr val="bg1">
                <a:lumMod val="50000"/>
              </a:schemeClr>
            </a:solidFill>
            <a:headEnd/>
            <a:tailEnd/>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s-MX" dirty="0"/>
              <a:t>Que la irregularidad fue </a:t>
            </a:r>
            <a:r>
              <a:rPr lang="es-MX" b="1" dirty="0">
                <a:solidFill>
                  <a:srgbClr val="C00000"/>
                </a:solidFill>
              </a:rPr>
              <a:t>determinante</a:t>
            </a:r>
            <a:r>
              <a:rPr lang="es-MX" dirty="0">
                <a:solidFill>
                  <a:srgbClr val="C00000"/>
                </a:solidFill>
              </a:rPr>
              <a:t> </a:t>
            </a:r>
            <a:r>
              <a:rPr lang="es-MX" dirty="0"/>
              <a:t>para el resultado de la votación.</a:t>
            </a:r>
            <a:endParaRPr lang="es-ES" dirty="0"/>
          </a:p>
        </p:txBody>
      </p:sp>
      <p:sp>
        <p:nvSpPr>
          <p:cNvPr id="71683" name="AutoShape 28"/>
          <p:cNvSpPr>
            <a:spLocks noChangeArrowheads="1"/>
          </p:cNvSpPr>
          <p:nvPr/>
        </p:nvSpPr>
        <p:spPr bwMode="auto">
          <a:xfrm>
            <a:off x="4065588" y="1196975"/>
            <a:ext cx="4394200" cy="719138"/>
          </a:xfrm>
          <a:prstGeom prst="roundRect">
            <a:avLst>
              <a:gd name="adj" fmla="val 16667"/>
            </a:avLst>
          </a:prstGeom>
          <a:solidFill>
            <a:schemeClr val="bg1">
              <a:lumMod val="50000"/>
              <a:alpha val="49000"/>
            </a:schemeClr>
          </a:solidFill>
          <a:ln>
            <a:solidFill>
              <a:schemeClr val="bg1">
                <a:lumMod val="50000"/>
              </a:schemeClr>
            </a:solidFill>
            <a:headEnd/>
            <a:tailEnd/>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s-MX" b="1" dirty="0">
                <a:solidFill>
                  <a:srgbClr val="C00000"/>
                </a:solidFill>
              </a:rPr>
              <a:t>Día y hora</a:t>
            </a:r>
            <a:r>
              <a:rPr lang="es-MX" dirty="0">
                <a:solidFill>
                  <a:srgbClr val="C00000"/>
                </a:solidFill>
              </a:rPr>
              <a:t> </a:t>
            </a:r>
            <a:r>
              <a:rPr lang="es-MX" dirty="0"/>
              <a:t>en que se recibió la votación.</a:t>
            </a:r>
            <a:endParaRPr lang="es-ES" dirty="0"/>
          </a:p>
        </p:txBody>
      </p:sp>
      <p:sp>
        <p:nvSpPr>
          <p:cNvPr id="71684" name="AutoShape 29"/>
          <p:cNvSpPr>
            <a:spLocks noChangeArrowheads="1"/>
          </p:cNvSpPr>
          <p:nvPr/>
        </p:nvSpPr>
        <p:spPr bwMode="auto">
          <a:xfrm>
            <a:off x="4065588" y="2620963"/>
            <a:ext cx="4321175" cy="1152525"/>
          </a:xfrm>
          <a:prstGeom prst="roundRect">
            <a:avLst>
              <a:gd name="adj" fmla="val 16667"/>
            </a:avLst>
          </a:prstGeom>
          <a:solidFill>
            <a:schemeClr val="bg1">
              <a:lumMod val="50000"/>
              <a:alpha val="49000"/>
            </a:schemeClr>
          </a:solidFill>
          <a:ln>
            <a:solidFill>
              <a:schemeClr val="bg1">
                <a:lumMod val="50000"/>
              </a:schemeClr>
            </a:solidFill>
            <a:headEnd/>
            <a:tailEnd/>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s-MX" dirty="0"/>
              <a:t>Que la recepción de la votación se dio en </a:t>
            </a:r>
            <a:r>
              <a:rPr lang="es-MX" b="1" dirty="0">
                <a:solidFill>
                  <a:srgbClr val="C00000"/>
                </a:solidFill>
              </a:rPr>
              <a:t>fecha distinta</a:t>
            </a:r>
            <a:r>
              <a:rPr lang="es-MX" dirty="0">
                <a:solidFill>
                  <a:srgbClr val="C00000"/>
                </a:solidFill>
              </a:rPr>
              <a:t> </a:t>
            </a:r>
            <a:r>
              <a:rPr lang="es-MX" dirty="0"/>
              <a:t>a la señalada para la  celebración de la elección.</a:t>
            </a:r>
            <a:endParaRPr lang="es-ES" dirty="0"/>
          </a:p>
        </p:txBody>
      </p:sp>
      <p:sp>
        <p:nvSpPr>
          <p:cNvPr id="71685" name="Line 30"/>
          <p:cNvSpPr>
            <a:spLocks noChangeShapeType="1"/>
          </p:cNvSpPr>
          <p:nvPr/>
        </p:nvSpPr>
        <p:spPr bwMode="auto">
          <a:xfrm>
            <a:off x="3417888" y="3197225"/>
            <a:ext cx="649287" cy="0"/>
          </a:xfrm>
          <a:prstGeom prst="line">
            <a:avLst/>
          </a:prstGeom>
          <a:ln>
            <a:solidFill>
              <a:schemeClr val="bg1">
                <a:lumMod val="50000"/>
              </a:schemeClr>
            </a:solidFill>
            <a:headEnd/>
            <a:tailEnd type="triangle" w="med" len="med"/>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s-MX"/>
          </a:p>
        </p:txBody>
      </p:sp>
      <p:cxnSp>
        <p:nvCxnSpPr>
          <p:cNvPr id="71686" name="AutoShape 33"/>
          <p:cNvCxnSpPr>
            <a:cxnSpLocks noChangeShapeType="1"/>
            <a:stCxn id="71682" idx="1"/>
            <a:endCxn id="71683" idx="1"/>
          </p:cNvCxnSpPr>
          <p:nvPr/>
        </p:nvCxnSpPr>
        <p:spPr bwMode="auto">
          <a:xfrm rot="10800000">
            <a:off x="4065588" y="1555750"/>
            <a:ext cx="0" cy="3352800"/>
          </a:xfrm>
          <a:prstGeom prst="bentConnector3">
            <a:avLst>
              <a:gd name="adj1" fmla="val -2147483648"/>
            </a:avLst>
          </a:prstGeom>
          <a:ln>
            <a:solidFill>
              <a:schemeClr val="bg1">
                <a:lumMod val="50000"/>
              </a:schemeClr>
            </a:solidFill>
            <a:headEnd type="triangle" w="med" len="med"/>
            <a:tailEnd type="triangle" w="med" len="med"/>
          </a:ln>
        </p:spPr>
        <p:style>
          <a:lnRef idx="2">
            <a:schemeClr val="dk1"/>
          </a:lnRef>
          <a:fillRef idx="1">
            <a:schemeClr val="lt1"/>
          </a:fillRef>
          <a:effectRef idx="0">
            <a:schemeClr val="dk1"/>
          </a:effectRef>
          <a:fontRef idx="minor">
            <a:schemeClr val="dk1"/>
          </a:fontRef>
        </p:style>
      </p:cxnSp>
      <p:sp>
        <p:nvSpPr>
          <p:cNvPr id="9" name="AutoShape 14"/>
          <p:cNvSpPr>
            <a:spLocks noChangeArrowheads="1"/>
          </p:cNvSpPr>
          <p:nvPr/>
        </p:nvSpPr>
        <p:spPr bwMode="auto">
          <a:xfrm>
            <a:off x="682625" y="2636838"/>
            <a:ext cx="2735263" cy="1081087"/>
          </a:xfrm>
          <a:prstGeom prst="roundRect">
            <a:avLst>
              <a:gd name="adj" fmla="val 16667"/>
            </a:avLst>
          </a:prstGeom>
          <a:solidFill>
            <a:schemeClr val="bg1">
              <a:lumMod val="50000"/>
              <a:alpha val="49000"/>
            </a:schemeClr>
          </a:solidFill>
          <a:ln>
            <a:solidFill>
              <a:schemeClr val="bg1">
                <a:lumMod val="50000"/>
              </a:schemeClr>
            </a:solidFill>
            <a:headEnd/>
            <a:tailEnd/>
          </a:ln>
        </p:spPr>
        <p:style>
          <a:lnRef idx="2">
            <a:schemeClr val="dk1"/>
          </a:lnRef>
          <a:fillRef idx="1">
            <a:schemeClr val="lt1"/>
          </a:fillRef>
          <a:effectRef idx="0">
            <a:schemeClr val="dk1"/>
          </a:effectRef>
          <a:fontRef idx="minor">
            <a:schemeClr val="dk1"/>
          </a:fontRef>
        </p:style>
        <p:txBody>
          <a:bodyPr anchor="ctr"/>
          <a:lstStyle/>
          <a:p>
            <a:pPr algn="just" eaLnBrk="1" hangingPunct="1">
              <a:defRPr/>
            </a:pPr>
            <a:r>
              <a:rPr lang="es-MX" dirty="0"/>
              <a:t>Elementos que deben demostrarse para su </a:t>
            </a:r>
            <a:r>
              <a:rPr lang="es-MX" b="1" dirty="0"/>
              <a:t>actualización:</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1 Título"/>
          <p:cNvSpPr>
            <a:spLocks noGrp="1"/>
          </p:cNvSpPr>
          <p:nvPr>
            <p:ph type="title"/>
          </p:nvPr>
        </p:nvSpPr>
        <p:spPr bwMode="auto">
          <a:xfrm>
            <a:off x="179388" y="1422400"/>
            <a:ext cx="8785225" cy="1143000"/>
          </a:xfrm>
          <a:ln>
            <a:miter lim="800000"/>
            <a:headEnd/>
            <a:tailEnd/>
          </a:ln>
        </p:spPr>
        <p:txBody>
          <a:bodyPr wrap="square" lIns="91440" tIns="45720" rIns="91440" bIns="45720" numCol="1" anchor="t" anchorCtr="0" compatLnSpc="1">
            <a:prstTxWarp prst="textNoShape">
              <a:avLst/>
            </a:prstTxWarp>
          </a:bodyPr>
          <a:lstStyle/>
          <a:p>
            <a:pPr eaLnBrk="1" hangingPunct="1">
              <a:lnSpc>
                <a:spcPct val="90000"/>
              </a:lnSpc>
              <a:defRPr/>
            </a:pPr>
            <a:r>
              <a:rPr lang="es-ES" b="1" dirty="0" smtClean="0">
                <a:solidFill>
                  <a:srgbClr val="660033"/>
                </a:solidFill>
              </a:rPr>
              <a:t> </a:t>
            </a:r>
            <a:r>
              <a:rPr lang="es-ES" sz="2400" b="1" dirty="0" smtClean="0">
                <a:solidFill>
                  <a:schemeClr val="tx1">
                    <a:lumMod val="95000"/>
                    <a:lumOff val="5000"/>
                  </a:schemeClr>
                </a:solidFill>
                <a:latin typeface="Tahoma" pitchFamily="34" charset="0"/>
              </a:rPr>
              <a:t>Causal de nulidad de votación recibida en casilla</a:t>
            </a:r>
            <a:r>
              <a:rPr lang="es-ES" sz="2400" b="1" dirty="0" smtClean="0">
                <a:solidFill>
                  <a:schemeClr val="accent3">
                    <a:lumMod val="50000"/>
                  </a:schemeClr>
                </a:solidFill>
                <a:latin typeface="Tahoma" pitchFamily="34" charset="0"/>
              </a:rPr>
              <a:t/>
            </a:r>
            <a:br>
              <a:rPr lang="es-ES" sz="2400" b="1" dirty="0" smtClean="0">
                <a:solidFill>
                  <a:schemeClr val="accent3">
                    <a:lumMod val="50000"/>
                  </a:schemeClr>
                </a:solidFill>
                <a:latin typeface="Tahoma" pitchFamily="34" charset="0"/>
              </a:rPr>
            </a:br>
            <a:r>
              <a:rPr lang="es-MX" sz="2400" b="1" dirty="0" smtClean="0">
                <a:solidFill>
                  <a:srgbClr val="00007E"/>
                </a:solidFill>
                <a:latin typeface="Tahoma" pitchFamily="34" charset="0"/>
              </a:rPr>
              <a:t>                                                                                   </a:t>
            </a:r>
            <a:endParaRPr lang="es-MX" sz="2400" dirty="0" smtClean="0"/>
          </a:p>
        </p:txBody>
      </p:sp>
      <p:sp>
        <p:nvSpPr>
          <p:cNvPr id="3" name="2 Marcador de contenido"/>
          <p:cNvSpPr>
            <a:spLocks noGrp="1"/>
          </p:cNvSpPr>
          <p:nvPr>
            <p:ph idx="1"/>
          </p:nvPr>
        </p:nvSpPr>
        <p:spPr>
          <a:xfrm>
            <a:off x="468313" y="3068638"/>
            <a:ext cx="8280400" cy="1152525"/>
          </a:xfrm>
          <a:prstGeom prst="roundRect">
            <a:avLst/>
          </a:prstGeom>
          <a:solidFill>
            <a:schemeClr val="bg1">
              <a:lumMod val="65000"/>
              <a:alpha val="54000"/>
            </a:schemeClr>
          </a:solidFill>
          <a:ln w="28575">
            <a:solidFill>
              <a:schemeClr val="bg1">
                <a:lumMod val="50000"/>
              </a:schemeClr>
            </a:solidFill>
          </a:ln>
        </p:spPr>
        <p:txBody>
          <a:bodyPr/>
          <a:lstStyle/>
          <a:p>
            <a:pPr eaLnBrk="1" hangingPunct="1">
              <a:buFontTx/>
              <a:buNone/>
              <a:defRPr/>
            </a:pPr>
            <a:r>
              <a:rPr lang="es-MX" b="1" dirty="0" smtClean="0">
                <a:solidFill>
                  <a:srgbClr val="660033"/>
                </a:solidFill>
              </a:rPr>
              <a:t>   </a:t>
            </a:r>
            <a:r>
              <a:rPr lang="es-MX" sz="2400" b="1" dirty="0" smtClean="0">
                <a:solidFill>
                  <a:schemeClr val="tx1">
                    <a:lumMod val="95000"/>
                    <a:lumOff val="5000"/>
                  </a:schemeClr>
                </a:solidFill>
              </a:rPr>
              <a:t>Recibir la votación por personas u órganos distintos a los facultados por la ley; </a:t>
            </a:r>
            <a:endParaRPr lang="es-MX" sz="2400" dirty="0" smtClean="0">
              <a:solidFill>
                <a:schemeClr val="tx1">
                  <a:lumMod val="95000"/>
                  <a:lumOff val="5000"/>
                </a:schemeClr>
              </a:solidFill>
            </a:endParaRPr>
          </a:p>
          <a:p>
            <a:pPr eaLnBrk="1" hangingPunct="1">
              <a:buFontTx/>
              <a:buNone/>
              <a:defRPr/>
            </a:pPr>
            <a:r>
              <a:rPr lang="es-MX" sz="2400" dirty="0" smtClean="0">
                <a:solidFill>
                  <a:schemeClr val="tx1">
                    <a:lumMod val="95000"/>
                    <a:lumOff val="5000"/>
                  </a:schemeClr>
                </a:solidFill>
              </a:rPr>
              <a:t> </a:t>
            </a:r>
            <a:r>
              <a:rPr lang="es-MX" sz="2400" dirty="0" smtClean="0"/>
              <a:t>    </a:t>
            </a:r>
            <a:endParaRPr lang="es-MX" sz="2400" b="1" dirty="0" smtClean="0">
              <a:solidFill>
                <a:srgbClr val="660033"/>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Título"/>
          <p:cNvSpPr>
            <a:spLocks noGrp="1"/>
          </p:cNvSpPr>
          <p:nvPr>
            <p:ph type="title"/>
          </p:nvPr>
        </p:nvSpPr>
        <p:spPr bwMode="auto">
          <a:xfrm>
            <a:off x="179388" y="1196975"/>
            <a:ext cx="8785225" cy="1143000"/>
          </a:xfrm>
          <a:ln>
            <a:miter lim="800000"/>
            <a:headEnd/>
            <a:tailEnd/>
          </a:ln>
        </p:spPr>
        <p:txBody>
          <a:bodyPr wrap="square" lIns="91440" tIns="45720" rIns="91440" bIns="45720" numCol="1" anchor="t" anchorCtr="0" compatLnSpc="1">
            <a:prstTxWarp prst="textNoShape">
              <a:avLst/>
            </a:prstTxWarp>
          </a:bodyPr>
          <a:lstStyle/>
          <a:p>
            <a:pPr>
              <a:defRPr/>
            </a:pPr>
            <a:r>
              <a:rPr lang="es-ES" sz="2400" b="1" dirty="0" smtClean="0">
                <a:solidFill>
                  <a:schemeClr val="tx1">
                    <a:lumMod val="95000"/>
                    <a:lumOff val="5000"/>
                  </a:schemeClr>
                </a:solidFill>
                <a:latin typeface="Tahoma" pitchFamily="34" charset="0"/>
              </a:rPr>
              <a:t>Bien jurídico tutelado</a:t>
            </a:r>
            <a:endParaRPr lang="es-MX" sz="2400" dirty="0" smtClean="0">
              <a:solidFill>
                <a:schemeClr val="tx1">
                  <a:lumMod val="95000"/>
                  <a:lumOff val="5000"/>
                </a:schemeClr>
              </a:solidFill>
            </a:endParaRPr>
          </a:p>
        </p:txBody>
      </p:sp>
      <p:sp>
        <p:nvSpPr>
          <p:cNvPr id="3" name="2 Marcador de contenido"/>
          <p:cNvSpPr>
            <a:spLocks noGrp="1"/>
          </p:cNvSpPr>
          <p:nvPr>
            <p:ph idx="1"/>
          </p:nvPr>
        </p:nvSpPr>
        <p:spPr>
          <a:xfrm>
            <a:off x="971550" y="2636838"/>
            <a:ext cx="7129463" cy="1800225"/>
          </a:xfrm>
          <a:prstGeom prst="roundRect">
            <a:avLst/>
          </a:prstGeom>
          <a:solidFill>
            <a:schemeClr val="bg1">
              <a:lumMod val="75000"/>
              <a:alpha val="51000"/>
            </a:schemeClr>
          </a:solid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a:lstStyle/>
          <a:p>
            <a:pPr algn="just" eaLnBrk="1" hangingPunct="1">
              <a:buFont typeface="Arial" charset="0"/>
              <a:buChar char="•"/>
              <a:defRPr/>
            </a:pPr>
            <a:r>
              <a:rPr lang="es-MX" sz="2000" dirty="0" smtClean="0"/>
              <a:t>La </a:t>
            </a:r>
            <a:r>
              <a:rPr lang="es-MX" sz="2000" b="1" dirty="0" smtClean="0">
                <a:solidFill>
                  <a:srgbClr val="00007E"/>
                </a:solidFill>
              </a:rPr>
              <a:t>recepción</a:t>
            </a:r>
            <a:r>
              <a:rPr lang="es-MX" sz="2000" dirty="0" smtClean="0"/>
              <a:t> de la votación.</a:t>
            </a:r>
          </a:p>
          <a:p>
            <a:pPr algn="just" eaLnBrk="1" hangingPunct="1">
              <a:buFont typeface="Arial" charset="0"/>
              <a:buChar char="•"/>
              <a:defRPr/>
            </a:pPr>
            <a:endParaRPr lang="es-MX" sz="2000" dirty="0" smtClean="0"/>
          </a:p>
          <a:p>
            <a:pPr algn="just" eaLnBrk="1" hangingPunct="1">
              <a:buFont typeface="Arial" charset="0"/>
              <a:buChar char="•"/>
              <a:defRPr/>
            </a:pPr>
            <a:r>
              <a:rPr lang="es-MX" sz="2000" dirty="0" smtClean="0"/>
              <a:t>La </a:t>
            </a:r>
            <a:r>
              <a:rPr lang="es-MX" sz="2000" b="1" dirty="0" smtClean="0">
                <a:solidFill>
                  <a:srgbClr val="00007E"/>
                </a:solidFill>
              </a:rPr>
              <a:t>certeza</a:t>
            </a:r>
            <a:r>
              <a:rPr lang="es-MX" sz="2000" dirty="0" smtClean="0">
                <a:solidFill>
                  <a:srgbClr val="00007E"/>
                </a:solidFill>
              </a:rPr>
              <a:t> </a:t>
            </a:r>
            <a:r>
              <a:rPr lang="es-MX" sz="2000" dirty="0" smtClean="0"/>
              <a:t>de que los funcionarios que reciben el voto se encuentran facultados por la ley. </a:t>
            </a:r>
            <a:endParaRPr lang="es-ES" sz="2000" b="1" dirty="0" smtClean="0">
              <a:solidFill>
                <a:srgbClr val="00007E"/>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bwMode="auto">
          <a:xfrm>
            <a:off x="827088" y="582613"/>
            <a:ext cx="9648825" cy="614362"/>
          </a:xfrm>
          <a:ln>
            <a:miter lim="800000"/>
            <a:headEnd/>
            <a:tailEnd/>
          </a:ln>
        </p:spPr>
        <p:txBody>
          <a:bodyPr wrap="square" lIns="91440" tIns="45720" rIns="91440" bIns="45720" numCol="1" anchor="t" anchorCtr="0" compatLnSpc="1">
            <a:prstTxWarp prst="textNoShape">
              <a:avLst/>
            </a:prstTxWarp>
          </a:bodyPr>
          <a:lstStyle/>
          <a:p>
            <a:pPr eaLnBrk="1" hangingPunct="1">
              <a:defRPr/>
            </a:pPr>
            <a:r>
              <a:rPr lang="es-MX" sz="2400" b="1" dirty="0" smtClean="0">
                <a:solidFill>
                  <a:schemeClr val="tx1">
                    <a:lumMod val="95000"/>
                    <a:lumOff val="5000"/>
                  </a:schemeClr>
                </a:solidFill>
              </a:rPr>
              <a:t>Personas autorizadas para recibir la votación</a:t>
            </a:r>
            <a:r>
              <a:rPr lang="es-MX" sz="2400" b="1" dirty="0" smtClean="0">
                <a:solidFill>
                  <a:srgbClr val="65194C"/>
                </a:solidFill>
              </a:rPr>
              <a:t/>
            </a:r>
            <a:br>
              <a:rPr lang="es-MX" sz="2400" b="1" dirty="0" smtClean="0">
                <a:solidFill>
                  <a:srgbClr val="65194C"/>
                </a:solidFill>
              </a:rPr>
            </a:br>
            <a:r>
              <a:rPr lang="es-MX" sz="2400" b="1" dirty="0" smtClean="0">
                <a:solidFill>
                  <a:srgbClr val="65194C"/>
                </a:solidFill>
                <a:latin typeface="Tahoma" pitchFamily="34" charset="0"/>
              </a:rPr>
              <a:t/>
            </a:r>
            <a:br>
              <a:rPr lang="es-MX" sz="2400" b="1" dirty="0" smtClean="0">
                <a:solidFill>
                  <a:srgbClr val="65194C"/>
                </a:solidFill>
                <a:latin typeface="Tahoma" pitchFamily="34" charset="0"/>
              </a:rPr>
            </a:br>
            <a:endParaRPr lang="es-ES_tradnl" sz="2400" b="1" dirty="0" smtClean="0">
              <a:solidFill>
                <a:srgbClr val="00007E"/>
              </a:solidFill>
            </a:endParaRPr>
          </a:p>
        </p:txBody>
      </p:sp>
      <p:sp>
        <p:nvSpPr>
          <p:cNvPr id="377860" name="Rectangle 4"/>
          <p:cNvSpPr>
            <a:spLocks noChangeArrowheads="1"/>
          </p:cNvSpPr>
          <p:nvPr/>
        </p:nvSpPr>
        <p:spPr bwMode="auto">
          <a:xfrm>
            <a:off x="755650" y="549275"/>
            <a:ext cx="88931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s-MX" altLang="es-MX" b="1">
                <a:solidFill>
                  <a:srgbClr val="65194C"/>
                </a:solidFill>
                <a:latin typeface="Tahoma" panose="020B0604030504040204" pitchFamily="34" charset="0"/>
              </a:rPr>
              <a:t/>
            </a:r>
            <a:br>
              <a:rPr lang="es-MX" altLang="es-MX" b="1">
                <a:solidFill>
                  <a:srgbClr val="65194C"/>
                </a:solidFill>
                <a:latin typeface="Tahoma" panose="020B0604030504040204" pitchFamily="34" charset="0"/>
              </a:rPr>
            </a:br>
            <a:r>
              <a:rPr lang="es-MX" altLang="es-MX" sz="2000" b="1">
                <a:solidFill>
                  <a:srgbClr val="65194C"/>
                </a:solidFill>
                <a:latin typeface="Tahoma" panose="020B0604030504040204" pitchFamily="34" charset="0"/>
              </a:rPr>
              <a:t/>
            </a:r>
            <a:br>
              <a:rPr lang="es-MX" altLang="es-MX" sz="2000" b="1">
                <a:solidFill>
                  <a:srgbClr val="65194C"/>
                </a:solidFill>
                <a:latin typeface="Tahoma" panose="020B0604030504040204" pitchFamily="34" charset="0"/>
              </a:rPr>
            </a:br>
            <a:endParaRPr lang="es-ES_tradnl" altLang="es-MX" sz="2000" b="1">
              <a:solidFill>
                <a:srgbClr val="00007E"/>
              </a:solidFill>
            </a:endParaRPr>
          </a:p>
        </p:txBody>
      </p:sp>
      <p:sp>
        <p:nvSpPr>
          <p:cNvPr id="74756" name="AutoShape 14"/>
          <p:cNvSpPr>
            <a:spLocks noChangeArrowheads="1"/>
          </p:cNvSpPr>
          <p:nvPr/>
        </p:nvSpPr>
        <p:spPr bwMode="auto">
          <a:xfrm>
            <a:off x="971550" y="1196975"/>
            <a:ext cx="7272338" cy="2952750"/>
          </a:xfrm>
          <a:prstGeom prst="roundRect">
            <a:avLst>
              <a:gd name="adj" fmla="val 16667"/>
            </a:avLst>
          </a:prstGeom>
          <a:solidFill>
            <a:schemeClr val="bg1">
              <a:lumMod val="65000"/>
              <a:alpha val="49000"/>
            </a:schemeClr>
          </a:solidFill>
          <a:ln>
            <a:solidFill>
              <a:schemeClr val="bg1">
                <a:lumMod val="50000"/>
              </a:schemeClr>
            </a:solidFill>
            <a:headEnd/>
            <a:tailEnd/>
          </a:ln>
        </p:spPr>
        <p:style>
          <a:lnRef idx="2">
            <a:schemeClr val="dk1"/>
          </a:lnRef>
          <a:fillRef idx="1">
            <a:schemeClr val="lt1"/>
          </a:fillRef>
          <a:effectRef idx="0">
            <a:schemeClr val="dk1"/>
          </a:effectRef>
          <a:fontRef idx="minor">
            <a:schemeClr val="dk1"/>
          </a:fontRef>
        </p:style>
        <p:txBody>
          <a:bodyPr/>
          <a:lstStyle/>
          <a:p>
            <a:pPr algn="ctr" eaLnBrk="1" hangingPunct="1">
              <a:spcBef>
                <a:spcPct val="20000"/>
              </a:spcBef>
              <a:buClr>
                <a:srgbClr val="660033"/>
              </a:buClr>
              <a:buFont typeface="Wingdings" pitchFamily="2" charset="2"/>
              <a:buChar char="ü"/>
              <a:defRPr/>
            </a:pPr>
            <a:r>
              <a:rPr lang="es-MX" dirty="0">
                <a:solidFill>
                  <a:srgbClr val="000000"/>
                </a:solidFill>
              </a:rPr>
              <a:t> Presidente </a:t>
            </a:r>
          </a:p>
          <a:p>
            <a:pPr algn="ctr" eaLnBrk="1" hangingPunct="1">
              <a:spcBef>
                <a:spcPct val="20000"/>
              </a:spcBef>
              <a:buClr>
                <a:srgbClr val="660033"/>
              </a:buClr>
              <a:buFont typeface="Wingdings" pitchFamily="2" charset="2"/>
              <a:buChar char="ü"/>
              <a:defRPr/>
            </a:pPr>
            <a:r>
              <a:rPr lang="es-MX" dirty="0">
                <a:solidFill>
                  <a:srgbClr val="000000"/>
                </a:solidFill>
              </a:rPr>
              <a:t>Secretario</a:t>
            </a:r>
          </a:p>
          <a:p>
            <a:pPr algn="ctr" eaLnBrk="1" hangingPunct="1">
              <a:spcBef>
                <a:spcPct val="20000"/>
              </a:spcBef>
              <a:buClr>
                <a:srgbClr val="660033"/>
              </a:buClr>
              <a:buFont typeface="Wingdings" pitchFamily="2" charset="2"/>
              <a:buChar char="ü"/>
              <a:defRPr/>
            </a:pPr>
            <a:r>
              <a:rPr lang="es-MX" dirty="0">
                <a:solidFill>
                  <a:srgbClr val="000000"/>
                </a:solidFill>
              </a:rPr>
              <a:t>Primer escrutador</a:t>
            </a:r>
          </a:p>
          <a:p>
            <a:pPr algn="ctr" eaLnBrk="1" hangingPunct="1">
              <a:spcBef>
                <a:spcPct val="20000"/>
              </a:spcBef>
              <a:buClr>
                <a:srgbClr val="660033"/>
              </a:buClr>
              <a:buFont typeface="Wingdings" pitchFamily="2" charset="2"/>
              <a:buChar char="ü"/>
              <a:defRPr/>
            </a:pPr>
            <a:r>
              <a:rPr lang="es-MX" dirty="0">
                <a:solidFill>
                  <a:srgbClr val="000000"/>
                </a:solidFill>
              </a:rPr>
              <a:t>Segundo escrutador </a:t>
            </a:r>
            <a:endParaRPr lang="es-MX" sz="1400" dirty="0">
              <a:solidFill>
                <a:srgbClr val="000000"/>
              </a:solidFill>
            </a:endParaRPr>
          </a:p>
          <a:p>
            <a:pPr algn="ctr" eaLnBrk="1" hangingPunct="1">
              <a:spcBef>
                <a:spcPct val="20000"/>
              </a:spcBef>
              <a:buClr>
                <a:srgbClr val="660033"/>
              </a:buClr>
              <a:buFont typeface="Wingdings" pitchFamily="2" charset="2"/>
              <a:buChar char="ü"/>
              <a:defRPr/>
            </a:pPr>
            <a:r>
              <a:rPr lang="es-MX" dirty="0">
                <a:solidFill>
                  <a:srgbClr val="000000"/>
                </a:solidFill>
              </a:rPr>
              <a:t>Suplentes (corrimiento)</a:t>
            </a:r>
          </a:p>
          <a:p>
            <a:pPr algn="ctr" eaLnBrk="1" hangingPunct="1">
              <a:spcBef>
                <a:spcPct val="20000"/>
              </a:spcBef>
              <a:buClr>
                <a:srgbClr val="660033"/>
              </a:buClr>
              <a:buFont typeface="Wingdings" pitchFamily="2" charset="2"/>
              <a:buChar char="ü"/>
              <a:defRPr/>
            </a:pPr>
            <a:endParaRPr lang="es-MX" dirty="0">
              <a:solidFill>
                <a:srgbClr val="000000"/>
              </a:solidFill>
            </a:endParaRPr>
          </a:p>
          <a:p>
            <a:pPr algn="ctr" eaLnBrk="1" hangingPunct="1">
              <a:spcBef>
                <a:spcPct val="20000"/>
              </a:spcBef>
              <a:buClr>
                <a:srgbClr val="660033"/>
              </a:buClr>
              <a:buFont typeface="Wingdings" pitchFamily="2" charset="2"/>
              <a:buChar char="ü"/>
              <a:defRPr/>
            </a:pPr>
            <a:r>
              <a:rPr lang="es-MX" b="1" dirty="0">
                <a:solidFill>
                  <a:srgbClr val="000000"/>
                </a:solidFill>
              </a:rPr>
              <a:t>Elecciones concurrentes    </a:t>
            </a:r>
          </a:p>
          <a:p>
            <a:pPr algn="ctr" eaLnBrk="1" hangingPunct="1">
              <a:spcBef>
                <a:spcPct val="20000"/>
              </a:spcBef>
              <a:buClr>
                <a:srgbClr val="660033"/>
              </a:buClr>
              <a:buFont typeface="Wingdings" pitchFamily="2" charset="2"/>
              <a:buChar char="ü"/>
              <a:defRPr/>
            </a:pPr>
            <a:r>
              <a:rPr lang="es-MX" b="1" dirty="0">
                <a:solidFill>
                  <a:srgbClr val="FF0000"/>
                </a:solidFill>
              </a:rPr>
              <a:t>(Casilla única: un secretario y escrutador adicional)</a:t>
            </a:r>
          </a:p>
        </p:txBody>
      </p:sp>
      <p:sp>
        <p:nvSpPr>
          <p:cNvPr id="8" name="7 Rectángulo redondeado"/>
          <p:cNvSpPr/>
          <p:nvPr/>
        </p:nvSpPr>
        <p:spPr>
          <a:xfrm>
            <a:off x="900113" y="4457700"/>
            <a:ext cx="7416800" cy="1635125"/>
          </a:xfrm>
          <a:prstGeom prst="roundRect">
            <a:avLst/>
          </a:prstGeom>
          <a:solidFill>
            <a:schemeClr val="accent3">
              <a:lumMod val="60000"/>
              <a:lumOff val="40000"/>
              <a:alpha val="31000"/>
            </a:schemeClr>
          </a:solidFill>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a:spAutoFit/>
          </a:bodyPr>
          <a:lstStyle/>
          <a:p>
            <a:pPr algn="just">
              <a:spcBef>
                <a:spcPct val="50000"/>
              </a:spcBef>
              <a:defRPr/>
            </a:pPr>
            <a:r>
              <a:rPr lang="es-MX" dirty="0"/>
              <a:t>Si falta algún funcionario, el presidente designará de los electores en la fila a los ciudadanos que ocuparán el cargo de quien no llegó siempre y cuando tengan su credencial para votar y </a:t>
            </a:r>
            <a:r>
              <a:rPr lang="es-MX" b="1" dirty="0">
                <a:solidFill>
                  <a:srgbClr val="C00000"/>
                </a:solidFill>
              </a:rPr>
              <a:t>estén inscritos en la Lista Nominal de Electores de la sección</a:t>
            </a:r>
            <a:r>
              <a:rPr lang="es-MX" dirty="0">
                <a:solidFill>
                  <a:srgbClr val="C00000"/>
                </a:solidFill>
              </a:rPr>
              <a:t> </a:t>
            </a:r>
            <a:r>
              <a:rPr lang="es-MX" dirty="0"/>
              <a:t>y desde luego que acepten el cargo.</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afterEffect">
                                  <p:stCondLst>
                                    <p:cond delay="0"/>
                                  </p:stCondLst>
                                  <p:childTnLst>
                                    <p:set>
                                      <p:cBhvr>
                                        <p:cTn id="6" dur="1" fill="hold">
                                          <p:stCondLst>
                                            <p:cond delay="499"/>
                                          </p:stCondLst>
                                        </p:cTn>
                                        <p:tgtEl>
                                          <p:spTgt spid="377858"/>
                                        </p:tgtEl>
                                        <p:attrNameLst>
                                          <p:attrName>style.visibility</p:attrName>
                                        </p:attrNameLst>
                                      </p:cBhvr>
                                      <p:to>
                                        <p:strVal val="visible"/>
                                      </p:to>
                                    </p:set>
                                    <p:anim to="" calcmode="lin" valueType="num">
                                      <p:cBhvr>
                                        <p:cTn id="7" dur="1" fill="hold"/>
                                        <p:tgtEl>
                                          <p:spTgt spid="377858"/>
                                        </p:tgtEl>
                                        <p:attrNameLst>
                                          <p:attrName/>
                                        </p:attrNameLst>
                                      </p:cBhvr>
                                    </p:anim>
                                  </p:childTnLst>
                                </p:cTn>
                              </p:par>
                            </p:childTnLst>
                          </p:cTn>
                        </p:par>
                        <p:par>
                          <p:cTn id="8" fill="hold" nodeType="afterGroup">
                            <p:stCondLst>
                              <p:cond delay="500"/>
                            </p:stCondLst>
                            <p:childTnLst>
                              <p:par>
                                <p:cTn id="9" presetID="24" presetClass="entr" presetSubtype="0" fill="hold" grpId="0" nodeType="afterEffect">
                                  <p:stCondLst>
                                    <p:cond delay="0"/>
                                  </p:stCondLst>
                                  <p:childTnLst>
                                    <p:set>
                                      <p:cBhvr>
                                        <p:cTn id="10" dur="1" fill="hold">
                                          <p:stCondLst>
                                            <p:cond delay="499"/>
                                          </p:stCondLst>
                                        </p:cTn>
                                        <p:tgtEl>
                                          <p:spTgt spid="377860"/>
                                        </p:tgtEl>
                                        <p:attrNameLst>
                                          <p:attrName>style.visibility</p:attrName>
                                        </p:attrNameLst>
                                      </p:cBhvr>
                                      <p:to>
                                        <p:strVal val="visible"/>
                                      </p:to>
                                    </p:set>
                                    <p:anim to="" calcmode="lin" valueType="num">
                                      <p:cBhvr>
                                        <p:cTn id="11" dur="1" fill="hold"/>
                                        <p:tgtEl>
                                          <p:spTgt spid="37786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858" grpId="0" animBg="1" autoUpdateAnimBg="0"/>
      <p:bldP spid="377860"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Título"/>
          <p:cNvSpPr txBox="1">
            <a:spLocks/>
          </p:cNvSpPr>
          <p:nvPr/>
        </p:nvSpPr>
        <p:spPr bwMode="auto">
          <a:xfrm>
            <a:off x="1763713" y="657225"/>
            <a:ext cx="5545137"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s-MX" altLang="es-MX" sz="2400" b="1"/>
              <a:t>Jurisprudencia 26/2016</a:t>
            </a:r>
          </a:p>
        </p:txBody>
      </p:sp>
      <p:sp>
        <p:nvSpPr>
          <p:cNvPr id="5" name="4 Rectángulo redondeado"/>
          <p:cNvSpPr/>
          <p:nvPr/>
        </p:nvSpPr>
        <p:spPr>
          <a:xfrm>
            <a:off x="684213" y="1473200"/>
            <a:ext cx="7920037" cy="4403725"/>
          </a:xfrm>
          <a:prstGeom prst="roundRect">
            <a:avLst/>
          </a:prstGeom>
          <a:solidFill>
            <a:schemeClr val="bg1">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endParaRPr lang="es-MX" dirty="0">
              <a:solidFill>
                <a:schemeClr val="tx1"/>
              </a:solidFill>
            </a:endParaRPr>
          </a:p>
        </p:txBody>
      </p:sp>
      <p:sp>
        <p:nvSpPr>
          <p:cNvPr id="65540" name="Rectángulo 1"/>
          <p:cNvSpPr>
            <a:spLocks noChangeArrowheads="1"/>
          </p:cNvSpPr>
          <p:nvPr/>
        </p:nvSpPr>
        <p:spPr bwMode="auto">
          <a:xfrm>
            <a:off x="1763713" y="27813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s-MX" altLang="es-MX"/>
          </a:p>
          <a:p>
            <a:pPr eaLnBrk="1" hangingPunct="1"/>
            <a:endParaRPr lang="es-MX" altLang="es-MX"/>
          </a:p>
        </p:txBody>
      </p:sp>
      <p:sp>
        <p:nvSpPr>
          <p:cNvPr id="65541" name="Rectángulo 2"/>
          <p:cNvSpPr>
            <a:spLocks noChangeArrowheads="1"/>
          </p:cNvSpPr>
          <p:nvPr/>
        </p:nvSpPr>
        <p:spPr bwMode="auto">
          <a:xfrm>
            <a:off x="1042988" y="1549400"/>
            <a:ext cx="7335837" cy="400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endParaRPr lang="es-MX" altLang="es-MX" sz="1400" b="1"/>
          </a:p>
          <a:p>
            <a:pPr algn="just" eaLnBrk="1" hangingPunct="1"/>
            <a:r>
              <a:rPr lang="es-MX" altLang="es-MX" sz="1600" b="1"/>
              <a:t>NULIDAD DE VOTACIÓN RECIBIDA POR PERSONAS DISTINTAS A LAS FACULTADAS. ELEMENTOS MÍNIMOS PARA SU ESTUDIO.</a:t>
            </a:r>
            <a:r>
              <a:rPr lang="es-MX" altLang="es-MX" sz="1600"/>
              <a:t>—</a:t>
            </a:r>
          </a:p>
          <a:p>
            <a:pPr algn="just" eaLnBrk="1" hangingPunct="1"/>
            <a:endParaRPr lang="es-MX" altLang="es-MX" sz="1600"/>
          </a:p>
          <a:p>
            <a:pPr algn="just" eaLnBrk="1" hangingPunct="1"/>
            <a:r>
              <a:rPr lang="es-MX" altLang="es-MX" sz="1600"/>
              <a:t>…</a:t>
            </a:r>
          </a:p>
          <a:p>
            <a:pPr algn="just" eaLnBrk="1" hangingPunct="1"/>
            <a:endParaRPr lang="es-MX" altLang="es-MX" sz="1600"/>
          </a:p>
          <a:p>
            <a:pPr algn="just" eaLnBrk="1" hangingPunct="1"/>
            <a:r>
              <a:rPr lang="es-MX" altLang="es-MX" sz="1600"/>
              <a:t>En ese sentido, para que los órganos jurisdiccionales estén en condiciones de estudiar la citada causal de nulidad, resulta indispensable que en la demanda se precisen los requisitos mínimos siguientes: </a:t>
            </a:r>
            <a:r>
              <a:rPr lang="es-MX" altLang="es-MX" sz="1600" b="1"/>
              <a:t>a) identificar la casilla impugnada; b) precisar el cargo del funcionario que se cuestiona, y c) mencionar el nombre completo de la persona que se aduce indebidamente recibió la votación, o alguno de los elementos que permitan su identificación. </a:t>
            </a:r>
            <a:r>
              <a:rPr lang="es-MX" altLang="es-MX" sz="1600"/>
              <a:t>De esa manera, el órgano jurisdiccional contará con los elementos mínimos necesarios con los cuales pueda verificar con actas, encarte y lista nominal, si se actualiza la causa de nulidad invocada y esté en condiciones de dictar la sentencia correspondiente.</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1619250" y="701675"/>
            <a:ext cx="8713788" cy="1143000"/>
          </a:xfrm>
        </p:spPr>
        <p:txBody>
          <a:bodyPr anchor="t"/>
          <a:lstStyle/>
          <a:p>
            <a:pPr eaLnBrk="1" hangingPunct="1">
              <a:defRPr/>
            </a:pPr>
            <a:r>
              <a:rPr lang="es-ES_tradnl" sz="2000" b="1" dirty="0" smtClean="0">
                <a:solidFill>
                  <a:schemeClr val="tx1">
                    <a:lumMod val="95000"/>
                    <a:lumOff val="5000"/>
                  </a:schemeClr>
                </a:solidFill>
                <a:latin typeface="+mn-lt"/>
              </a:rPr>
              <a:t>Procedimiento para la sustitución de funcionarios</a:t>
            </a:r>
          </a:p>
        </p:txBody>
      </p:sp>
      <p:sp>
        <p:nvSpPr>
          <p:cNvPr id="384003" name="Text Box 3"/>
          <p:cNvSpPr txBox="1">
            <a:spLocks noChangeArrowheads="1"/>
          </p:cNvSpPr>
          <p:nvPr/>
        </p:nvSpPr>
        <p:spPr bwMode="auto">
          <a:xfrm>
            <a:off x="34925" y="1700213"/>
            <a:ext cx="2665413" cy="715962"/>
          </a:xfrm>
          <a:prstGeom prst="roundRect">
            <a:avLst/>
          </a:prstGeom>
          <a:solidFill>
            <a:schemeClr val="bg1">
              <a:lumMod val="50000"/>
              <a:alpha val="51000"/>
            </a:schemeClr>
          </a:solidFill>
          <a:ln>
            <a:headEnd/>
            <a:tailEnd/>
          </a:ln>
        </p:spPr>
        <p:style>
          <a:lnRef idx="2">
            <a:schemeClr val="dk1"/>
          </a:lnRef>
          <a:fillRef idx="1">
            <a:schemeClr val="lt1"/>
          </a:fillRef>
          <a:effectRef idx="0">
            <a:schemeClr val="dk1"/>
          </a:effectRef>
          <a:fontRef idx="minor">
            <a:schemeClr val="dk1"/>
          </a:fontRef>
        </p:style>
        <p:txBody>
          <a:bodyPr>
            <a:spAutoFit/>
          </a:bodyPr>
          <a:lstStyle/>
          <a:p>
            <a:pPr algn="just">
              <a:spcBef>
                <a:spcPct val="50000"/>
              </a:spcBef>
              <a:defRPr/>
            </a:pPr>
            <a:r>
              <a:rPr lang="es-ES_tradnl" dirty="0">
                <a:solidFill>
                  <a:srgbClr val="471A19"/>
                </a:solidFill>
              </a:rPr>
              <a:t>Corrimiento o ningún funcionario de casilla.</a:t>
            </a:r>
          </a:p>
        </p:txBody>
      </p:sp>
      <p:sp>
        <p:nvSpPr>
          <p:cNvPr id="384004" name="Text Box 4"/>
          <p:cNvSpPr txBox="1">
            <a:spLocks noChangeArrowheads="1"/>
          </p:cNvSpPr>
          <p:nvPr/>
        </p:nvSpPr>
        <p:spPr bwMode="auto">
          <a:xfrm>
            <a:off x="250825" y="4333875"/>
            <a:ext cx="2376488" cy="1327150"/>
          </a:xfrm>
          <a:prstGeom prst="roundRect">
            <a:avLst/>
          </a:prstGeom>
          <a:solidFill>
            <a:schemeClr val="bg1">
              <a:lumMod val="50000"/>
              <a:alpha val="51000"/>
            </a:schemeClr>
          </a:solidFill>
          <a:ln>
            <a:headEnd/>
            <a:tailEnd/>
          </a:ln>
        </p:spPr>
        <p:style>
          <a:lnRef idx="2">
            <a:schemeClr val="dk1"/>
          </a:lnRef>
          <a:fillRef idx="1">
            <a:schemeClr val="lt1"/>
          </a:fillRef>
          <a:effectRef idx="0">
            <a:schemeClr val="dk1"/>
          </a:effectRef>
          <a:fontRef idx="minor">
            <a:schemeClr val="dk1"/>
          </a:fontRef>
        </p:style>
        <p:txBody>
          <a:bodyPr>
            <a:spAutoFit/>
          </a:bodyPr>
          <a:lstStyle/>
          <a:p>
            <a:pPr algn="just">
              <a:spcBef>
                <a:spcPct val="50000"/>
              </a:spcBef>
              <a:defRPr/>
            </a:pPr>
            <a:r>
              <a:rPr lang="es-ES_tradnl" dirty="0">
                <a:solidFill>
                  <a:srgbClr val="471A19"/>
                </a:solidFill>
              </a:rPr>
              <a:t>Cuando por la distancia no puede intervenir el Consejo respectivo. </a:t>
            </a:r>
          </a:p>
        </p:txBody>
      </p:sp>
      <p:sp>
        <p:nvSpPr>
          <p:cNvPr id="384005" name="AutoShape 5"/>
          <p:cNvSpPr>
            <a:spLocks noChangeArrowheads="1"/>
          </p:cNvSpPr>
          <p:nvPr/>
        </p:nvSpPr>
        <p:spPr bwMode="auto">
          <a:xfrm>
            <a:off x="2817813" y="4797425"/>
            <a:ext cx="530225" cy="287338"/>
          </a:xfrm>
          <a:prstGeom prst="rightArrow">
            <a:avLst>
              <a:gd name="adj1" fmla="val 50000"/>
              <a:gd name="adj2" fmla="val 40799"/>
            </a:avLst>
          </a:prstGeom>
          <a:solidFill>
            <a:schemeClr val="accent3">
              <a:lumMod val="60000"/>
              <a:lumOff val="40000"/>
              <a:alpha val="39000"/>
            </a:schemeClr>
          </a:solidFill>
          <a:ln w="9525" algn="ctr">
            <a:solidFill>
              <a:srgbClr val="006600"/>
            </a:solidFill>
            <a:miter lim="800000"/>
            <a:headEnd/>
            <a:tailEnd/>
          </a:ln>
        </p:spPr>
        <p:txBody>
          <a:bodyPr wrap="none" anchor="ctr"/>
          <a:lstStyle/>
          <a:p>
            <a:pPr algn="ctr" eaLnBrk="1" hangingPunct="1">
              <a:defRPr/>
            </a:pPr>
            <a:endParaRPr lang="es-MX">
              <a:latin typeface="+mn-lt"/>
              <a:ea typeface="ＭＳ Ｐゴシック"/>
              <a:cs typeface="Arial" charset="0"/>
            </a:endParaRPr>
          </a:p>
        </p:txBody>
      </p:sp>
      <p:sp>
        <p:nvSpPr>
          <p:cNvPr id="384006" name="AutoShape 6"/>
          <p:cNvSpPr>
            <a:spLocks noChangeArrowheads="1"/>
          </p:cNvSpPr>
          <p:nvPr/>
        </p:nvSpPr>
        <p:spPr bwMode="auto">
          <a:xfrm>
            <a:off x="2843213" y="1916113"/>
            <a:ext cx="576262" cy="288925"/>
          </a:xfrm>
          <a:prstGeom prst="rightArrow">
            <a:avLst>
              <a:gd name="adj1" fmla="val 50000"/>
              <a:gd name="adj2" fmla="val 31556"/>
            </a:avLst>
          </a:prstGeom>
          <a:solidFill>
            <a:schemeClr val="accent3">
              <a:lumMod val="60000"/>
              <a:lumOff val="40000"/>
              <a:alpha val="39000"/>
            </a:schemeClr>
          </a:solidFill>
          <a:ln w="9525">
            <a:solidFill>
              <a:srgbClr val="006600"/>
            </a:solidFill>
            <a:miter lim="800000"/>
            <a:headEnd/>
            <a:tailEnd/>
          </a:ln>
        </p:spPr>
        <p:txBody>
          <a:bodyPr wrap="none" anchor="ctr"/>
          <a:lstStyle/>
          <a:p>
            <a:pPr algn="ctr" eaLnBrk="1" hangingPunct="1">
              <a:defRPr/>
            </a:pPr>
            <a:endParaRPr lang="es-MX">
              <a:latin typeface="+mn-lt"/>
              <a:ea typeface="ＭＳ Ｐゴシック"/>
              <a:cs typeface="Arial" charset="0"/>
            </a:endParaRPr>
          </a:p>
        </p:txBody>
      </p:sp>
      <p:sp>
        <p:nvSpPr>
          <p:cNvPr id="384007" name="Text Box 7"/>
          <p:cNvSpPr txBox="1">
            <a:spLocks noChangeArrowheads="1"/>
          </p:cNvSpPr>
          <p:nvPr/>
        </p:nvSpPr>
        <p:spPr bwMode="auto">
          <a:xfrm>
            <a:off x="3578225" y="1498600"/>
            <a:ext cx="5156200" cy="1335088"/>
          </a:xfrm>
          <a:prstGeom prst="roundRect">
            <a:avLst/>
          </a:prstGeom>
          <a:solidFill>
            <a:schemeClr val="accent3">
              <a:lumMod val="60000"/>
              <a:lumOff val="40000"/>
              <a:alpha val="49000"/>
            </a:schemeClr>
          </a:solidFill>
          <a:ln>
            <a:solidFill>
              <a:schemeClr val="bg1">
                <a:lumMod val="50000"/>
              </a:schemeClr>
            </a:solidFill>
            <a:headEnd/>
            <a:tailEnd/>
          </a:ln>
        </p:spPr>
        <p:style>
          <a:lnRef idx="2">
            <a:schemeClr val="dk1"/>
          </a:lnRef>
          <a:fillRef idx="1">
            <a:schemeClr val="lt1"/>
          </a:fillRef>
          <a:effectRef idx="0">
            <a:schemeClr val="dk1"/>
          </a:effectRef>
          <a:fontRef idx="minor">
            <a:schemeClr val="dk1"/>
          </a:fontRef>
        </p:style>
        <p:txBody>
          <a:bodyPr>
            <a:spAutoFit/>
          </a:bodyPr>
          <a:lstStyle/>
          <a:p>
            <a:pPr algn="just">
              <a:spcBef>
                <a:spcPct val="50000"/>
              </a:spcBef>
              <a:defRPr/>
            </a:pPr>
            <a:r>
              <a:rPr lang="es-ES_tradnl" dirty="0">
                <a:solidFill>
                  <a:schemeClr val="tx1"/>
                </a:solidFill>
              </a:rPr>
              <a:t>A las </a:t>
            </a:r>
            <a:r>
              <a:rPr lang="es-ES_tradnl" b="1" dirty="0">
                <a:solidFill>
                  <a:srgbClr val="FF0000"/>
                </a:solidFill>
              </a:rPr>
              <a:t>8:15</a:t>
            </a:r>
            <a:r>
              <a:rPr lang="es-ES_tradnl" b="1" dirty="0">
                <a:solidFill>
                  <a:srgbClr val="006600"/>
                </a:solidFill>
              </a:rPr>
              <a:t> </a:t>
            </a:r>
            <a:r>
              <a:rPr lang="es-ES_tradnl" dirty="0">
                <a:solidFill>
                  <a:srgbClr val="0D0D0D"/>
                </a:solidFill>
              </a:rPr>
              <a:t>horas </a:t>
            </a:r>
            <a:r>
              <a:rPr lang="es-ES_tradnl" dirty="0">
                <a:solidFill>
                  <a:schemeClr val="tx1"/>
                </a:solidFill>
              </a:rPr>
              <a:t>el Consejo Electoral competente </a:t>
            </a:r>
            <a:r>
              <a:rPr lang="es-ES_tradnl" b="1" dirty="0">
                <a:solidFill>
                  <a:schemeClr val="tx1"/>
                </a:solidFill>
              </a:rPr>
              <a:t>tomará las medidas necesarias</a:t>
            </a:r>
            <a:r>
              <a:rPr lang="es-ES_tradnl" dirty="0">
                <a:solidFill>
                  <a:schemeClr val="tx1"/>
                </a:solidFill>
              </a:rPr>
              <a:t> para la instalación de la casilla y designará al personal encargado y de su instalación.</a:t>
            </a:r>
          </a:p>
        </p:txBody>
      </p:sp>
      <p:sp>
        <p:nvSpPr>
          <p:cNvPr id="384008" name="Text Box 8"/>
          <p:cNvSpPr txBox="1">
            <a:spLocks noChangeArrowheads="1"/>
          </p:cNvSpPr>
          <p:nvPr/>
        </p:nvSpPr>
        <p:spPr bwMode="auto">
          <a:xfrm>
            <a:off x="3562350" y="4332288"/>
            <a:ext cx="5257800" cy="1328737"/>
          </a:xfrm>
          <a:prstGeom prst="roundRect">
            <a:avLst/>
          </a:prstGeom>
          <a:solidFill>
            <a:schemeClr val="accent3">
              <a:lumMod val="60000"/>
              <a:lumOff val="40000"/>
              <a:alpha val="49000"/>
            </a:schemeClr>
          </a:solidFill>
          <a:ln>
            <a:solidFill>
              <a:schemeClr val="bg1">
                <a:lumMod val="50000"/>
              </a:schemeClr>
            </a:solidFill>
            <a:headEnd/>
            <a:tailEnd/>
          </a:ln>
        </p:spPr>
        <p:style>
          <a:lnRef idx="2">
            <a:schemeClr val="dk1"/>
          </a:lnRef>
          <a:fillRef idx="1">
            <a:schemeClr val="lt1"/>
          </a:fillRef>
          <a:effectRef idx="0">
            <a:schemeClr val="dk1"/>
          </a:effectRef>
          <a:fontRef idx="minor">
            <a:schemeClr val="dk1"/>
          </a:fontRef>
        </p:style>
        <p:txBody>
          <a:bodyPr>
            <a:spAutoFit/>
          </a:bodyPr>
          <a:lstStyle/>
          <a:p>
            <a:pPr algn="just">
              <a:spcBef>
                <a:spcPct val="50000"/>
              </a:spcBef>
              <a:defRPr/>
            </a:pPr>
            <a:r>
              <a:rPr lang="es-ES_tradnl" dirty="0">
                <a:solidFill>
                  <a:schemeClr val="tx1"/>
                </a:solidFill>
              </a:rPr>
              <a:t>A las </a:t>
            </a:r>
            <a:r>
              <a:rPr lang="es-ES_tradnl" b="1" dirty="0">
                <a:solidFill>
                  <a:srgbClr val="FF0000"/>
                </a:solidFill>
              </a:rPr>
              <a:t>10:00</a:t>
            </a:r>
            <a:r>
              <a:rPr lang="es-ES_tradnl" b="1" dirty="0">
                <a:solidFill>
                  <a:srgbClr val="006600"/>
                </a:solidFill>
              </a:rPr>
              <a:t> </a:t>
            </a:r>
            <a:r>
              <a:rPr lang="es-ES_tradnl" dirty="0">
                <a:solidFill>
                  <a:schemeClr val="tx1"/>
                </a:solidFill>
              </a:rPr>
              <a:t>horas los representantes de los partidos designarán por mayoría a los funcionarios necesarios de entre los electores presentes. </a:t>
            </a:r>
          </a:p>
        </p:txBody>
      </p:sp>
      <p:sp>
        <p:nvSpPr>
          <p:cNvPr id="67593" name="Rectangle 9"/>
          <p:cNvSpPr>
            <a:spLocks noChangeArrowheads="1"/>
          </p:cNvSpPr>
          <p:nvPr/>
        </p:nvSpPr>
        <p:spPr bwMode="auto">
          <a:xfrm>
            <a:off x="-142875" y="6000750"/>
            <a:ext cx="84597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endParaRPr lang="es-MX" altLang="es-MX" sz="1200"/>
          </a:p>
          <a:p>
            <a:pPr algn="ctr">
              <a:spcBef>
                <a:spcPct val="50000"/>
              </a:spcBef>
            </a:pPr>
            <a:endParaRPr lang="es-MX" altLang="es-MX" sz="2000">
              <a:latin typeface="Tahoma" panose="020B060403050404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afterEffect">
                                  <p:stCondLst>
                                    <p:cond delay="0"/>
                                  </p:stCondLst>
                                  <p:childTnLst>
                                    <p:set>
                                      <p:cBhvr>
                                        <p:cTn id="6" dur="1" fill="hold">
                                          <p:stCondLst>
                                            <p:cond delay="499"/>
                                          </p:stCondLst>
                                        </p:cTn>
                                        <p:tgtEl>
                                          <p:spTgt spid="384002"/>
                                        </p:tgtEl>
                                        <p:attrNameLst>
                                          <p:attrName>style.visibility</p:attrName>
                                        </p:attrNameLst>
                                      </p:cBhvr>
                                      <p:to>
                                        <p:strVal val="visible"/>
                                      </p:to>
                                    </p:set>
                                    <p:anim to="" calcmode="lin" valueType="num">
                                      <p:cBhvr>
                                        <p:cTn id="7" dur="1" fill="hold"/>
                                        <p:tgtEl>
                                          <p:spTgt spid="384002"/>
                                        </p:tgtEl>
                                        <p:attrNameLst>
                                          <p:attrName/>
                                        </p:attrNameLst>
                                      </p:cBhvr>
                                    </p:anim>
                                  </p:childTnLst>
                                </p:cTn>
                              </p:par>
                            </p:childTnLst>
                          </p:cTn>
                        </p:par>
                        <p:par>
                          <p:cTn id="8" fill="hold" nodeType="afterGroup">
                            <p:stCondLst>
                              <p:cond delay="500"/>
                            </p:stCondLst>
                            <p:childTnLst>
                              <p:par>
                                <p:cTn id="9" presetID="24" presetClass="entr" presetSubtype="0" fill="hold" grpId="0" nodeType="afterEffect">
                                  <p:stCondLst>
                                    <p:cond delay="0"/>
                                  </p:stCondLst>
                                  <p:iterate type="wd">
                                    <p:tmAbs val="300"/>
                                  </p:iterate>
                                  <p:childTnLst>
                                    <p:set>
                                      <p:cBhvr>
                                        <p:cTn id="10" dur="1" fill="hold">
                                          <p:stCondLst>
                                            <p:cond delay="299"/>
                                          </p:stCondLst>
                                        </p:cTn>
                                        <p:tgtEl>
                                          <p:spTgt spid="384003"/>
                                        </p:tgtEl>
                                        <p:attrNameLst>
                                          <p:attrName>style.visibility</p:attrName>
                                        </p:attrNameLst>
                                      </p:cBhvr>
                                      <p:to>
                                        <p:strVal val="visible"/>
                                      </p:to>
                                    </p:set>
                                    <p:anim to="" calcmode="lin" valueType="num">
                                      <p:cBhvr>
                                        <p:cTn id="11" dur="1" fill="hold"/>
                                        <p:tgtEl>
                                          <p:spTgt spid="384003"/>
                                        </p:tgtEl>
                                        <p:attrNameLst>
                                          <p:attrName/>
                                        </p:attrNameLst>
                                      </p:cBhvr>
                                    </p:anim>
                                  </p:childTnLst>
                                </p:cTn>
                              </p:par>
                            </p:childTnLst>
                          </p:cTn>
                        </p:par>
                        <p:par>
                          <p:cTn id="12" fill="hold" nodeType="afterGroup">
                            <p:stCondLst>
                              <p:cond delay="2600"/>
                            </p:stCondLst>
                            <p:childTnLst>
                              <p:par>
                                <p:cTn id="13" presetID="24" presetClass="entr" presetSubtype="0" fill="hold" grpId="0" nodeType="afterEffect">
                                  <p:stCondLst>
                                    <p:cond delay="0"/>
                                  </p:stCondLst>
                                  <p:childTnLst>
                                    <p:set>
                                      <p:cBhvr>
                                        <p:cTn id="14" dur="1" fill="hold">
                                          <p:stCondLst>
                                            <p:cond delay="499"/>
                                          </p:stCondLst>
                                        </p:cTn>
                                        <p:tgtEl>
                                          <p:spTgt spid="384006"/>
                                        </p:tgtEl>
                                        <p:attrNameLst>
                                          <p:attrName>style.visibility</p:attrName>
                                        </p:attrNameLst>
                                      </p:cBhvr>
                                      <p:to>
                                        <p:strVal val="visible"/>
                                      </p:to>
                                    </p:set>
                                    <p:anim to="" calcmode="lin" valueType="num">
                                      <p:cBhvr>
                                        <p:cTn id="15" dur="1" fill="hold"/>
                                        <p:tgtEl>
                                          <p:spTgt spid="384006"/>
                                        </p:tgtEl>
                                        <p:attrNameLst>
                                          <p:attrName/>
                                        </p:attrNameLst>
                                      </p:cBhvr>
                                    </p:anim>
                                  </p:childTnLst>
                                </p:cTn>
                              </p:par>
                            </p:childTnLst>
                          </p:cTn>
                        </p:par>
                        <p:par>
                          <p:cTn id="16" fill="hold" nodeType="afterGroup">
                            <p:stCondLst>
                              <p:cond delay="3100"/>
                            </p:stCondLst>
                            <p:childTnLst>
                              <p:par>
                                <p:cTn id="17" presetID="24" presetClass="entr" presetSubtype="0" fill="hold" grpId="0" nodeType="afterEffect">
                                  <p:stCondLst>
                                    <p:cond delay="0"/>
                                  </p:stCondLst>
                                  <p:childTnLst>
                                    <p:set>
                                      <p:cBhvr>
                                        <p:cTn id="18" dur="1" fill="hold">
                                          <p:stCondLst>
                                            <p:cond delay="499"/>
                                          </p:stCondLst>
                                        </p:cTn>
                                        <p:tgtEl>
                                          <p:spTgt spid="384007"/>
                                        </p:tgtEl>
                                        <p:attrNameLst>
                                          <p:attrName>style.visibility</p:attrName>
                                        </p:attrNameLst>
                                      </p:cBhvr>
                                      <p:to>
                                        <p:strVal val="visible"/>
                                      </p:to>
                                    </p:set>
                                    <p:anim to="" calcmode="lin" valueType="num">
                                      <p:cBhvr>
                                        <p:cTn id="19" dur="1" fill="hold"/>
                                        <p:tgtEl>
                                          <p:spTgt spid="384007"/>
                                        </p:tgtEl>
                                        <p:attrNameLst>
                                          <p:attrName/>
                                        </p:attrNameLst>
                                      </p:cBhvr>
                                    </p:anim>
                                  </p:childTnLst>
                                </p:cTn>
                              </p:par>
                            </p:childTnLst>
                          </p:cTn>
                        </p:par>
                        <p:par>
                          <p:cTn id="20" fill="hold" nodeType="afterGroup">
                            <p:stCondLst>
                              <p:cond delay="3600"/>
                            </p:stCondLst>
                            <p:childTnLst>
                              <p:par>
                                <p:cTn id="21" presetID="24" presetClass="entr" presetSubtype="0" fill="hold" grpId="0" nodeType="afterEffect">
                                  <p:stCondLst>
                                    <p:cond delay="0"/>
                                  </p:stCondLst>
                                  <p:childTnLst>
                                    <p:set>
                                      <p:cBhvr>
                                        <p:cTn id="22" dur="1" fill="hold">
                                          <p:stCondLst>
                                            <p:cond delay="499"/>
                                          </p:stCondLst>
                                        </p:cTn>
                                        <p:tgtEl>
                                          <p:spTgt spid="384004"/>
                                        </p:tgtEl>
                                        <p:attrNameLst>
                                          <p:attrName>style.visibility</p:attrName>
                                        </p:attrNameLst>
                                      </p:cBhvr>
                                      <p:to>
                                        <p:strVal val="visible"/>
                                      </p:to>
                                    </p:set>
                                    <p:anim to="" calcmode="lin" valueType="num">
                                      <p:cBhvr>
                                        <p:cTn id="23" dur="1" fill="hold"/>
                                        <p:tgtEl>
                                          <p:spTgt spid="384004"/>
                                        </p:tgtEl>
                                        <p:attrNameLst>
                                          <p:attrName/>
                                        </p:attrNameLst>
                                      </p:cBhvr>
                                    </p:anim>
                                  </p:childTnLst>
                                </p:cTn>
                              </p:par>
                            </p:childTnLst>
                          </p:cTn>
                        </p:par>
                        <p:par>
                          <p:cTn id="24" fill="hold" nodeType="afterGroup">
                            <p:stCondLst>
                              <p:cond delay="4100"/>
                            </p:stCondLst>
                            <p:childTnLst>
                              <p:par>
                                <p:cTn id="25" presetID="24" presetClass="entr" presetSubtype="0" fill="hold" grpId="0" nodeType="afterEffect">
                                  <p:stCondLst>
                                    <p:cond delay="0"/>
                                  </p:stCondLst>
                                  <p:childTnLst>
                                    <p:set>
                                      <p:cBhvr>
                                        <p:cTn id="26" dur="1" fill="hold">
                                          <p:stCondLst>
                                            <p:cond delay="499"/>
                                          </p:stCondLst>
                                        </p:cTn>
                                        <p:tgtEl>
                                          <p:spTgt spid="384005"/>
                                        </p:tgtEl>
                                        <p:attrNameLst>
                                          <p:attrName>style.visibility</p:attrName>
                                        </p:attrNameLst>
                                      </p:cBhvr>
                                      <p:to>
                                        <p:strVal val="visible"/>
                                      </p:to>
                                    </p:set>
                                    <p:anim to="" calcmode="lin" valueType="num">
                                      <p:cBhvr>
                                        <p:cTn id="27" dur="1" fill="hold"/>
                                        <p:tgtEl>
                                          <p:spTgt spid="384005"/>
                                        </p:tgtEl>
                                        <p:attrNameLst>
                                          <p:attrName/>
                                        </p:attrNameLst>
                                      </p:cBhvr>
                                    </p:anim>
                                  </p:childTnLst>
                                </p:cTn>
                              </p:par>
                            </p:childTnLst>
                          </p:cTn>
                        </p:par>
                        <p:par>
                          <p:cTn id="28" fill="hold" nodeType="afterGroup">
                            <p:stCondLst>
                              <p:cond delay="4600"/>
                            </p:stCondLst>
                            <p:childTnLst>
                              <p:par>
                                <p:cTn id="29" presetID="24" presetClass="entr" presetSubtype="0" fill="hold" grpId="0" nodeType="afterEffect">
                                  <p:stCondLst>
                                    <p:cond delay="0"/>
                                  </p:stCondLst>
                                  <p:childTnLst>
                                    <p:set>
                                      <p:cBhvr>
                                        <p:cTn id="30" dur="1" fill="hold">
                                          <p:stCondLst>
                                            <p:cond delay="499"/>
                                          </p:stCondLst>
                                        </p:cTn>
                                        <p:tgtEl>
                                          <p:spTgt spid="384008"/>
                                        </p:tgtEl>
                                        <p:attrNameLst>
                                          <p:attrName>style.visibility</p:attrName>
                                        </p:attrNameLst>
                                      </p:cBhvr>
                                      <p:to>
                                        <p:strVal val="visible"/>
                                      </p:to>
                                    </p:set>
                                    <p:anim to="" calcmode="lin" valueType="num">
                                      <p:cBhvr>
                                        <p:cTn id="31" dur="1" fill="hold"/>
                                        <p:tgtEl>
                                          <p:spTgt spid="38400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2" grpId="0" animBg="1"/>
      <p:bldP spid="384003" grpId="0" animBg="1" autoUpdateAnimBg="0"/>
      <p:bldP spid="384004" grpId="0" animBg="1" autoUpdateAnimBg="0"/>
      <p:bldP spid="384005" grpId="0" animBg="1"/>
      <p:bldP spid="384006" grpId="0" animBg="1"/>
      <p:bldP spid="384007" grpId="0" animBg="1" autoUpdateAnimBg="0"/>
      <p:bldP spid="384008"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2197100" y="765175"/>
            <a:ext cx="10656888" cy="1143000"/>
          </a:xfrm>
          <a:ln>
            <a:miter lim="800000"/>
            <a:headEnd/>
            <a:tailEnd/>
          </a:ln>
        </p:spPr>
        <p:txBody>
          <a:bodyPr wrap="square" lIns="91440" tIns="45720" rIns="91440" bIns="45720" numCol="1" anchor="t" anchorCtr="0" compatLnSpc="1">
            <a:prstTxWarp prst="textNoShape">
              <a:avLst/>
            </a:prstTxWarp>
          </a:bodyPr>
          <a:lstStyle/>
          <a:p>
            <a:pPr eaLnBrk="1" hangingPunct="1">
              <a:defRPr/>
            </a:pPr>
            <a:r>
              <a:rPr lang="es-MX" sz="2400" b="1" dirty="0" smtClean="0">
                <a:solidFill>
                  <a:srgbClr val="65194C"/>
                </a:solidFill>
                <a:latin typeface="Tahoma" pitchFamily="34" charset="0"/>
              </a:rPr>
              <a:t>                                        </a:t>
            </a:r>
            <a:r>
              <a:rPr lang="es-MX" sz="2000" b="1" dirty="0" smtClean="0">
                <a:solidFill>
                  <a:schemeClr val="tx1">
                    <a:lumMod val="95000"/>
                    <a:lumOff val="5000"/>
                  </a:schemeClr>
                </a:solidFill>
                <a:latin typeface="Tahoma" pitchFamily="34" charset="0"/>
              </a:rPr>
              <a:t>DIVERSAS HIPÓTESIS QUE SE PUEDEN PRESENTAR</a:t>
            </a:r>
            <a:endParaRPr lang="es-ES" sz="2000" b="1" dirty="0" smtClean="0">
              <a:solidFill>
                <a:schemeClr val="tx1">
                  <a:lumMod val="95000"/>
                  <a:lumOff val="5000"/>
                </a:schemeClr>
              </a:solidFill>
              <a:latin typeface="Tahoma" pitchFamily="34" charset="0"/>
            </a:endParaRPr>
          </a:p>
        </p:txBody>
      </p:sp>
      <p:sp>
        <p:nvSpPr>
          <p:cNvPr id="69635" name="Rectangle 3"/>
          <p:cNvSpPr>
            <a:spLocks noGrp="1" noChangeArrowheads="1"/>
          </p:cNvSpPr>
          <p:nvPr>
            <p:ph type="body" idx="1"/>
          </p:nvPr>
        </p:nvSpPr>
        <p:spPr bwMode="auto">
          <a:xfrm>
            <a:off x="468313" y="1643063"/>
            <a:ext cx="8207375" cy="4017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just" eaLnBrk="1" hangingPunct="1">
              <a:lnSpc>
                <a:spcPct val="90000"/>
              </a:lnSpc>
              <a:buFontTx/>
              <a:buNone/>
            </a:pPr>
            <a:r>
              <a:rPr lang="es-MX" altLang="es-MX" sz="2000" b="1" smtClean="0"/>
              <a:t>a)</a:t>
            </a:r>
            <a:r>
              <a:rPr lang="es-MX" altLang="es-MX" sz="2000" smtClean="0"/>
              <a:t> Corrimiento de funcionarios.</a:t>
            </a:r>
          </a:p>
          <a:p>
            <a:pPr algn="just" eaLnBrk="1" hangingPunct="1">
              <a:lnSpc>
                <a:spcPct val="90000"/>
              </a:lnSpc>
              <a:buFontTx/>
              <a:buNone/>
            </a:pPr>
            <a:endParaRPr lang="es-MX" altLang="es-MX" sz="2000" smtClean="0"/>
          </a:p>
          <a:p>
            <a:pPr algn="just" eaLnBrk="1" hangingPunct="1">
              <a:lnSpc>
                <a:spcPct val="90000"/>
              </a:lnSpc>
              <a:buFontTx/>
              <a:buNone/>
            </a:pPr>
            <a:r>
              <a:rPr lang="es-MX" altLang="es-MX" sz="2000" b="1" smtClean="0"/>
              <a:t>b) </a:t>
            </a:r>
            <a:r>
              <a:rPr lang="es-MX" altLang="es-MX" sz="2000" smtClean="0"/>
              <a:t>Actuación de suplentes en ausencia de los propietarios.</a:t>
            </a:r>
          </a:p>
          <a:p>
            <a:pPr algn="just" eaLnBrk="1" hangingPunct="1">
              <a:lnSpc>
                <a:spcPct val="90000"/>
              </a:lnSpc>
              <a:buFontTx/>
              <a:buNone/>
            </a:pPr>
            <a:endParaRPr lang="es-MX" altLang="es-MX" sz="2000" smtClean="0"/>
          </a:p>
          <a:p>
            <a:pPr algn="just" eaLnBrk="1" hangingPunct="1">
              <a:lnSpc>
                <a:spcPct val="90000"/>
              </a:lnSpc>
              <a:buFontTx/>
              <a:buNone/>
            </a:pPr>
            <a:r>
              <a:rPr lang="es-MX" altLang="es-MX" sz="2000" b="1" smtClean="0"/>
              <a:t>c)</a:t>
            </a:r>
            <a:r>
              <a:rPr lang="es-MX" altLang="es-MX" sz="2000" smtClean="0"/>
              <a:t> Funcionarios de una casilla, actuando en otra correspondiente a la misma sección electoral.</a:t>
            </a:r>
          </a:p>
          <a:p>
            <a:pPr algn="just" eaLnBrk="1" hangingPunct="1">
              <a:lnSpc>
                <a:spcPct val="90000"/>
              </a:lnSpc>
              <a:buFontTx/>
              <a:buNone/>
            </a:pPr>
            <a:endParaRPr lang="es-MX" altLang="es-MX" sz="2000" b="1" smtClean="0"/>
          </a:p>
          <a:p>
            <a:pPr algn="just" eaLnBrk="1" hangingPunct="1">
              <a:lnSpc>
                <a:spcPct val="90000"/>
              </a:lnSpc>
              <a:buFontTx/>
              <a:buNone/>
            </a:pPr>
            <a:r>
              <a:rPr lang="es-MX" altLang="es-MX" sz="2000" b="1" smtClean="0"/>
              <a:t>d) </a:t>
            </a:r>
            <a:r>
              <a:rPr lang="es-MX" altLang="es-MX" sz="2000" smtClean="0"/>
              <a:t>Ciudadanos de la sección electoral de la casilla, actuando como funcionarios.</a:t>
            </a:r>
            <a:r>
              <a:rPr lang="es-MX" altLang="es-MX" sz="2000" b="1" smtClean="0"/>
              <a:t> </a:t>
            </a:r>
          </a:p>
          <a:p>
            <a:pPr algn="just" eaLnBrk="1" hangingPunct="1">
              <a:lnSpc>
                <a:spcPct val="90000"/>
              </a:lnSpc>
              <a:buFontTx/>
              <a:buNone/>
            </a:pPr>
            <a:endParaRPr lang="es-MX" altLang="es-MX" sz="2000" b="1" smtClean="0"/>
          </a:p>
          <a:p>
            <a:pPr algn="just" eaLnBrk="1" hangingPunct="1">
              <a:lnSpc>
                <a:spcPct val="90000"/>
              </a:lnSpc>
              <a:buFontTx/>
              <a:buNone/>
            </a:pPr>
            <a:r>
              <a:rPr lang="es-MX" altLang="es-MX" sz="2000" b="1" smtClean="0"/>
              <a:t>e)</a:t>
            </a:r>
            <a:r>
              <a:rPr lang="es-MX" altLang="es-MX" sz="2000" smtClean="0"/>
              <a:t> Ausencia de funcionarios.</a:t>
            </a:r>
          </a:p>
          <a:p>
            <a:pPr algn="just" eaLnBrk="1" hangingPunct="1">
              <a:lnSpc>
                <a:spcPct val="90000"/>
              </a:lnSpc>
            </a:pPr>
            <a:endParaRPr lang="es-MX" altLang="es-MX" sz="2000" smtClean="0"/>
          </a:p>
          <a:p>
            <a:pPr algn="just" eaLnBrk="1" hangingPunct="1">
              <a:lnSpc>
                <a:spcPct val="90000"/>
              </a:lnSpc>
              <a:buFontTx/>
              <a:buNone/>
            </a:pPr>
            <a:r>
              <a:rPr lang="es-MX" altLang="es-MX" sz="2000" b="1" smtClean="0"/>
              <a:t>f)</a:t>
            </a:r>
            <a:r>
              <a:rPr lang="es-MX" altLang="es-MX" sz="2000" smtClean="0"/>
              <a:t> Actuación de candidatos como funcionarios.</a:t>
            </a:r>
          </a:p>
          <a:p>
            <a:pPr algn="just" eaLnBrk="1" hangingPunct="1">
              <a:lnSpc>
                <a:spcPct val="90000"/>
              </a:lnSpc>
              <a:buFontTx/>
              <a:buNone/>
            </a:pPr>
            <a:endParaRPr lang="es-MX" altLang="es-MX" sz="2000" smtClean="0"/>
          </a:p>
          <a:p>
            <a:pPr eaLnBrk="1" hangingPunct="1">
              <a:lnSpc>
                <a:spcPct val="90000"/>
              </a:lnSpc>
            </a:pPr>
            <a:endParaRPr lang="es-MX" altLang="es-MX" sz="2000" i="1" smtClean="0"/>
          </a:p>
          <a:p>
            <a:pPr algn="just" eaLnBrk="1" hangingPunct="1">
              <a:lnSpc>
                <a:spcPct val="90000"/>
              </a:lnSpc>
              <a:buFontTx/>
              <a:buNone/>
            </a:pPr>
            <a:endParaRPr lang="es-ES" altLang="es-MX" sz="200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ChangeArrowheads="1"/>
          </p:cNvSpPr>
          <p:nvPr/>
        </p:nvSpPr>
        <p:spPr bwMode="auto">
          <a:xfrm>
            <a:off x="381000" y="2332038"/>
            <a:ext cx="5486400" cy="427037"/>
          </a:xfrm>
          <a:prstGeom prst="rect">
            <a:avLst/>
          </a:prstGeom>
          <a:noFill/>
          <a:ln w="9525">
            <a:noFill/>
            <a:miter lim="800000"/>
            <a:headEnd/>
            <a:tailEnd/>
          </a:ln>
          <a:effectLst/>
        </p:spPr>
        <p:txBody>
          <a:bodyPr>
            <a:spAutoFit/>
          </a:bodyPr>
          <a:lstStyle/>
          <a:p>
            <a:pPr algn="just">
              <a:defRPr/>
            </a:pPr>
            <a:endParaRPr lang="es-ES_tradnl" sz="2200">
              <a:effectLst>
                <a:outerShdw blurRad="38100" dist="38100" dir="2700000" algn="tl">
                  <a:srgbClr val="C0C0C0"/>
                </a:outerShdw>
              </a:effectLst>
              <a:latin typeface="Lucida Sans Unicode" pitchFamily="34" charset="0"/>
              <a:ea typeface="ＭＳ Ｐゴシック"/>
              <a:cs typeface="ＭＳ Ｐゴシック"/>
            </a:endParaRPr>
          </a:p>
        </p:txBody>
      </p:sp>
      <p:sp>
        <p:nvSpPr>
          <p:cNvPr id="9219" name="Text Box 3"/>
          <p:cNvSpPr txBox="1">
            <a:spLocks noChangeArrowheads="1"/>
          </p:cNvSpPr>
          <p:nvPr/>
        </p:nvSpPr>
        <p:spPr bwMode="auto">
          <a:xfrm>
            <a:off x="500063" y="1655763"/>
            <a:ext cx="56276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buFontTx/>
              <a:buChar char="•"/>
            </a:pPr>
            <a:r>
              <a:rPr lang="es-ES" altLang="es-MX">
                <a:cs typeface="Arial" panose="020B0604020202020204" pitchFamily="34" charset="0"/>
              </a:rPr>
              <a:t>  La soberanía nacional reside esencial y originariamente en el </a:t>
            </a:r>
            <a:r>
              <a:rPr lang="es-ES" altLang="es-MX" b="1">
                <a:cs typeface="Arial" panose="020B0604020202020204" pitchFamily="34" charset="0"/>
              </a:rPr>
              <a:t>pueblo…</a:t>
            </a:r>
            <a:endParaRPr lang="es-ES_tradnl" altLang="es-MX" b="1">
              <a:cs typeface="Arial" panose="020B0604020202020204" pitchFamily="34" charset="0"/>
            </a:endParaRPr>
          </a:p>
        </p:txBody>
      </p:sp>
      <p:sp>
        <p:nvSpPr>
          <p:cNvPr id="9220" name="Rectangle 4"/>
          <p:cNvSpPr>
            <a:spLocks noChangeArrowheads="1"/>
          </p:cNvSpPr>
          <p:nvPr/>
        </p:nvSpPr>
        <p:spPr bwMode="auto">
          <a:xfrm>
            <a:off x="500063" y="2994025"/>
            <a:ext cx="5715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a:buFontTx/>
              <a:buChar char="•"/>
            </a:pPr>
            <a:r>
              <a:rPr lang="es-ES" altLang="es-MX">
                <a:cs typeface="Arial" panose="020B0604020202020204" pitchFamily="34" charset="0"/>
              </a:rPr>
              <a:t>  Es voluntad del pueblo mexicano constituirse en una República </a:t>
            </a:r>
            <a:r>
              <a:rPr lang="es-ES" altLang="es-MX" b="1">
                <a:solidFill>
                  <a:srgbClr val="C00000"/>
                </a:solidFill>
                <a:cs typeface="Arial" panose="020B0604020202020204" pitchFamily="34" charset="0"/>
              </a:rPr>
              <a:t>representativa,</a:t>
            </a:r>
            <a:r>
              <a:rPr lang="es-ES" altLang="es-MX">
                <a:cs typeface="Arial" panose="020B0604020202020204" pitchFamily="34" charset="0"/>
              </a:rPr>
              <a:t> </a:t>
            </a:r>
            <a:r>
              <a:rPr lang="es-ES" altLang="es-MX" b="1">
                <a:cs typeface="Arial" panose="020B0604020202020204" pitchFamily="34" charset="0"/>
              </a:rPr>
              <a:t>democrática</a:t>
            </a:r>
            <a:r>
              <a:rPr lang="es-ES" altLang="es-MX">
                <a:cs typeface="Arial" panose="020B0604020202020204" pitchFamily="34" charset="0"/>
              </a:rPr>
              <a:t>, </a:t>
            </a:r>
            <a:r>
              <a:rPr lang="es-ES" altLang="es-MX" b="1">
                <a:solidFill>
                  <a:srgbClr val="C00000"/>
                </a:solidFill>
                <a:cs typeface="Arial" panose="020B0604020202020204" pitchFamily="34" charset="0"/>
              </a:rPr>
              <a:t>federal…</a:t>
            </a:r>
            <a:endParaRPr lang="es-ES" altLang="es-MX" b="1">
              <a:solidFill>
                <a:srgbClr val="C00000"/>
              </a:solidFill>
              <a:cs typeface="Times New Roman" panose="02020603050405020304" pitchFamily="18" charset="0"/>
            </a:endParaRPr>
          </a:p>
        </p:txBody>
      </p:sp>
      <p:sp>
        <p:nvSpPr>
          <p:cNvPr id="9221" name="Rectangle 5"/>
          <p:cNvSpPr>
            <a:spLocks noChangeArrowheads="1"/>
          </p:cNvSpPr>
          <p:nvPr/>
        </p:nvSpPr>
        <p:spPr bwMode="auto">
          <a:xfrm>
            <a:off x="323850" y="4292600"/>
            <a:ext cx="60483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a:r>
              <a:rPr lang="es-ES" altLang="es-MX"/>
              <a:t> </a:t>
            </a:r>
          </a:p>
          <a:p>
            <a:pPr algn="just">
              <a:buFontTx/>
              <a:buChar char="•"/>
            </a:pPr>
            <a:r>
              <a:rPr lang="es-ES" altLang="es-MX"/>
              <a:t>  La renovación de los poderes </a:t>
            </a:r>
            <a:r>
              <a:rPr lang="es-ES" altLang="es-MX" b="1">
                <a:solidFill>
                  <a:srgbClr val="005C2E"/>
                </a:solidFill>
              </a:rPr>
              <a:t>Legislativo </a:t>
            </a:r>
            <a:r>
              <a:rPr lang="es-ES" altLang="es-MX"/>
              <a:t>y Ejecutivo se realizará mediante elecciones </a:t>
            </a:r>
            <a:r>
              <a:rPr lang="es-ES" altLang="es-MX" b="1">
                <a:solidFill>
                  <a:srgbClr val="C00000"/>
                </a:solidFill>
              </a:rPr>
              <a:t>libres, </a:t>
            </a:r>
            <a:r>
              <a:rPr lang="es-ES" altLang="es-MX" b="1"/>
              <a:t>auténticas</a:t>
            </a:r>
            <a:r>
              <a:rPr lang="es-ES" altLang="es-MX"/>
              <a:t> y periódicas ...</a:t>
            </a:r>
          </a:p>
        </p:txBody>
      </p:sp>
      <p:sp>
        <p:nvSpPr>
          <p:cNvPr id="308230" name="Text Box 6"/>
          <p:cNvSpPr txBox="1">
            <a:spLocks noChangeArrowheads="1"/>
          </p:cNvSpPr>
          <p:nvPr/>
        </p:nvSpPr>
        <p:spPr bwMode="auto">
          <a:xfrm>
            <a:off x="6597650" y="1714500"/>
            <a:ext cx="1546225" cy="442913"/>
          </a:xfrm>
          <a:prstGeom prst="roundRect">
            <a:avLst/>
          </a:prstGeom>
          <a:noFill/>
          <a:ln w="9525">
            <a:noFill/>
            <a:miter lim="800000"/>
            <a:headEnd/>
            <a:tailEnd/>
          </a:ln>
          <a:effectLst/>
        </p:spPr>
        <p:txBody>
          <a:bodyPr>
            <a:spAutoFit/>
          </a:bodyPr>
          <a:lstStyle/>
          <a:p>
            <a:pPr algn="just">
              <a:defRPr/>
            </a:pPr>
            <a:r>
              <a:rPr lang="es-ES" dirty="0">
                <a:latin typeface="+mj-lt"/>
                <a:ea typeface="ＭＳ Ｐゴシック"/>
                <a:cs typeface="Arial" charset="0"/>
              </a:rPr>
              <a:t>Artículo 39</a:t>
            </a:r>
            <a:endParaRPr lang="es-ES_tradnl" dirty="0">
              <a:latin typeface="+mj-lt"/>
              <a:ea typeface="ＭＳ Ｐゴシック"/>
              <a:cs typeface="Arial" charset="0"/>
            </a:endParaRPr>
          </a:p>
        </p:txBody>
      </p:sp>
      <p:sp>
        <p:nvSpPr>
          <p:cNvPr id="308231" name="Text Box 7"/>
          <p:cNvSpPr txBox="1">
            <a:spLocks noChangeArrowheads="1"/>
          </p:cNvSpPr>
          <p:nvPr/>
        </p:nvSpPr>
        <p:spPr bwMode="auto">
          <a:xfrm>
            <a:off x="6588125" y="3246438"/>
            <a:ext cx="2438400" cy="396875"/>
          </a:xfrm>
          <a:prstGeom prst="rect">
            <a:avLst/>
          </a:prstGeom>
          <a:noFill/>
          <a:ln w="9525">
            <a:noFill/>
            <a:miter lim="800000"/>
            <a:headEnd/>
            <a:tailEnd/>
          </a:ln>
          <a:effectLst/>
        </p:spPr>
        <p:txBody>
          <a:bodyPr>
            <a:spAutoFit/>
          </a:bodyPr>
          <a:lstStyle/>
          <a:p>
            <a:pPr algn="just">
              <a:defRPr/>
            </a:pPr>
            <a:r>
              <a:rPr lang="es-ES" dirty="0">
                <a:latin typeface="+mj-lt"/>
                <a:ea typeface="ＭＳ Ｐゴシック"/>
                <a:cs typeface="Arial" charset="0"/>
              </a:rPr>
              <a:t>  Artículo 40      </a:t>
            </a:r>
            <a:endParaRPr lang="es-ES_tradnl" dirty="0">
              <a:latin typeface="+mj-lt"/>
              <a:ea typeface="ＭＳ Ｐゴシック"/>
              <a:cs typeface="Arial" charset="0"/>
            </a:endParaRPr>
          </a:p>
        </p:txBody>
      </p:sp>
      <p:sp>
        <p:nvSpPr>
          <p:cNvPr id="308232" name="Text Box 8"/>
          <p:cNvSpPr txBox="1">
            <a:spLocks noChangeArrowheads="1"/>
          </p:cNvSpPr>
          <p:nvPr/>
        </p:nvSpPr>
        <p:spPr bwMode="auto">
          <a:xfrm>
            <a:off x="6715125" y="4857750"/>
            <a:ext cx="2438400" cy="396875"/>
          </a:xfrm>
          <a:prstGeom prst="rect">
            <a:avLst/>
          </a:prstGeom>
          <a:noFill/>
          <a:ln w="9525">
            <a:noFill/>
            <a:miter lim="800000"/>
            <a:headEnd/>
            <a:tailEnd/>
          </a:ln>
          <a:effectLst/>
        </p:spPr>
        <p:txBody>
          <a:bodyPr>
            <a:spAutoFit/>
          </a:bodyPr>
          <a:lstStyle/>
          <a:p>
            <a:pPr algn="just">
              <a:defRPr/>
            </a:pPr>
            <a:r>
              <a:rPr lang="es-ES" dirty="0">
                <a:latin typeface="+mj-lt"/>
                <a:ea typeface="ＭＳ Ｐゴシック"/>
                <a:cs typeface="Lucida Sans Unicode" pitchFamily="34" charset="0"/>
              </a:rPr>
              <a:t>Artículo 41</a:t>
            </a:r>
            <a:endParaRPr lang="es-ES_tradnl" dirty="0">
              <a:latin typeface="+mj-lt"/>
              <a:ea typeface="ＭＳ Ｐゴシック"/>
              <a:cs typeface="Lucida Sans Unicode" pitchFamily="34" charset="0"/>
            </a:endParaRPr>
          </a:p>
        </p:txBody>
      </p:sp>
      <p:sp>
        <p:nvSpPr>
          <p:cNvPr id="308233" name="Text Box 9"/>
          <p:cNvSpPr txBox="1">
            <a:spLocks noChangeArrowheads="1"/>
          </p:cNvSpPr>
          <p:nvPr/>
        </p:nvSpPr>
        <p:spPr bwMode="auto">
          <a:xfrm>
            <a:off x="4140200" y="620713"/>
            <a:ext cx="5638800" cy="400050"/>
          </a:xfrm>
          <a:prstGeom prst="rect">
            <a:avLst/>
          </a:prstGeom>
          <a:noFill/>
          <a:ln w="9525">
            <a:noFill/>
            <a:miter lim="800000"/>
            <a:headEnd/>
            <a:tailEnd/>
          </a:ln>
          <a:effectLst/>
        </p:spPr>
        <p:txBody>
          <a:bodyPr>
            <a:spAutoFit/>
          </a:bodyPr>
          <a:lstStyle/>
          <a:p>
            <a:pPr algn="just">
              <a:defRPr/>
            </a:pPr>
            <a:r>
              <a:rPr lang="es-ES" dirty="0">
                <a:ea typeface="ＭＳ Ｐゴシック"/>
                <a:cs typeface="Arial" charset="0"/>
              </a:rPr>
              <a:t>  </a:t>
            </a:r>
            <a:r>
              <a:rPr lang="es-ES" b="1" dirty="0">
                <a:latin typeface="+mj-lt"/>
                <a:ea typeface="ＭＳ Ｐゴシック"/>
                <a:cs typeface="Arial" charset="0"/>
              </a:rPr>
              <a:t>Principios constitucionales en México  </a:t>
            </a:r>
            <a:endParaRPr lang="es-ES_tradnl" b="1" dirty="0">
              <a:latin typeface="+mj-lt"/>
              <a:ea typeface="ＭＳ Ｐゴシック"/>
              <a:cs typeface="Arial" charset="0"/>
            </a:endParaRPr>
          </a:p>
        </p:txBody>
      </p:sp>
      <p:sp>
        <p:nvSpPr>
          <p:cNvPr id="9226" name="AutoShape 4"/>
          <p:cNvSpPr>
            <a:spLocks noChangeArrowheads="1"/>
          </p:cNvSpPr>
          <p:nvPr/>
        </p:nvSpPr>
        <p:spPr bwMode="auto">
          <a:xfrm>
            <a:off x="357188" y="1500188"/>
            <a:ext cx="5929312" cy="928687"/>
          </a:xfrm>
          <a:prstGeom prst="roundRect">
            <a:avLst>
              <a:gd name="adj" fmla="val 16667"/>
            </a:avLst>
          </a:prstGeom>
          <a:noFill/>
          <a:ln w="28575" algn="ctr">
            <a:solidFill>
              <a:srgbClr val="58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a:endParaRPr lang="es-MX" altLang="es-MX" sz="1400" b="1"/>
          </a:p>
        </p:txBody>
      </p:sp>
      <p:sp>
        <p:nvSpPr>
          <p:cNvPr id="9227" name="AutoShape 4"/>
          <p:cNvSpPr>
            <a:spLocks noChangeArrowheads="1"/>
          </p:cNvSpPr>
          <p:nvPr/>
        </p:nvSpPr>
        <p:spPr bwMode="auto">
          <a:xfrm>
            <a:off x="357188" y="2892425"/>
            <a:ext cx="6000750" cy="1108075"/>
          </a:xfrm>
          <a:prstGeom prst="roundRect">
            <a:avLst>
              <a:gd name="adj" fmla="val 16667"/>
            </a:avLst>
          </a:prstGeom>
          <a:noFill/>
          <a:ln w="28575" algn="ctr">
            <a:solidFill>
              <a:srgbClr val="58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a:endParaRPr lang="es-MX" altLang="es-MX" sz="1400" b="1"/>
          </a:p>
        </p:txBody>
      </p:sp>
      <p:sp>
        <p:nvSpPr>
          <p:cNvPr id="9228" name="AutoShape 4"/>
          <p:cNvSpPr>
            <a:spLocks noChangeArrowheads="1"/>
          </p:cNvSpPr>
          <p:nvPr/>
        </p:nvSpPr>
        <p:spPr bwMode="auto">
          <a:xfrm>
            <a:off x="285750" y="4500563"/>
            <a:ext cx="6215063" cy="1108075"/>
          </a:xfrm>
          <a:prstGeom prst="roundRect">
            <a:avLst>
              <a:gd name="adj" fmla="val 16667"/>
            </a:avLst>
          </a:prstGeom>
          <a:noFill/>
          <a:ln w="28575" algn="ctr">
            <a:solidFill>
              <a:srgbClr val="56072F"/>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a:endParaRPr lang="es-MX" altLang="es-MX" sz="1400" b="1"/>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body" idx="1"/>
          </p:nvPr>
        </p:nvSpPr>
        <p:spPr bwMode="auto">
          <a:xfrm>
            <a:off x="611188" y="1350963"/>
            <a:ext cx="7921625"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just" eaLnBrk="1" hangingPunct="1">
              <a:lnSpc>
                <a:spcPct val="90000"/>
              </a:lnSpc>
              <a:buFontTx/>
              <a:buNone/>
            </a:pPr>
            <a:endParaRPr lang="es-MX" altLang="es-MX" sz="2000" smtClean="0"/>
          </a:p>
          <a:p>
            <a:pPr algn="just" eaLnBrk="1" hangingPunct="1">
              <a:lnSpc>
                <a:spcPct val="90000"/>
              </a:lnSpc>
              <a:buFontTx/>
              <a:buNone/>
            </a:pPr>
            <a:r>
              <a:rPr lang="es-MX" altLang="es-MX" sz="2000" b="1" smtClean="0"/>
              <a:t>g)</a:t>
            </a:r>
            <a:r>
              <a:rPr lang="es-MX" altLang="es-MX" sz="2000" smtClean="0"/>
              <a:t> Actuación de representantes de partidos o funcionarios públicos como integrantes de la mesa directiva de casilla.</a:t>
            </a:r>
          </a:p>
          <a:p>
            <a:pPr algn="just" eaLnBrk="1" hangingPunct="1">
              <a:lnSpc>
                <a:spcPct val="90000"/>
              </a:lnSpc>
            </a:pPr>
            <a:endParaRPr lang="es-MX" altLang="es-MX" sz="2000" smtClean="0"/>
          </a:p>
          <a:p>
            <a:pPr algn="just" eaLnBrk="1" hangingPunct="1">
              <a:buFontTx/>
              <a:buNone/>
            </a:pPr>
            <a:r>
              <a:rPr lang="es-MX" altLang="es-MX" sz="2000" b="1" smtClean="0"/>
              <a:t>h)</a:t>
            </a:r>
            <a:r>
              <a:rPr lang="es-MX" altLang="es-MX" sz="2000" smtClean="0"/>
              <a:t> Presentación tardía del Presidente de casilla designado, antes de su sustitución.</a:t>
            </a:r>
            <a:r>
              <a:rPr lang="es-MX" altLang="es-MX" sz="2000" b="1" smtClean="0"/>
              <a:t> </a:t>
            </a:r>
          </a:p>
          <a:p>
            <a:pPr algn="just" eaLnBrk="1" hangingPunct="1">
              <a:buFontTx/>
              <a:buNone/>
            </a:pPr>
            <a:endParaRPr lang="es-MX" altLang="es-MX" sz="2000" b="1" smtClean="0"/>
          </a:p>
          <a:p>
            <a:pPr algn="just" eaLnBrk="1" hangingPunct="1">
              <a:buFontTx/>
              <a:buNone/>
            </a:pPr>
            <a:r>
              <a:rPr lang="es-MX" altLang="es-MX" sz="2000" b="1" smtClean="0"/>
              <a:t>i)</a:t>
            </a:r>
            <a:r>
              <a:rPr lang="es-MX" altLang="es-MX" sz="2000" smtClean="0"/>
              <a:t> Sustitución de funcionarios. Es ilegal si los ciudadanos previamente designados están presentes en la instalación de la casilla.</a:t>
            </a:r>
          </a:p>
          <a:p>
            <a:pPr algn="just" eaLnBrk="1" hangingPunct="1"/>
            <a:endParaRPr lang="es-MX" altLang="es-MX" sz="2000" smtClean="0"/>
          </a:p>
          <a:p>
            <a:pPr algn="just" eaLnBrk="1" hangingPunct="1">
              <a:buFontTx/>
              <a:buNone/>
            </a:pPr>
            <a:r>
              <a:rPr lang="es-MX" altLang="es-MX" sz="2000" b="1" smtClean="0"/>
              <a:t>j)</a:t>
            </a:r>
            <a:r>
              <a:rPr lang="es-MX" altLang="es-MX" sz="2000" smtClean="0"/>
              <a:t> Personas que no están inscritas en la lista nominal de electores actúan como funcionarios de casilla.</a:t>
            </a:r>
            <a:endParaRPr lang="es-ES" altLang="es-MX" sz="2000" smtClean="0"/>
          </a:p>
          <a:p>
            <a:pPr algn="just" eaLnBrk="1" hangingPunct="1">
              <a:lnSpc>
                <a:spcPct val="90000"/>
              </a:lnSpc>
              <a:buFontTx/>
              <a:buNone/>
            </a:pPr>
            <a:endParaRPr lang="es-ES" altLang="es-MX" sz="2000" smtClean="0"/>
          </a:p>
          <a:p>
            <a:pPr algn="just" eaLnBrk="1" hangingPunct="1">
              <a:lnSpc>
                <a:spcPct val="90000"/>
              </a:lnSpc>
              <a:buFontTx/>
              <a:buNone/>
            </a:pPr>
            <a:endParaRPr lang="es-MX" altLang="es-MX" sz="2000" smtClean="0"/>
          </a:p>
          <a:p>
            <a:pPr algn="just" eaLnBrk="1" hangingPunct="1">
              <a:lnSpc>
                <a:spcPct val="90000"/>
              </a:lnSpc>
              <a:buFontTx/>
              <a:buNone/>
            </a:pPr>
            <a:endParaRPr lang="es-MX" altLang="es-MX" sz="2000" i="1" smtClean="0"/>
          </a:p>
          <a:p>
            <a:pPr algn="just" eaLnBrk="1" hangingPunct="1">
              <a:lnSpc>
                <a:spcPct val="90000"/>
              </a:lnSpc>
              <a:buFontTx/>
              <a:buNone/>
            </a:pPr>
            <a:endParaRPr lang="es-ES" altLang="es-MX" sz="2800" b="1" i="1" smtClean="0"/>
          </a:p>
        </p:txBody>
      </p:sp>
      <p:sp>
        <p:nvSpPr>
          <p:cNvPr id="63491" name="Rectangle 2"/>
          <p:cNvSpPr>
            <a:spLocks noGrp="1" noChangeArrowheads="1"/>
          </p:cNvSpPr>
          <p:nvPr>
            <p:ph type="title"/>
          </p:nvPr>
        </p:nvSpPr>
        <p:spPr bwMode="auto">
          <a:xfrm>
            <a:off x="-2268538" y="773113"/>
            <a:ext cx="10801351" cy="1143000"/>
          </a:xfrm>
          <a:ln>
            <a:miter lim="800000"/>
            <a:headEnd/>
            <a:tailEnd/>
          </a:ln>
        </p:spPr>
        <p:txBody>
          <a:bodyPr wrap="square" lIns="91440" tIns="45720" rIns="91440" bIns="45720" numCol="1" anchor="t" anchorCtr="0" compatLnSpc="1">
            <a:prstTxWarp prst="textNoShape">
              <a:avLst/>
            </a:prstTxWarp>
          </a:bodyPr>
          <a:lstStyle/>
          <a:p>
            <a:pPr eaLnBrk="1" hangingPunct="1">
              <a:defRPr/>
            </a:pPr>
            <a:r>
              <a:rPr lang="es-MX" sz="2400" b="1" dirty="0" smtClean="0">
                <a:solidFill>
                  <a:srgbClr val="65194C"/>
                </a:solidFill>
                <a:latin typeface="Tahoma" pitchFamily="34" charset="0"/>
              </a:rPr>
              <a:t>                                        </a:t>
            </a:r>
            <a:r>
              <a:rPr lang="es-MX" sz="2000" b="1" dirty="0" smtClean="0">
                <a:solidFill>
                  <a:schemeClr val="tx1">
                    <a:lumMod val="95000"/>
                    <a:lumOff val="5000"/>
                  </a:schemeClr>
                </a:solidFill>
                <a:latin typeface="Tahoma" pitchFamily="34" charset="0"/>
              </a:rPr>
              <a:t>DIVERSAS HIPÓTESIS QUE SE PUEDEN PRESENTAR</a:t>
            </a:r>
            <a:endParaRPr lang="es-ES" sz="2000" b="1" dirty="0" smtClean="0">
              <a:solidFill>
                <a:schemeClr val="tx1">
                  <a:lumMod val="95000"/>
                  <a:lumOff val="5000"/>
                </a:schemeClr>
              </a:solidFill>
              <a:latin typeface="Tahoma"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8770" name="Rectangle 2"/>
          <p:cNvSpPr>
            <a:spLocks noGrp="1" noChangeArrowheads="1"/>
          </p:cNvSpPr>
          <p:nvPr>
            <p:ph type="title"/>
          </p:nvPr>
        </p:nvSpPr>
        <p:spPr>
          <a:xfrm>
            <a:off x="519113" y="1263650"/>
            <a:ext cx="8229600" cy="941388"/>
          </a:xfrm>
        </p:spPr>
        <p:txBody>
          <a:bodyPr/>
          <a:lstStyle/>
          <a:p>
            <a:pPr>
              <a:defRPr/>
            </a:pPr>
            <a:r>
              <a:rPr lang="es-MX" sz="2800" b="1" dirty="0" smtClean="0">
                <a:solidFill>
                  <a:schemeClr val="tx1">
                    <a:lumMod val="95000"/>
                    <a:lumOff val="5000"/>
                  </a:schemeClr>
                </a:solidFill>
                <a:latin typeface="Tahoma" pitchFamily="34" charset="0"/>
              </a:rPr>
              <a:t>JURISPRUDENCIA</a:t>
            </a:r>
            <a:endParaRPr lang="es-MX" sz="2800" b="1" dirty="0">
              <a:solidFill>
                <a:schemeClr val="tx1">
                  <a:lumMod val="95000"/>
                  <a:lumOff val="5000"/>
                </a:schemeClr>
              </a:solidFill>
              <a:latin typeface="Tahoma" pitchFamily="34" charset="0"/>
            </a:endParaRPr>
          </a:p>
        </p:txBody>
      </p:sp>
      <p:sp>
        <p:nvSpPr>
          <p:cNvPr id="2208771" name="Rectangle 3"/>
          <p:cNvSpPr>
            <a:spLocks noGrp="1" noChangeArrowheads="1"/>
          </p:cNvSpPr>
          <p:nvPr>
            <p:ph type="body" idx="1"/>
          </p:nvPr>
        </p:nvSpPr>
        <p:spPr>
          <a:xfrm>
            <a:off x="395288" y="2492375"/>
            <a:ext cx="8353425" cy="2808288"/>
          </a:xfrm>
          <a:prstGeom prst="roundRect">
            <a:avLst/>
          </a:prstGeom>
          <a:solidFill>
            <a:schemeClr val="bg1">
              <a:lumMod val="50000"/>
              <a:alpha val="35000"/>
            </a:schemeClr>
          </a:solidFill>
          <a:ln w="28575">
            <a:solidFill>
              <a:schemeClr val="bg1">
                <a:lumMod val="50000"/>
              </a:schemeClr>
            </a:solidFill>
          </a:ln>
        </p:spPr>
        <p:txBody>
          <a:bodyPr/>
          <a:lstStyle/>
          <a:p>
            <a:pPr marL="0" indent="0" algn="just">
              <a:lnSpc>
                <a:spcPct val="90000"/>
              </a:lnSpc>
              <a:buFont typeface="Wingdings" pitchFamily="2" charset="2"/>
              <a:buNone/>
              <a:defRPr/>
            </a:pPr>
            <a:r>
              <a:rPr lang="es-MX" sz="1800" b="1" dirty="0">
                <a:cs typeface="Arial" pitchFamily="34" charset="0"/>
              </a:rPr>
              <a:t>RECEPCIÓN DE LA VOTACIÓN POR PERSONAS U ORGANISMOS DISTINTOS A LOS LEGALMENTE FACULTADOS. LA INTEGRACIÓN DE LA MESA DIRECTIVA DE CASILLA CON UNA PERSONA </a:t>
            </a:r>
            <a:r>
              <a:rPr lang="es-MX" sz="1800" b="1" dirty="0">
                <a:solidFill>
                  <a:srgbClr val="000099"/>
                </a:solidFill>
                <a:cs typeface="Arial" pitchFamily="34" charset="0"/>
              </a:rPr>
              <a:t>NO DESIGNADA NI PERTENECIENTE A LA SECCIÓN ELECTORAL</a:t>
            </a:r>
            <a:r>
              <a:rPr lang="es-MX" sz="1800" b="1" dirty="0">
                <a:cs typeface="Arial" pitchFamily="34" charset="0"/>
              </a:rPr>
              <a:t>, ACTUALIZA LA CAUSAL DE NULIDAD DE VOTACIÓN (Legislación de Baja California Sur y similares).</a:t>
            </a:r>
          </a:p>
          <a:p>
            <a:pPr marL="0" indent="0" algn="just">
              <a:lnSpc>
                <a:spcPct val="90000"/>
              </a:lnSpc>
              <a:buFont typeface="Arial" charset="0"/>
              <a:buChar char="•"/>
              <a:defRPr/>
            </a:pPr>
            <a:endParaRPr lang="es-MX" sz="2000" b="1" dirty="0">
              <a:latin typeface="Tahoma" pitchFamily="34" charset="0"/>
            </a:endParaRPr>
          </a:p>
          <a:p>
            <a:pPr marL="0" indent="0" algn="just">
              <a:lnSpc>
                <a:spcPct val="90000"/>
              </a:lnSpc>
              <a:buFont typeface="Wingdings" pitchFamily="2" charset="2"/>
              <a:buNone/>
              <a:defRPr/>
            </a:pPr>
            <a:r>
              <a:rPr lang="es-MX" sz="1600" dirty="0">
                <a:latin typeface="Tahoma" pitchFamily="34" charset="0"/>
              </a:rPr>
              <a:t>Revista Justicia Electoral 2003, suplemento 6, páginas 62-63, Sala Superior, tesis S3ELJ 13/2002. </a:t>
            </a:r>
            <a:r>
              <a:rPr lang="es-MX" sz="1600" i="1" dirty="0" smtClean="0">
                <a:latin typeface="Tahoma" pitchFamily="34" charset="0"/>
              </a:rPr>
              <a:t>Compilación </a:t>
            </a:r>
            <a:r>
              <a:rPr lang="es-MX" sz="1600" i="1" dirty="0">
                <a:latin typeface="Tahoma" pitchFamily="34" charset="0"/>
              </a:rPr>
              <a:t>Oficial de Jurisprudencia y Tesis Relevantes 1997-2005, páginas 259-260.</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9794" name="Rectangle 2"/>
          <p:cNvSpPr>
            <a:spLocks noGrp="1" noChangeArrowheads="1"/>
          </p:cNvSpPr>
          <p:nvPr>
            <p:ph type="title"/>
          </p:nvPr>
        </p:nvSpPr>
        <p:spPr>
          <a:xfrm>
            <a:off x="539750" y="1209675"/>
            <a:ext cx="8229600" cy="1139825"/>
          </a:xfrm>
        </p:spPr>
        <p:txBody>
          <a:bodyPr/>
          <a:lstStyle/>
          <a:p>
            <a:pPr>
              <a:defRPr/>
            </a:pPr>
            <a:r>
              <a:rPr lang="es-MX" sz="2800" b="1" dirty="0" smtClean="0">
                <a:solidFill>
                  <a:schemeClr val="tx1">
                    <a:lumMod val="95000"/>
                    <a:lumOff val="5000"/>
                  </a:schemeClr>
                </a:solidFill>
                <a:latin typeface="Tahoma" pitchFamily="34" charset="0"/>
              </a:rPr>
              <a:t>JURISPRUDENCIA</a:t>
            </a:r>
            <a:endParaRPr lang="es-MX" sz="2800" b="1" dirty="0">
              <a:solidFill>
                <a:schemeClr val="tx1">
                  <a:lumMod val="95000"/>
                  <a:lumOff val="5000"/>
                </a:schemeClr>
              </a:solidFill>
              <a:latin typeface="Tahoma" pitchFamily="34" charset="0"/>
            </a:endParaRPr>
          </a:p>
        </p:txBody>
      </p:sp>
      <p:sp>
        <p:nvSpPr>
          <p:cNvPr id="2209795" name="Rectangle 3"/>
          <p:cNvSpPr>
            <a:spLocks noGrp="1" noChangeArrowheads="1"/>
          </p:cNvSpPr>
          <p:nvPr>
            <p:ph type="body" idx="1"/>
          </p:nvPr>
        </p:nvSpPr>
        <p:spPr>
          <a:xfrm>
            <a:off x="500063" y="1928813"/>
            <a:ext cx="8320087" cy="2428875"/>
          </a:xfrm>
          <a:prstGeom prst="roundRect">
            <a:avLst/>
          </a:prstGeom>
          <a:solidFill>
            <a:schemeClr val="bg1">
              <a:lumMod val="50000"/>
              <a:alpha val="31000"/>
            </a:schemeClr>
          </a:solidFill>
          <a:ln>
            <a:solidFill>
              <a:schemeClr val="bg1">
                <a:lumMod val="50000"/>
              </a:schemeClr>
            </a:solidFill>
          </a:ln>
        </p:spPr>
        <p:txBody>
          <a:bodyPr/>
          <a:lstStyle/>
          <a:p>
            <a:pPr marL="0" indent="0" algn="just">
              <a:buFont typeface="Wingdings" pitchFamily="2" charset="2"/>
              <a:buNone/>
              <a:defRPr/>
            </a:pPr>
            <a:r>
              <a:rPr lang="es-MX" sz="1800" b="1" dirty="0">
                <a:latin typeface="+mj-lt"/>
              </a:rPr>
              <a:t>ESCRUTADORES. SU AUSENCIA TOTAL DURANTE LA FASE DE RECEPCIÓN DE LA VOTACIÓN, ES MOTIVO SUFICIENTE PARA CONSIDERAR QUE LA MESA DIRECTIVA DE CASILLA SE INTEGRÓ </a:t>
            </a:r>
            <a:r>
              <a:rPr lang="es-MX" sz="1800" b="1" dirty="0">
                <a:solidFill>
                  <a:srgbClr val="000099"/>
                </a:solidFill>
                <a:latin typeface="+mj-lt"/>
              </a:rPr>
              <a:t>INDEBIDAMENTE.</a:t>
            </a:r>
          </a:p>
          <a:p>
            <a:pPr marL="0" indent="0" algn="just">
              <a:buFont typeface="Wingdings" pitchFamily="2" charset="2"/>
              <a:buNone/>
              <a:defRPr/>
            </a:pPr>
            <a:r>
              <a:rPr lang="es-MX" sz="1600" dirty="0" smtClean="0">
                <a:latin typeface="Tahoma" pitchFamily="34" charset="0"/>
              </a:rPr>
              <a:t>Revista </a:t>
            </a:r>
            <a:r>
              <a:rPr lang="es-MX" sz="1600" i="1" dirty="0">
                <a:latin typeface="Tahoma" pitchFamily="34" charset="0"/>
              </a:rPr>
              <a:t>Justicia Electoral </a:t>
            </a:r>
            <a:r>
              <a:rPr lang="es-MX" sz="1600" dirty="0">
                <a:latin typeface="Tahoma" pitchFamily="34" charset="0"/>
              </a:rPr>
              <a:t>2003, suplemento 6, páginas 31-32, Sala Superior, tesis S3ELJ </a:t>
            </a:r>
            <a:r>
              <a:rPr lang="es-MX" sz="1600" dirty="0" smtClean="0">
                <a:latin typeface="Tahoma" pitchFamily="34" charset="0"/>
              </a:rPr>
              <a:t>32/2002. </a:t>
            </a:r>
            <a:r>
              <a:rPr lang="es-MX" sz="1600" i="1" dirty="0" smtClean="0">
                <a:latin typeface="Tahoma" pitchFamily="34" charset="0"/>
              </a:rPr>
              <a:t>Compilación </a:t>
            </a:r>
            <a:r>
              <a:rPr lang="es-MX" sz="1600" i="1" dirty="0">
                <a:latin typeface="Tahoma" pitchFamily="34" charset="0"/>
              </a:rPr>
              <a:t>Oficial de Jurisprudencia y Tesis Relevantes 1997-2005, páginas 117-118</a:t>
            </a:r>
            <a:r>
              <a:rPr lang="es-MX" sz="1600" i="1" dirty="0" smtClean="0">
                <a:latin typeface="Tahoma" pitchFamily="34" charset="0"/>
              </a:rPr>
              <a:t>.</a:t>
            </a:r>
          </a:p>
          <a:p>
            <a:pPr marL="0" indent="0" algn="just">
              <a:buFont typeface="Wingdings" pitchFamily="2" charset="2"/>
              <a:buNone/>
              <a:defRPr/>
            </a:pPr>
            <a:endParaRPr lang="es-MX" sz="1600" i="1" dirty="0" smtClean="0">
              <a:latin typeface="Tahoma" pitchFamily="34" charset="0"/>
            </a:endParaRPr>
          </a:p>
          <a:p>
            <a:pPr marL="0" indent="0" algn="just">
              <a:buFont typeface="Wingdings" pitchFamily="2" charset="2"/>
              <a:buNone/>
              <a:defRPr/>
            </a:pPr>
            <a:endParaRPr lang="es-MX" sz="1600" i="1" dirty="0" smtClean="0">
              <a:latin typeface="Tahoma" pitchFamily="34" charset="0"/>
            </a:endParaRPr>
          </a:p>
          <a:p>
            <a:pPr marL="0" indent="0" algn="just">
              <a:buFont typeface="Wingdings" pitchFamily="2" charset="2"/>
              <a:buNone/>
              <a:defRPr/>
            </a:pPr>
            <a:endParaRPr lang="es-MX" sz="1600" i="1" dirty="0">
              <a:latin typeface="Tahoma" pitchFamily="34" charset="0"/>
            </a:endParaRPr>
          </a:p>
        </p:txBody>
      </p:sp>
      <p:sp>
        <p:nvSpPr>
          <p:cNvPr id="72708" name="3 Rectángulo"/>
          <p:cNvSpPr>
            <a:spLocks noChangeArrowheads="1"/>
          </p:cNvSpPr>
          <p:nvPr/>
        </p:nvSpPr>
        <p:spPr bwMode="auto">
          <a:xfrm>
            <a:off x="539750" y="4770438"/>
            <a:ext cx="822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r>
              <a:rPr lang="es-MX" altLang="es-MX" sz="2000">
                <a:solidFill>
                  <a:srgbClr val="FF0000"/>
                </a:solidFill>
              </a:rPr>
              <a:t>Al resolverse el recurso de reconsideración 404/2015 y su acumulado se interrumpió la jurisprudencia del TEPJF 32/2002. </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2 Marcador de contenido"/>
          <p:cNvSpPr>
            <a:spLocks/>
          </p:cNvSpPr>
          <p:nvPr/>
        </p:nvSpPr>
        <p:spPr bwMode="auto">
          <a:xfrm>
            <a:off x="250825" y="1052513"/>
            <a:ext cx="8497888" cy="4897437"/>
          </a:xfrm>
          <a:prstGeom prst="roundRect">
            <a:avLst>
              <a:gd name="adj" fmla="val 16667"/>
            </a:avLst>
          </a:prstGeom>
          <a:solidFill>
            <a:srgbClr val="C0C0C0">
              <a:alpha val="20000"/>
            </a:srgbClr>
          </a:solidFill>
          <a:ln w="28575">
            <a:solidFill>
              <a:schemeClr val="bg2"/>
            </a:solidFill>
            <a:round/>
            <a:headEnd/>
            <a:tailEnd/>
          </a:ln>
        </p:spPr>
        <p:txBody>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a:spcBef>
                <a:spcPct val="20000"/>
              </a:spcBef>
            </a:pPr>
            <a:r>
              <a:rPr lang="es-MX" altLang="es-MX" sz="2000"/>
              <a:t>     </a:t>
            </a:r>
            <a:r>
              <a:rPr lang="es-MX" altLang="es-MX" sz="1600"/>
              <a:t>MESA DIRECTIVA DE CASILLA. ES VÁLIDA SU INTEGRACIÓN SIN ESCRUTADORES.—De lo dispuesto en los artículos 82, párrafos 1 y 2, 84, 85, 86, 87 y 274, de la Ley General de Instituciones y Procedimientos Electorales, se colige que, para una óptima recepción de la votación en las elecciones federales, las mesas directivas de casilla se integrarán por un presidente, un secretario, dos escrutadores y tres suplentes generales; y para el caso de elecciones concurrentes deben instalarse casillas únicas, las cuales se conformarán con un presidente, dos secretarios y tres escrutadores. En ocasiones, y por diversos motivos, los ciudadanos designados por la autoridad administrativa no asisten el día de la jornada, por lo que con objeto de garantizar la recepción de la votación los funcionarios presentes optan por recibir la votación sin integrar la mesa directiva de casilla con la totalidad de sus miembros. Así, de acuerdo a los principios de división del trabajo, jerarquización, plena colaboración y conservación de los actos públicos válidamente celebrados, la integración sin escrutadores no afecta la validez de la votación recibida en casilla, ello en atención a que es atribución del presidente asumir las actividades propias y distribuir las de los ausentes, por lo que es válido que con ayuda de los funcionarios presentes y ante los representantes de los partidos políticos realice el escrutinio y cómputo.</a:t>
            </a:r>
          </a:p>
        </p:txBody>
      </p:sp>
      <p:sp>
        <p:nvSpPr>
          <p:cNvPr id="73731" name="Rectángulo 3"/>
          <p:cNvSpPr>
            <a:spLocks noChangeArrowheads="1"/>
          </p:cNvSpPr>
          <p:nvPr/>
        </p:nvSpPr>
        <p:spPr bwMode="auto">
          <a:xfrm>
            <a:off x="3309938" y="588963"/>
            <a:ext cx="27352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a:spcBef>
                <a:spcPct val="20000"/>
              </a:spcBef>
            </a:pPr>
            <a:r>
              <a:rPr lang="es-MX" altLang="es-MX" b="1"/>
              <a:t>Jurisprudencia 44/2016</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AutoShape 14"/>
          <p:cNvSpPr>
            <a:spLocks noChangeArrowheads="1"/>
          </p:cNvSpPr>
          <p:nvPr/>
        </p:nvSpPr>
        <p:spPr bwMode="auto">
          <a:xfrm>
            <a:off x="387350" y="2708275"/>
            <a:ext cx="3448050" cy="728663"/>
          </a:xfrm>
          <a:prstGeom prst="roundRect">
            <a:avLst>
              <a:gd name="adj" fmla="val 16667"/>
            </a:avLst>
          </a:prstGeom>
          <a:solidFill>
            <a:schemeClr val="bg1">
              <a:lumMod val="65000"/>
            </a:schemeClr>
          </a:solidFill>
          <a:ln>
            <a:solidFill>
              <a:schemeClr val="bg1">
                <a:lumMod val="50000"/>
              </a:schemeClr>
            </a:solidFill>
            <a:headEnd/>
            <a:tailEnd/>
          </a:ln>
        </p:spPr>
        <p:style>
          <a:lnRef idx="2">
            <a:schemeClr val="dk1"/>
          </a:lnRef>
          <a:fillRef idx="1">
            <a:schemeClr val="lt1"/>
          </a:fillRef>
          <a:effectRef idx="0">
            <a:schemeClr val="dk1"/>
          </a:effectRef>
          <a:fontRef idx="minor">
            <a:schemeClr val="dk1"/>
          </a:fontRef>
        </p:style>
        <p:txBody>
          <a:bodyPr>
            <a:spAutoFit/>
          </a:bodyPr>
          <a:lstStyle/>
          <a:p>
            <a:pPr algn="ctr" eaLnBrk="1" hangingPunct="1">
              <a:defRPr/>
            </a:pPr>
            <a:r>
              <a:rPr lang="es-MX" dirty="0"/>
              <a:t>Que la votación</a:t>
            </a:r>
            <a:r>
              <a:rPr lang="es-MX" b="1" dirty="0">
                <a:solidFill>
                  <a:srgbClr val="660033"/>
                </a:solidFill>
              </a:rPr>
              <a:t> </a:t>
            </a:r>
            <a:r>
              <a:rPr lang="es-MX" b="1" dirty="0">
                <a:solidFill>
                  <a:srgbClr val="C00000"/>
                </a:solidFill>
              </a:rPr>
              <a:t>no</a:t>
            </a:r>
            <a:r>
              <a:rPr lang="es-MX" b="1" dirty="0">
                <a:solidFill>
                  <a:srgbClr val="660033"/>
                </a:solidFill>
              </a:rPr>
              <a:t> </a:t>
            </a:r>
            <a:r>
              <a:rPr lang="es-MX" dirty="0"/>
              <a:t>fue recibida por las </a:t>
            </a:r>
            <a:r>
              <a:rPr lang="es-MX" b="1" dirty="0">
                <a:solidFill>
                  <a:srgbClr val="C00000"/>
                </a:solidFill>
              </a:rPr>
              <a:t>personas autorizadas.</a:t>
            </a:r>
            <a:endParaRPr lang="es-ES" b="1" dirty="0">
              <a:solidFill>
                <a:srgbClr val="C00000"/>
              </a:solidFill>
            </a:endParaRPr>
          </a:p>
        </p:txBody>
      </p:sp>
      <p:sp>
        <p:nvSpPr>
          <p:cNvPr id="81923" name="AutoShape 14"/>
          <p:cNvSpPr>
            <a:spLocks noChangeArrowheads="1"/>
          </p:cNvSpPr>
          <p:nvPr/>
        </p:nvSpPr>
        <p:spPr bwMode="auto">
          <a:xfrm>
            <a:off x="1476375" y="4292600"/>
            <a:ext cx="6191250" cy="1328738"/>
          </a:xfrm>
          <a:prstGeom prst="roundRect">
            <a:avLst>
              <a:gd name="adj" fmla="val 16667"/>
            </a:avLst>
          </a:prstGeom>
          <a:solidFill>
            <a:schemeClr val="bg1">
              <a:lumMod val="65000"/>
            </a:schemeClr>
          </a:solidFill>
          <a:ln>
            <a:solidFill>
              <a:schemeClr val="bg1">
                <a:lumMod val="50000"/>
              </a:schemeClr>
            </a:solidFill>
            <a:headEnd/>
            <a:tailEnd/>
          </a:ln>
        </p:spPr>
        <p:style>
          <a:lnRef idx="2">
            <a:schemeClr val="dk1"/>
          </a:lnRef>
          <a:fillRef idx="1">
            <a:schemeClr val="lt1"/>
          </a:fillRef>
          <a:effectRef idx="0">
            <a:schemeClr val="dk1"/>
          </a:effectRef>
          <a:fontRef idx="minor">
            <a:schemeClr val="dk1"/>
          </a:fontRef>
        </p:style>
        <p:txBody>
          <a:bodyPr>
            <a:spAutoFit/>
          </a:bodyPr>
          <a:lstStyle/>
          <a:p>
            <a:pPr algn="just" eaLnBrk="1" hangingPunct="1">
              <a:defRPr/>
            </a:pPr>
            <a:r>
              <a:rPr lang="es-MX" dirty="0"/>
              <a:t>Que alguna o algunas de las personas que integraron la mesa directiva de casilla </a:t>
            </a:r>
            <a:r>
              <a:rPr lang="es-MX" b="1" dirty="0">
                <a:solidFill>
                  <a:srgbClr val="C00000"/>
                </a:solidFill>
              </a:rPr>
              <a:t>no aparecen en el listado nominal de la sección correspondiente, o tienen algún impedimento</a:t>
            </a:r>
            <a:r>
              <a:rPr lang="es-MX" dirty="0">
                <a:solidFill>
                  <a:srgbClr val="C00000"/>
                </a:solidFill>
              </a:rPr>
              <a:t> </a:t>
            </a:r>
            <a:r>
              <a:rPr lang="es-MX" dirty="0"/>
              <a:t>para fungir en el cargo.</a:t>
            </a:r>
            <a:endParaRPr lang="es-ES" dirty="0"/>
          </a:p>
        </p:txBody>
      </p:sp>
      <p:sp>
        <p:nvSpPr>
          <p:cNvPr id="81924" name="AutoShape 14"/>
          <p:cNvSpPr>
            <a:spLocks noChangeArrowheads="1"/>
          </p:cNvSpPr>
          <p:nvPr/>
        </p:nvSpPr>
        <p:spPr bwMode="auto">
          <a:xfrm>
            <a:off x="2987675" y="1143000"/>
            <a:ext cx="3168650" cy="785813"/>
          </a:xfrm>
          <a:prstGeom prst="roundRect">
            <a:avLst>
              <a:gd name="adj" fmla="val 16667"/>
            </a:avLst>
          </a:prstGeom>
          <a:solidFill>
            <a:schemeClr val="bg1">
              <a:lumMod val="65000"/>
            </a:schemeClr>
          </a:solidFill>
          <a:ln>
            <a:solidFill>
              <a:schemeClr val="bg1">
                <a:lumMod val="50000"/>
              </a:schemeClr>
            </a:solidFill>
            <a:headEnd/>
            <a:tailEnd/>
          </a:ln>
        </p:spPr>
        <p:style>
          <a:lnRef idx="2">
            <a:schemeClr val="dk1"/>
          </a:lnRef>
          <a:fillRef idx="1">
            <a:schemeClr val="lt1"/>
          </a:fillRef>
          <a:effectRef idx="0">
            <a:schemeClr val="dk1"/>
          </a:effectRef>
          <a:fontRef idx="minor">
            <a:schemeClr val="dk1"/>
          </a:fontRef>
        </p:style>
        <p:txBody>
          <a:bodyPr/>
          <a:lstStyle/>
          <a:p>
            <a:pPr algn="ctr" eaLnBrk="1" hangingPunct="1">
              <a:spcBef>
                <a:spcPct val="20000"/>
              </a:spcBef>
              <a:buClr>
                <a:srgbClr val="660033"/>
              </a:buClr>
              <a:defRPr/>
            </a:pPr>
            <a:r>
              <a:rPr lang="es-MX"/>
              <a:t>Elementos a considerar para su </a:t>
            </a:r>
            <a:r>
              <a:rPr lang="es-MX" b="1"/>
              <a:t>configuración:</a:t>
            </a:r>
            <a:endParaRPr lang="es-ES" b="1"/>
          </a:p>
        </p:txBody>
      </p:sp>
      <p:sp>
        <p:nvSpPr>
          <p:cNvPr id="81925" name="Line 20"/>
          <p:cNvSpPr>
            <a:spLocks noChangeShapeType="1"/>
          </p:cNvSpPr>
          <p:nvPr/>
        </p:nvSpPr>
        <p:spPr bwMode="auto">
          <a:xfrm>
            <a:off x="4572000" y="1916113"/>
            <a:ext cx="0" cy="2303462"/>
          </a:xfrm>
          <a:prstGeom prst="line">
            <a:avLst/>
          </a:prstGeom>
          <a:ln>
            <a:solidFill>
              <a:schemeClr val="bg1">
                <a:lumMod val="50000"/>
              </a:schemeClr>
            </a:solidFill>
            <a:headEnd/>
            <a:tailEnd type="triangle" w="med" len="med"/>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s-MX"/>
          </a:p>
        </p:txBody>
      </p:sp>
      <p:sp>
        <p:nvSpPr>
          <p:cNvPr id="81926" name="AutoShape 14"/>
          <p:cNvSpPr>
            <a:spLocks noChangeArrowheads="1"/>
          </p:cNvSpPr>
          <p:nvPr/>
        </p:nvSpPr>
        <p:spPr bwMode="auto">
          <a:xfrm>
            <a:off x="5292725" y="2682875"/>
            <a:ext cx="3554413" cy="1033463"/>
          </a:xfrm>
          <a:prstGeom prst="roundRect">
            <a:avLst>
              <a:gd name="adj" fmla="val 16667"/>
            </a:avLst>
          </a:prstGeom>
          <a:solidFill>
            <a:schemeClr val="bg1">
              <a:lumMod val="65000"/>
            </a:schemeClr>
          </a:solidFill>
          <a:ln>
            <a:solidFill>
              <a:schemeClr val="bg1">
                <a:lumMod val="50000"/>
              </a:schemeClr>
            </a:solidFill>
            <a:headEnd/>
            <a:tailEnd/>
          </a:ln>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es-MX" dirty="0"/>
              <a:t>Que la mesa directiva de casilla</a:t>
            </a:r>
          </a:p>
          <a:p>
            <a:pPr eaLnBrk="1" hangingPunct="1">
              <a:defRPr/>
            </a:pPr>
            <a:r>
              <a:rPr lang="es-MX" b="1" dirty="0">
                <a:solidFill>
                  <a:srgbClr val="C00000"/>
                </a:solidFill>
              </a:rPr>
              <a:t>no se integró por todos los</a:t>
            </a:r>
          </a:p>
          <a:p>
            <a:pPr eaLnBrk="1" hangingPunct="1">
              <a:defRPr/>
            </a:pPr>
            <a:r>
              <a:rPr lang="es-MX" b="1" dirty="0">
                <a:solidFill>
                  <a:srgbClr val="C00000"/>
                </a:solidFill>
              </a:rPr>
              <a:t>funcionarios</a:t>
            </a:r>
            <a:r>
              <a:rPr lang="es-MX" dirty="0">
                <a:solidFill>
                  <a:srgbClr val="C00000"/>
                </a:solidFill>
              </a:rPr>
              <a:t> </a:t>
            </a:r>
            <a:r>
              <a:rPr lang="es-MX" dirty="0"/>
              <a:t>necesarios.</a:t>
            </a:r>
            <a:endParaRPr lang="es-ES" dirty="0"/>
          </a:p>
        </p:txBody>
      </p:sp>
      <p:sp>
        <p:nvSpPr>
          <p:cNvPr id="74759" name="Text Box 18"/>
          <p:cNvSpPr txBox="1">
            <a:spLocks noChangeArrowheads="1"/>
          </p:cNvSpPr>
          <p:nvPr/>
        </p:nvSpPr>
        <p:spPr bwMode="auto">
          <a:xfrm>
            <a:off x="5508625" y="6299200"/>
            <a:ext cx="2016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endParaRPr lang="es-MX" altLang="es-MX"/>
          </a:p>
        </p:txBody>
      </p:sp>
      <p:sp>
        <p:nvSpPr>
          <p:cNvPr id="81928" name="Text Box 19"/>
          <p:cNvSpPr txBox="1">
            <a:spLocks noChangeArrowheads="1"/>
          </p:cNvSpPr>
          <p:nvPr/>
        </p:nvSpPr>
        <p:spPr bwMode="auto">
          <a:xfrm>
            <a:off x="4643438" y="5743575"/>
            <a:ext cx="2951162" cy="277813"/>
          </a:xfrm>
          <a:prstGeom prst="rect">
            <a:avLst/>
          </a:prstGeom>
          <a:solidFill>
            <a:schemeClr val="accent3">
              <a:lumMod val="60000"/>
              <a:lumOff val="40000"/>
            </a:schemeClr>
          </a:solidFill>
          <a:ln w="28575" algn="ctr">
            <a:solidFill>
              <a:schemeClr val="bg1">
                <a:lumMod val="50000"/>
              </a:schemeClr>
            </a:solidFill>
            <a:miter lim="800000"/>
            <a:headEnd/>
            <a:tailEnd/>
          </a:ln>
        </p:spPr>
        <p:txBody>
          <a:bodyPr>
            <a:spAutoFit/>
          </a:bodyPr>
          <a:lstStyle/>
          <a:p>
            <a:pPr algn="ctr" eaLnBrk="1" hangingPunct="1">
              <a:spcBef>
                <a:spcPct val="50000"/>
              </a:spcBef>
              <a:defRPr/>
            </a:pPr>
            <a:r>
              <a:rPr lang="es-MX" sz="1200" i="1" dirty="0">
                <a:solidFill>
                  <a:schemeClr val="tx1">
                    <a:lumMod val="95000"/>
                    <a:lumOff val="5000"/>
                  </a:schemeClr>
                </a:solidFill>
                <a:latin typeface="Arial" charset="0"/>
                <a:ea typeface="ＭＳ Ｐゴシック"/>
                <a:cs typeface="Arial" charset="0"/>
              </a:rPr>
              <a:t>Artículo 75.1, inciso e), de la LGSMIME</a:t>
            </a:r>
            <a:endParaRPr lang="es-ES" sz="1200" i="1" dirty="0">
              <a:solidFill>
                <a:schemeClr val="tx1">
                  <a:lumMod val="95000"/>
                  <a:lumOff val="5000"/>
                </a:schemeClr>
              </a:solidFill>
              <a:latin typeface="Arial" charset="0"/>
              <a:ea typeface="ＭＳ Ｐゴシック"/>
              <a:cs typeface="Arial" charset="0"/>
            </a:endParaRPr>
          </a:p>
        </p:txBody>
      </p:sp>
      <p:cxnSp>
        <p:nvCxnSpPr>
          <p:cNvPr id="81929" name="13 Conector angular"/>
          <p:cNvCxnSpPr>
            <a:cxnSpLocks noChangeShapeType="1"/>
            <a:stCxn id="81922" idx="0"/>
            <a:endCxn id="81926" idx="0"/>
          </p:cNvCxnSpPr>
          <p:nvPr/>
        </p:nvCxnSpPr>
        <p:spPr bwMode="auto">
          <a:xfrm rot="5400000" flipH="1" flipV="1">
            <a:off x="4577557" y="216693"/>
            <a:ext cx="25400" cy="4957763"/>
          </a:xfrm>
          <a:prstGeom prst="bentConnector3">
            <a:avLst>
              <a:gd name="adj1" fmla="val 1619361"/>
            </a:avLst>
          </a:prstGeom>
          <a:ln>
            <a:solidFill>
              <a:schemeClr val="bg1">
                <a:lumMod val="50000"/>
              </a:schemeClr>
            </a:solidFill>
            <a:headEnd type="triangle" w="med" len="med"/>
            <a:tailEnd type="triangle" w="med" len="med"/>
          </a:ln>
        </p:spPr>
        <p:style>
          <a:lnRef idx="2">
            <a:schemeClr val="dk1"/>
          </a:lnRef>
          <a:fillRef idx="1">
            <a:schemeClr val="lt1"/>
          </a:fillRef>
          <a:effectRef idx="0">
            <a:schemeClr val="dk1"/>
          </a:effectRef>
          <a:fontRef idx="minor">
            <a:schemeClr val="dk1"/>
          </a:fontRef>
        </p:style>
      </p:cxn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16 Rectángulo"/>
          <p:cNvSpPr>
            <a:spLocks noChangeArrowheads="1"/>
          </p:cNvSpPr>
          <p:nvPr/>
        </p:nvSpPr>
        <p:spPr bwMode="auto">
          <a:xfrm>
            <a:off x="388938" y="765175"/>
            <a:ext cx="8755062" cy="430213"/>
          </a:xfrm>
          <a:prstGeom prst="rect">
            <a:avLst/>
          </a:prstGeom>
          <a:noFill/>
          <a:ln w="9525" algn="ctr">
            <a:noFill/>
            <a:miter lim="800000"/>
            <a:headEnd/>
            <a:tailEnd/>
          </a:ln>
        </p:spPr>
        <p:txBody>
          <a:bodyPr>
            <a:spAutoFit/>
          </a:bodyPr>
          <a:lstStyle/>
          <a:p>
            <a:pPr algn="r" eaLnBrk="1" hangingPunct="1">
              <a:defRPr/>
            </a:pPr>
            <a:r>
              <a:rPr lang="es-MX" sz="2200" b="1" dirty="0">
                <a:solidFill>
                  <a:schemeClr val="tx1">
                    <a:lumMod val="95000"/>
                    <a:lumOff val="5000"/>
                  </a:schemeClr>
                </a:solidFill>
                <a:ea typeface="ＭＳ Ｐゴシック"/>
                <a:cs typeface="ＭＳ Ｐゴシック"/>
              </a:rPr>
              <a:t>Recibir la votación por personas u órganos distintos</a:t>
            </a:r>
            <a:endParaRPr lang="es-ES" sz="2000" b="1" dirty="0">
              <a:solidFill>
                <a:schemeClr val="tx1">
                  <a:lumMod val="95000"/>
                  <a:lumOff val="5000"/>
                </a:schemeClr>
              </a:solidFill>
              <a:latin typeface="Antique Olive" pitchFamily="34" charset="0"/>
              <a:ea typeface="ＭＳ Ｐゴシック"/>
              <a:cs typeface="ＭＳ Ｐゴシック"/>
            </a:endParaRPr>
          </a:p>
        </p:txBody>
      </p:sp>
      <p:sp>
        <p:nvSpPr>
          <p:cNvPr id="107525" name="Rectangle 5"/>
          <p:cNvSpPr>
            <a:spLocks noChangeArrowheads="1"/>
          </p:cNvSpPr>
          <p:nvPr/>
        </p:nvSpPr>
        <p:spPr bwMode="auto">
          <a:xfrm>
            <a:off x="1187450" y="1700213"/>
            <a:ext cx="7058025" cy="409575"/>
          </a:xfrm>
          <a:prstGeom prst="roundRect">
            <a:avLst/>
          </a:prstGeom>
          <a:solidFill>
            <a:schemeClr val="accent3">
              <a:lumMod val="60000"/>
              <a:lumOff val="40000"/>
            </a:schemeClr>
          </a:solidFill>
          <a:ln w="28575">
            <a:solidFill>
              <a:schemeClr val="bg1">
                <a:lumMod val="50000"/>
              </a:schemeClr>
            </a:solidFill>
            <a:miter lim="800000"/>
            <a:headEnd/>
            <a:tailEnd/>
          </a:ln>
          <a:effectLst/>
        </p:spPr>
        <p:txBody>
          <a:bodyPr anchor="ctr">
            <a:spAutoFit/>
          </a:bodyPr>
          <a:lstStyle/>
          <a:p>
            <a:pPr algn="ctr">
              <a:spcBef>
                <a:spcPct val="20000"/>
              </a:spcBef>
              <a:buClr>
                <a:srgbClr val="800000"/>
              </a:buClr>
              <a:buSzPct val="85000"/>
              <a:buFont typeface="Wingdings" pitchFamily="2" charset="2"/>
              <a:buNone/>
              <a:defRPr/>
            </a:pPr>
            <a:r>
              <a:rPr lang="es-MX" b="1" dirty="0">
                <a:solidFill>
                  <a:schemeClr val="tx1">
                    <a:lumMod val="95000"/>
                    <a:lumOff val="5000"/>
                  </a:schemeClr>
                </a:solidFill>
                <a:latin typeface="Arial" charset="0"/>
                <a:ea typeface="ＭＳ Ｐゴシック"/>
                <a:cs typeface="Arial" charset="0"/>
              </a:rPr>
              <a:t>Supuestos que pueden presentarse para declarar la nulidad:</a:t>
            </a:r>
            <a:endParaRPr lang="es-ES" b="1" dirty="0">
              <a:solidFill>
                <a:schemeClr val="tx1">
                  <a:lumMod val="95000"/>
                  <a:lumOff val="5000"/>
                </a:schemeClr>
              </a:solidFill>
              <a:latin typeface="Arial" charset="0"/>
              <a:ea typeface="ＭＳ Ｐゴシック"/>
              <a:cs typeface="Arial" charset="0"/>
            </a:endParaRPr>
          </a:p>
        </p:txBody>
      </p:sp>
      <p:sp>
        <p:nvSpPr>
          <p:cNvPr id="82948" name="Rectangle 6"/>
          <p:cNvSpPr>
            <a:spLocks noChangeArrowheads="1"/>
          </p:cNvSpPr>
          <p:nvPr/>
        </p:nvSpPr>
        <p:spPr bwMode="auto">
          <a:xfrm>
            <a:off x="611188" y="3005138"/>
            <a:ext cx="8064500" cy="1497012"/>
          </a:xfrm>
          <a:prstGeom prst="roundRect">
            <a:avLst>
              <a:gd name="adj" fmla="val 16667"/>
            </a:avLst>
          </a:prstGeom>
          <a:solidFill>
            <a:schemeClr val="bg1">
              <a:lumMod val="65000"/>
            </a:schemeClr>
          </a:solidFill>
          <a:ln>
            <a:solidFill>
              <a:schemeClr val="bg1">
                <a:lumMod val="50000"/>
              </a:schemeClr>
            </a:solidFill>
            <a:headEnd/>
            <a:tailEnd/>
          </a:ln>
        </p:spPr>
        <p:style>
          <a:lnRef idx="2">
            <a:schemeClr val="dk1"/>
          </a:lnRef>
          <a:fillRef idx="1">
            <a:schemeClr val="lt1"/>
          </a:fillRef>
          <a:effectRef idx="0">
            <a:schemeClr val="dk1"/>
          </a:effectRef>
          <a:fontRef idx="minor">
            <a:schemeClr val="dk1"/>
          </a:fontRef>
        </p:style>
        <p:txBody>
          <a:bodyPr anchor="ctr">
            <a:spAutoFit/>
          </a:bodyPr>
          <a:lstStyle/>
          <a:p>
            <a:pPr>
              <a:spcAft>
                <a:spcPts val="600"/>
              </a:spcAft>
              <a:buClr>
                <a:srgbClr val="FF9900"/>
              </a:buClr>
              <a:buSzPct val="85000"/>
              <a:buFont typeface="Wingdings" pitchFamily="2" charset="2"/>
              <a:buChar char="§"/>
              <a:defRPr/>
            </a:pPr>
            <a:r>
              <a:rPr lang="es-MX" dirty="0"/>
              <a:t> </a:t>
            </a:r>
            <a:r>
              <a:rPr lang="es-MX" dirty="0">
                <a:solidFill>
                  <a:srgbClr val="C00000"/>
                </a:solidFill>
              </a:rPr>
              <a:t>Mesas de casilla con ausencia de </a:t>
            </a:r>
            <a:r>
              <a:rPr lang="es-MX" b="1" dirty="0">
                <a:solidFill>
                  <a:srgbClr val="C00000"/>
                </a:solidFill>
              </a:rPr>
              <a:t>tres</a:t>
            </a:r>
            <a:r>
              <a:rPr lang="es-MX" dirty="0">
                <a:solidFill>
                  <a:srgbClr val="C00000"/>
                </a:solidFill>
              </a:rPr>
              <a:t> o más funcionarios. (Casilla única)</a:t>
            </a:r>
          </a:p>
          <a:p>
            <a:pPr>
              <a:spcAft>
                <a:spcPts val="600"/>
              </a:spcAft>
              <a:buClr>
                <a:srgbClr val="FF9900"/>
              </a:buClr>
              <a:buSzPct val="85000"/>
              <a:buFont typeface="Wingdings" pitchFamily="2" charset="2"/>
              <a:buChar char="§"/>
              <a:defRPr/>
            </a:pPr>
            <a:r>
              <a:rPr lang="es-MX" dirty="0"/>
              <a:t> Funcionarios de casilla </a:t>
            </a:r>
            <a:r>
              <a:rPr lang="es-MX" b="1" dirty="0"/>
              <a:t>no inscritos en la lista nominal </a:t>
            </a:r>
            <a:r>
              <a:rPr lang="es-MX" dirty="0"/>
              <a:t>correspondiente.</a:t>
            </a:r>
          </a:p>
          <a:p>
            <a:pPr>
              <a:spcAft>
                <a:spcPts val="600"/>
              </a:spcAft>
              <a:buClr>
                <a:srgbClr val="FF9900"/>
              </a:buClr>
              <a:buSzPct val="85000"/>
              <a:buFont typeface="Wingdings" pitchFamily="2" charset="2"/>
              <a:buChar char="§"/>
              <a:defRPr/>
            </a:pPr>
            <a:r>
              <a:rPr lang="es-MX" dirty="0"/>
              <a:t> </a:t>
            </a:r>
            <a:r>
              <a:rPr lang="es-MX" b="1" dirty="0"/>
              <a:t>Candidato, representante de partido o servidor público de mando superior, actuando como funcionario de casilla.</a:t>
            </a:r>
          </a:p>
        </p:txBody>
      </p:sp>
      <p:cxnSp>
        <p:nvCxnSpPr>
          <p:cNvPr id="77829" name="AutoShape 10"/>
          <p:cNvCxnSpPr>
            <a:cxnSpLocks noChangeShapeType="1"/>
          </p:cNvCxnSpPr>
          <p:nvPr/>
        </p:nvCxnSpPr>
        <p:spPr bwMode="auto">
          <a:xfrm rot="5400000" flipH="1" flipV="1">
            <a:off x="4211638" y="2540000"/>
            <a:ext cx="720725" cy="3175"/>
          </a:xfrm>
          <a:prstGeom prst="bentConnector3">
            <a:avLst>
              <a:gd name="adj1" fmla="val 50000"/>
            </a:avLst>
          </a:prstGeom>
          <a:noFill/>
          <a:ln w="25400">
            <a:solidFill>
              <a:schemeClr val="bg1">
                <a:lumMod val="50000"/>
              </a:schemeClr>
            </a:solidFill>
            <a:miter lim="800000"/>
            <a:headEnd/>
            <a:tailEnd type="oval" w="med" len="med"/>
          </a:ln>
        </p:spPr>
      </p:cxnSp>
      <p:sp>
        <p:nvSpPr>
          <p:cNvPr id="75782" name="6 CuadroTexto"/>
          <p:cNvSpPr txBox="1">
            <a:spLocks noChangeArrowheads="1"/>
          </p:cNvSpPr>
          <p:nvPr/>
        </p:nvSpPr>
        <p:spPr bwMode="auto">
          <a:xfrm>
            <a:off x="3636963" y="4941888"/>
            <a:ext cx="4895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r>
              <a:rPr lang="es-MX" altLang="es-MX" sz="1200" b="1" i="1">
                <a:solidFill>
                  <a:srgbClr val="006600"/>
                </a:solidFill>
              </a:rPr>
              <a:t>Tesis</a:t>
            </a:r>
            <a:r>
              <a:rPr lang="es-ES_tradnl" altLang="es-MX" sz="1200" b="1" i="1">
                <a:solidFill>
                  <a:srgbClr val="006600"/>
                </a:solidFill>
                <a:ea typeface="Arial Unicode MS" panose="020B0604020202020204" pitchFamily="34" charset="-128"/>
                <a:cs typeface="Arial Unicode MS" panose="020B0604020202020204" pitchFamily="34" charset="-128"/>
              </a:rPr>
              <a:t> </a:t>
            </a:r>
            <a:r>
              <a:rPr lang="es-ES_tradnl" altLang="es-MX" sz="1200" i="1">
                <a:solidFill>
                  <a:srgbClr val="006600"/>
                </a:solidFill>
                <a:ea typeface="Arial Unicode MS" panose="020B0604020202020204" pitchFamily="34" charset="-128"/>
                <a:cs typeface="Arial Unicode MS" panose="020B0604020202020204" pitchFamily="34" charset="-128"/>
              </a:rPr>
              <a:t>S3ELJ 16/2000, S3EL 023/2001, </a:t>
            </a:r>
            <a:r>
              <a:rPr lang="es-MX" altLang="es-MX" sz="1200" i="1">
                <a:solidFill>
                  <a:srgbClr val="006600"/>
                </a:solidFill>
                <a:ea typeface="Arial Unicode MS" panose="020B0604020202020204" pitchFamily="34" charset="-128"/>
                <a:cs typeface="Arial Unicode MS" panose="020B0604020202020204" pitchFamily="34" charset="-128"/>
              </a:rPr>
              <a:t>S3EL 036/2001, </a:t>
            </a:r>
            <a:r>
              <a:rPr lang="es-ES_tradnl" altLang="es-MX" sz="1200" i="1">
                <a:solidFill>
                  <a:srgbClr val="006600"/>
                </a:solidFill>
                <a:ea typeface="Arial Unicode MS" panose="020B0604020202020204" pitchFamily="34" charset="-128"/>
                <a:cs typeface="Arial Unicode MS" panose="020B0604020202020204" pitchFamily="34" charset="-128"/>
              </a:rPr>
              <a:t>S3ELJ 13/2002, S3ELJ 32/2002, S3EL 139/2002 y </a:t>
            </a:r>
            <a:r>
              <a:rPr lang="es-MX" altLang="es-MX" sz="1200" i="1">
                <a:solidFill>
                  <a:srgbClr val="006600"/>
                </a:solidFill>
                <a:ea typeface="Arial Unicode MS" panose="020B0604020202020204" pitchFamily="34" charset="-128"/>
                <a:cs typeface="Arial Unicode MS" panose="020B0604020202020204" pitchFamily="34" charset="-128"/>
              </a:rPr>
              <a:t>S3EL 014/2005</a:t>
            </a:r>
            <a:endParaRPr lang="es-MX" altLang="es-MX" sz="1200" i="1">
              <a:solidFill>
                <a:srgbClr val="006600"/>
              </a:solidFill>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Título"/>
          <p:cNvSpPr>
            <a:spLocks noGrp="1"/>
          </p:cNvSpPr>
          <p:nvPr>
            <p:ph type="title"/>
          </p:nvPr>
        </p:nvSpPr>
        <p:spPr bwMode="auto">
          <a:xfrm>
            <a:off x="250825" y="1052513"/>
            <a:ext cx="8785225" cy="1143000"/>
          </a:xfrm>
          <a:ln>
            <a:miter lim="800000"/>
            <a:headEnd/>
            <a:tailEnd/>
          </a:ln>
        </p:spPr>
        <p:txBody>
          <a:bodyPr wrap="square" lIns="91440" tIns="45720" rIns="91440" bIns="45720" numCol="1" anchor="t" anchorCtr="0" compatLnSpc="1">
            <a:prstTxWarp prst="textNoShape">
              <a:avLst/>
            </a:prstTxWarp>
          </a:bodyPr>
          <a:lstStyle/>
          <a:p>
            <a:pPr eaLnBrk="1" hangingPunct="1">
              <a:lnSpc>
                <a:spcPct val="90000"/>
              </a:lnSpc>
              <a:defRPr/>
            </a:pPr>
            <a:r>
              <a:rPr lang="es-ES" b="1" dirty="0" smtClean="0">
                <a:solidFill>
                  <a:srgbClr val="660033"/>
                </a:solidFill>
              </a:rPr>
              <a:t> </a:t>
            </a:r>
            <a:r>
              <a:rPr lang="es-ES" sz="2400" b="1" dirty="0" smtClean="0">
                <a:solidFill>
                  <a:schemeClr val="tx1">
                    <a:lumMod val="95000"/>
                    <a:lumOff val="5000"/>
                  </a:schemeClr>
                </a:solidFill>
                <a:latin typeface="Tahoma" pitchFamily="34" charset="0"/>
              </a:rPr>
              <a:t>Causal de nulidad de votación recibida en casilla</a:t>
            </a:r>
            <a:r>
              <a:rPr lang="es-ES" sz="2400" b="1" dirty="0" smtClean="0">
                <a:solidFill>
                  <a:srgbClr val="006600"/>
                </a:solidFill>
                <a:latin typeface="Tahoma" pitchFamily="34" charset="0"/>
              </a:rPr>
              <a:t/>
            </a:r>
            <a:br>
              <a:rPr lang="es-ES" sz="2400" b="1" dirty="0" smtClean="0">
                <a:solidFill>
                  <a:srgbClr val="006600"/>
                </a:solidFill>
                <a:latin typeface="Tahoma" pitchFamily="34" charset="0"/>
              </a:rPr>
            </a:br>
            <a:r>
              <a:rPr lang="es-MX" sz="2400" b="1" dirty="0" smtClean="0">
                <a:solidFill>
                  <a:srgbClr val="00007E"/>
                </a:solidFill>
                <a:latin typeface="Tahoma" pitchFamily="34" charset="0"/>
              </a:rPr>
              <a:t>                                                                                   </a:t>
            </a:r>
            <a:endParaRPr lang="es-MX" sz="2400" dirty="0" smtClean="0"/>
          </a:p>
        </p:txBody>
      </p:sp>
      <p:sp>
        <p:nvSpPr>
          <p:cNvPr id="3" name="2 Marcador de contenido"/>
          <p:cNvSpPr>
            <a:spLocks noGrp="1"/>
          </p:cNvSpPr>
          <p:nvPr>
            <p:ph idx="1"/>
          </p:nvPr>
        </p:nvSpPr>
        <p:spPr>
          <a:xfrm>
            <a:off x="468313" y="2420938"/>
            <a:ext cx="8280400" cy="1584325"/>
          </a:xfrm>
          <a:prstGeom prst="roundRect">
            <a:avLst/>
          </a:prstGeom>
          <a:solidFill>
            <a:schemeClr val="bg1">
              <a:lumMod val="65000"/>
              <a:alpha val="50000"/>
            </a:schemeClr>
          </a:solidFill>
          <a:ln w="28575">
            <a:solidFill>
              <a:schemeClr val="bg1">
                <a:lumMod val="50000"/>
              </a:schemeClr>
            </a:solidFill>
          </a:ln>
        </p:spPr>
        <p:txBody>
          <a:bodyPr/>
          <a:lstStyle/>
          <a:p>
            <a:pPr algn="just" eaLnBrk="1" hangingPunct="1">
              <a:buFontTx/>
              <a:buNone/>
              <a:defRPr/>
            </a:pPr>
            <a:r>
              <a:rPr lang="es-MX" b="1" dirty="0" smtClean="0">
                <a:solidFill>
                  <a:srgbClr val="660033"/>
                </a:solidFill>
              </a:rPr>
              <a:t>   </a:t>
            </a:r>
            <a:r>
              <a:rPr lang="es-MX" sz="2400" b="1" dirty="0" smtClean="0"/>
              <a:t>Haber mediado dolo o error en la computación de los votos y siempre que ello sea determinante para el resultado de la votación;</a:t>
            </a:r>
            <a:endParaRPr lang="es-MX" sz="2400" b="1"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 Box 4"/>
          <p:cNvSpPr>
            <a:spLocks noChangeArrowheads="1"/>
          </p:cNvSpPr>
          <p:nvPr/>
        </p:nvSpPr>
        <p:spPr bwMode="auto">
          <a:xfrm>
            <a:off x="611188" y="3152775"/>
            <a:ext cx="1800225" cy="781050"/>
          </a:xfrm>
          <a:prstGeom prst="roundRect">
            <a:avLst>
              <a:gd name="adj" fmla="val 16667"/>
            </a:avLst>
          </a:prstGeom>
          <a:solidFill>
            <a:srgbClr val="C0C0C0">
              <a:alpha val="76862"/>
            </a:srgbClr>
          </a:solidFill>
          <a:ln w="22225" algn="ctr">
            <a:solidFill>
              <a:schemeClr val="bg2"/>
            </a:solidFill>
            <a:miter lim="800000"/>
            <a:headEnd/>
            <a:tailEnd/>
          </a:ln>
        </p:spPr>
        <p:txBody>
          <a:bodyPr wrap="none" anchor="ctr"/>
          <a:lstStyle/>
          <a:p>
            <a:pPr algn="ctr" eaLnBrk="1" hangingPunct="1">
              <a:defRPr/>
            </a:pPr>
            <a:r>
              <a:rPr lang="es-MX" sz="2200" b="1">
                <a:ea typeface="+mn-ea"/>
                <a:cs typeface="Arial" pitchFamily="34" charset="0"/>
              </a:rPr>
              <a:t>Sistemático</a:t>
            </a:r>
          </a:p>
        </p:txBody>
      </p:sp>
      <p:sp>
        <p:nvSpPr>
          <p:cNvPr id="59394" name="Text Box 4"/>
          <p:cNvSpPr>
            <a:spLocks noChangeArrowheads="1"/>
          </p:cNvSpPr>
          <p:nvPr/>
        </p:nvSpPr>
        <p:spPr bwMode="auto">
          <a:xfrm>
            <a:off x="611188" y="4781550"/>
            <a:ext cx="1800225" cy="792163"/>
          </a:xfrm>
          <a:prstGeom prst="roundRect">
            <a:avLst>
              <a:gd name="adj" fmla="val 16667"/>
            </a:avLst>
          </a:prstGeom>
          <a:solidFill>
            <a:srgbClr val="C0C0C0">
              <a:alpha val="76862"/>
            </a:srgbClr>
          </a:solidFill>
          <a:ln w="22225" algn="ctr">
            <a:solidFill>
              <a:schemeClr val="bg2"/>
            </a:solidFill>
            <a:miter lim="800000"/>
            <a:headEnd/>
            <a:tailEnd/>
          </a:ln>
        </p:spPr>
        <p:txBody>
          <a:bodyPr wrap="none" anchor="ctr"/>
          <a:lstStyle/>
          <a:p>
            <a:pPr algn="ctr" eaLnBrk="1" hangingPunct="1">
              <a:defRPr/>
            </a:pPr>
            <a:r>
              <a:rPr lang="es-MX" sz="2200" b="1">
                <a:ea typeface="+mn-ea"/>
                <a:cs typeface="Arial" pitchFamily="34" charset="0"/>
              </a:rPr>
              <a:t> Funcional</a:t>
            </a:r>
          </a:p>
        </p:txBody>
      </p:sp>
      <p:sp>
        <p:nvSpPr>
          <p:cNvPr id="78852" name="AutoShape 11"/>
          <p:cNvSpPr>
            <a:spLocks noGrp="1" noChangeArrowheads="1"/>
          </p:cNvSpPr>
          <p:nvPr>
            <p:ph type="body" idx="4294967295"/>
          </p:nvPr>
        </p:nvSpPr>
        <p:spPr bwMode="auto">
          <a:xfrm>
            <a:off x="3309938" y="1484313"/>
            <a:ext cx="5327650" cy="803275"/>
          </a:xfrm>
          <a:prstGeom prst="roundRect">
            <a:avLst>
              <a:gd name="adj" fmla="val 16667"/>
            </a:avLst>
          </a:prstGeom>
          <a:solidFill>
            <a:srgbClr val="C0C0C0">
              <a:alpha val="76862"/>
            </a:srgbClr>
          </a:solidFill>
          <a:ln w="28575" algn="ctr">
            <a:solidFill>
              <a:schemeClr val="bg2"/>
            </a:solidFill>
            <a:round/>
            <a:headEnd/>
            <a:tailEnd/>
          </a:ln>
        </p:spPr>
        <p:txBody>
          <a:bodyPr/>
          <a:lstStyle/>
          <a:p>
            <a:pPr marL="88900" indent="0" algn="just" eaLnBrk="1" hangingPunct="1">
              <a:buFontTx/>
              <a:buNone/>
              <a:tabLst>
                <a:tab pos="88900" algn="l"/>
              </a:tabLst>
            </a:pPr>
            <a:r>
              <a:rPr lang="es-ES_tradnl" altLang="es-MX" sz="2000" smtClean="0"/>
              <a:t>Toma como base el lenguaje utilizado por el legislador, es decir, </a:t>
            </a:r>
            <a:r>
              <a:rPr lang="es-ES_tradnl" altLang="es-MX" sz="2000" b="1" smtClean="0"/>
              <a:t>la letra de la ley.</a:t>
            </a:r>
            <a:endParaRPr lang="es-MX" altLang="es-MX" sz="2000" b="1" smtClean="0"/>
          </a:p>
        </p:txBody>
      </p:sp>
      <p:sp>
        <p:nvSpPr>
          <p:cNvPr id="59396" name="AutoShape 12"/>
          <p:cNvSpPr>
            <a:spLocks noChangeArrowheads="1"/>
          </p:cNvSpPr>
          <p:nvPr/>
        </p:nvSpPr>
        <p:spPr bwMode="auto">
          <a:xfrm>
            <a:off x="3308350" y="2852738"/>
            <a:ext cx="5329238" cy="1370012"/>
          </a:xfrm>
          <a:prstGeom prst="roundRect">
            <a:avLst>
              <a:gd name="adj" fmla="val 16667"/>
            </a:avLst>
          </a:prstGeom>
          <a:solidFill>
            <a:srgbClr val="C0C0C0">
              <a:alpha val="76862"/>
            </a:srgbClr>
          </a:solidFill>
          <a:ln w="28575" algn="ctr">
            <a:solidFill>
              <a:schemeClr val="bg2"/>
            </a:solidFill>
            <a:round/>
            <a:headEnd/>
            <a:tailEnd/>
          </a:ln>
        </p:spPr>
        <p:txBody>
          <a:bodyPr/>
          <a:lstStyle/>
          <a:p>
            <a:pPr algn="just" eaLnBrk="1" hangingPunct="1">
              <a:spcBef>
                <a:spcPct val="20000"/>
              </a:spcBef>
              <a:defRPr/>
            </a:pPr>
            <a:r>
              <a:rPr lang="es-ES" sz="2000">
                <a:latin typeface="Calibri" pitchFamily="34" charset="0"/>
                <a:ea typeface="+mn-ea"/>
                <a:cs typeface="Arial" pitchFamily="34" charset="0"/>
              </a:rPr>
              <a:t>Vincula el significado que existe entre los </a:t>
            </a:r>
            <a:r>
              <a:rPr lang="es-ES" sz="2000" b="1">
                <a:latin typeface="Calibri" pitchFamily="34" charset="0"/>
                <a:ea typeface="+mn-ea"/>
                <a:cs typeface="Arial" pitchFamily="34" charset="0"/>
              </a:rPr>
              <a:t>principios y las reglas </a:t>
            </a:r>
            <a:r>
              <a:rPr lang="es-ES" sz="2000">
                <a:latin typeface="Calibri" pitchFamily="34" charset="0"/>
                <a:ea typeface="+mn-ea"/>
                <a:cs typeface="Arial" pitchFamily="34" charset="0"/>
              </a:rPr>
              <a:t>que se encuentran dentro del sistema y su </a:t>
            </a:r>
            <a:r>
              <a:rPr lang="es-ES" sz="2000" b="1">
                <a:latin typeface="Calibri" pitchFamily="34" charset="0"/>
                <a:ea typeface="+mn-ea"/>
                <a:cs typeface="Arial" pitchFamily="34" charset="0"/>
              </a:rPr>
              <a:t>coherencia</a:t>
            </a:r>
            <a:r>
              <a:rPr lang="es-ES" sz="2000">
                <a:latin typeface="Calibri" pitchFamily="34" charset="0"/>
                <a:ea typeface="+mn-ea"/>
                <a:cs typeface="Arial" pitchFamily="34" charset="0"/>
              </a:rPr>
              <a:t> entre éstas.</a:t>
            </a:r>
            <a:endParaRPr lang="es-MX" sz="2000">
              <a:latin typeface="Calibri" pitchFamily="34" charset="0"/>
              <a:ea typeface="+mn-ea"/>
              <a:cs typeface="Arial" pitchFamily="34" charset="0"/>
            </a:endParaRPr>
          </a:p>
        </p:txBody>
      </p:sp>
      <p:sp>
        <p:nvSpPr>
          <p:cNvPr id="59397" name="AutoShape 13"/>
          <p:cNvSpPr>
            <a:spLocks noChangeArrowheads="1"/>
          </p:cNvSpPr>
          <p:nvPr/>
        </p:nvSpPr>
        <p:spPr bwMode="auto">
          <a:xfrm>
            <a:off x="3348038" y="4797425"/>
            <a:ext cx="5327650" cy="776288"/>
          </a:xfrm>
          <a:prstGeom prst="roundRect">
            <a:avLst>
              <a:gd name="adj" fmla="val 16667"/>
            </a:avLst>
          </a:prstGeom>
          <a:solidFill>
            <a:srgbClr val="C0C0C0">
              <a:alpha val="76862"/>
            </a:srgbClr>
          </a:solidFill>
          <a:ln w="28575" algn="ctr">
            <a:solidFill>
              <a:schemeClr val="bg2"/>
            </a:solidFill>
            <a:round/>
            <a:headEnd/>
            <a:tailEnd/>
          </a:ln>
        </p:spPr>
        <p:txBody>
          <a:bodyPr/>
          <a:lstStyle/>
          <a:p>
            <a:pPr algn="just" eaLnBrk="1" hangingPunct="1">
              <a:spcBef>
                <a:spcPct val="20000"/>
              </a:spcBef>
              <a:defRPr/>
            </a:pPr>
            <a:r>
              <a:rPr lang="es-ES_tradnl" sz="2000">
                <a:latin typeface="Calibri" pitchFamily="34" charset="0"/>
                <a:ea typeface="+mn-ea"/>
                <a:cs typeface="Arial" pitchFamily="34" charset="0"/>
              </a:rPr>
              <a:t>Atiende a los </a:t>
            </a:r>
            <a:r>
              <a:rPr lang="es-ES_tradnl" sz="2000" b="1">
                <a:latin typeface="Calibri" pitchFamily="34" charset="0"/>
                <a:ea typeface="+mn-ea"/>
                <a:cs typeface="Arial" pitchFamily="34" charset="0"/>
              </a:rPr>
              <a:t>fines de la norma</a:t>
            </a:r>
            <a:r>
              <a:rPr lang="es-ES_tradnl" sz="2000">
                <a:latin typeface="Calibri" pitchFamily="34" charset="0"/>
                <a:ea typeface="+mn-ea"/>
                <a:cs typeface="Arial" pitchFamily="34" charset="0"/>
              </a:rPr>
              <a:t>, más allá de su literalidad o su sistematicidad</a:t>
            </a:r>
            <a:r>
              <a:rPr lang="es-ES" sz="2000">
                <a:latin typeface="Calibri" pitchFamily="34" charset="0"/>
                <a:ea typeface="+mn-ea"/>
                <a:cs typeface="Arial" pitchFamily="34" charset="0"/>
              </a:rPr>
              <a:t>.</a:t>
            </a:r>
            <a:r>
              <a:rPr lang="es-ES_tradnl" sz="2000">
                <a:latin typeface="Calibri" pitchFamily="34" charset="0"/>
                <a:ea typeface="+mn-ea"/>
                <a:cs typeface="Arial" pitchFamily="34" charset="0"/>
              </a:rPr>
              <a:t> </a:t>
            </a:r>
            <a:endParaRPr lang="es-MX" sz="2000">
              <a:latin typeface="Calibri" pitchFamily="34" charset="0"/>
              <a:ea typeface="+mn-ea"/>
              <a:cs typeface="Arial" pitchFamily="34" charset="0"/>
            </a:endParaRPr>
          </a:p>
        </p:txBody>
      </p:sp>
      <p:sp>
        <p:nvSpPr>
          <p:cNvPr id="26631" name="Text Box 17"/>
          <p:cNvSpPr txBox="1">
            <a:spLocks noChangeArrowheads="1"/>
          </p:cNvSpPr>
          <p:nvPr/>
        </p:nvSpPr>
        <p:spPr bwMode="auto">
          <a:xfrm>
            <a:off x="755650" y="500063"/>
            <a:ext cx="7378700" cy="768350"/>
          </a:xfrm>
          <a:prstGeom prst="rect">
            <a:avLst/>
          </a:prstGeom>
          <a:noFill/>
          <a:ln w="9525" algn="ctr">
            <a:noFill/>
            <a:miter lim="800000"/>
            <a:headEnd/>
            <a:tailEnd/>
          </a:ln>
        </p:spPr>
        <p:txBody>
          <a:bodyPr>
            <a:spAutoFit/>
          </a:bodyPr>
          <a:lstStyle/>
          <a:p>
            <a:pPr algn="ctr" eaLnBrk="1" hangingPunct="1">
              <a:defRPr/>
            </a:pPr>
            <a:r>
              <a:rPr lang="es-MX" sz="2400" b="1" dirty="0">
                <a:solidFill>
                  <a:schemeClr val="accent4">
                    <a:lumMod val="95000"/>
                    <a:lumOff val="5000"/>
                  </a:schemeClr>
                </a:solidFill>
                <a:latin typeface="Calibri" pitchFamily="34" charset="0"/>
                <a:ea typeface="ＭＳ Ｐゴシック"/>
                <a:cs typeface="Arial" pitchFamily="34" charset="0"/>
              </a:rPr>
              <a:t>Casos Prácticos   </a:t>
            </a:r>
          </a:p>
          <a:p>
            <a:pPr algn="ctr" eaLnBrk="1" hangingPunct="1">
              <a:defRPr/>
            </a:pPr>
            <a:r>
              <a:rPr lang="es-MX" dirty="0">
                <a:solidFill>
                  <a:srgbClr val="4F6228"/>
                </a:solidFill>
                <a:latin typeface="Calibri" pitchFamily="34" charset="0"/>
                <a:ea typeface="ＭＳ Ｐゴシック"/>
                <a:cs typeface="Arial" pitchFamily="34" charset="0"/>
              </a:rPr>
              <a:t> </a:t>
            </a:r>
            <a:r>
              <a:rPr lang="es-MX" sz="2000" b="1" dirty="0">
                <a:solidFill>
                  <a:srgbClr val="006600"/>
                </a:solidFill>
                <a:effectLst>
                  <a:outerShdw blurRad="38100" dist="38100" dir="2700000" algn="tl">
                    <a:srgbClr val="C0C0C0"/>
                  </a:outerShdw>
                </a:effectLst>
                <a:latin typeface="Calibri" pitchFamily="34" charset="0"/>
                <a:ea typeface="ＭＳ Ｐゴシック"/>
                <a:cs typeface="Arial" pitchFamily="34" charset="0"/>
              </a:rPr>
              <a:t>Criterios de interpretación en materia electoral  </a:t>
            </a:r>
            <a:endParaRPr lang="es-ES" sz="2000" b="1" dirty="0">
              <a:solidFill>
                <a:srgbClr val="006600"/>
              </a:solidFill>
              <a:effectLst>
                <a:outerShdw blurRad="38100" dist="38100" dir="2700000" algn="tl">
                  <a:srgbClr val="C0C0C0"/>
                </a:outerShdw>
              </a:effectLst>
              <a:latin typeface="Calibri" pitchFamily="34" charset="0"/>
              <a:ea typeface="ＭＳ Ｐゴシック"/>
              <a:cs typeface="Arial" pitchFamily="34" charset="0"/>
            </a:endParaRPr>
          </a:p>
        </p:txBody>
      </p:sp>
      <p:cxnSp>
        <p:nvCxnSpPr>
          <p:cNvPr id="78856" name="AutoShape 18"/>
          <p:cNvCxnSpPr>
            <a:cxnSpLocks noChangeShapeType="1"/>
          </p:cNvCxnSpPr>
          <p:nvPr/>
        </p:nvCxnSpPr>
        <p:spPr bwMode="auto">
          <a:xfrm>
            <a:off x="2411413" y="1882775"/>
            <a:ext cx="898525" cy="3175"/>
          </a:xfrm>
          <a:prstGeom prst="straightConnector1">
            <a:avLst/>
          </a:prstGeom>
          <a:noFill/>
          <a:ln w="28575">
            <a:solidFill>
              <a:schemeClr val="bg2"/>
            </a:solidFill>
            <a:round/>
            <a:headEnd/>
            <a:tailEnd type="triangle" w="med" len="med"/>
          </a:ln>
          <a:extLst>
            <a:ext uri="{909E8E84-426E-40DD-AFC4-6F175D3DCCD1}">
              <a14:hiddenFill xmlns:a14="http://schemas.microsoft.com/office/drawing/2010/main">
                <a:noFill/>
              </a14:hiddenFill>
            </a:ext>
          </a:extLst>
        </p:spPr>
      </p:cxnSp>
      <p:cxnSp>
        <p:nvCxnSpPr>
          <p:cNvPr id="78857" name="AutoShape 19"/>
          <p:cNvCxnSpPr>
            <a:cxnSpLocks noChangeShapeType="1"/>
          </p:cNvCxnSpPr>
          <p:nvPr/>
        </p:nvCxnSpPr>
        <p:spPr bwMode="auto">
          <a:xfrm>
            <a:off x="2411413" y="5178425"/>
            <a:ext cx="936625" cy="7938"/>
          </a:xfrm>
          <a:prstGeom prst="straightConnector1">
            <a:avLst/>
          </a:prstGeom>
          <a:noFill/>
          <a:ln w="28575">
            <a:solidFill>
              <a:schemeClr val="bg2"/>
            </a:solidFill>
            <a:round/>
            <a:headEnd/>
            <a:tailEnd type="triangle" w="med" len="med"/>
          </a:ln>
          <a:extLst>
            <a:ext uri="{909E8E84-426E-40DD-AFC4-6F175D3DCCD1}">
              <a14:hiddenFill xmlns:a14="http://schemas.microsoft.com/office/drawing/2010/main">
                <a:noFill/>
              </a14:hiddenFill>
            </a:ext>
          </a:extLst>
        </p:spPr>
      </p:cxnSp>
      <p:cxnSp>
        <p:nvCxnSpPr>
          <p:cNvPr id="78858" name="AutoShape 20"/>
          <p:cNvCxnSpPr>
            <a:cxnSpLocks noChangeShapeType="1"/>
          </p:cNvCxnSpPr>
          <p:nvPr/>
        </p:nvCxnSpPr>
        <p:spPr bwMode="auto">
          <a:xfrm flipV="1">
            <a:off x="2411413" y="3538538"/>
            <a:ext cx="896937" cy="4762"/>
          </a:xfrm>
          <a:prstGeom prst="straightConnector1">
            <a:avLst/>
          </a:prstGeom>
          <a:noFill/>
          <a:ln w="28575">
            <a:solidFill>
              <a:schemeClr val="bg2"/>
            </a:solidFill>
            <a:round/>
            <a:headEnd/>
            <a:tailEnd type="triangle" w="med" len="med"/>
          </a:ln>
          <a:extLst>
            <a:ext uri="{909E8E84-426E-40DD-AFC4-6F175D3DCCD1}">
              <a14:hiddenFill xmlns:a14="http://schemas.microsoft.com/office/drawing/2010/main">
                <a:noFill/>
              </a14:hiddenFill>
            </a:ext>
          </a:extLst>
        </p:spPr>
      </p:cxnSp>
      <p:sp>
        <p:nvSpPr>
          <p:cNvPr id="59402" name="Rectangle 21"/>
          <p:cNvSpPr>
            <a:spLocks noChangeArrowheads="1"/>
          </p:cNvSpPr>
          <p:nvPr/>
        </p:nvSpPr>
        <p:spPr bwMode="auto">
          <a:xfrm>
            <a:off x="611188" y="1485900"/>
            <a:ext cx="1800225" cy="792163"/>
          </a:xfrm>
          <a:prstGeom prst="roundRect">
            <a:avLst>
              <a:gd name="adj" fmla="val 16667"/>
            </a:avLst>
          </a:prstGeom>
          <a:solidFill>
            <a:srgbClr val="C0C0C0">
              <a:alpha val="76862"/>
            </a:srgbClr>
          </a:solidFill>
          <a:ln w="22225" algn="ctr">
            <a:solidFill>
              <a:schemeClr val="bg2"/>
            </a:solidFill>
            <a:miter lim="800000"/>
            <a:headEnd/>
            <a:tailEnd/>
          </a:ln>
        </p:spPr>
        <p:txBody>
          <a:bodyPr wrap="none" anchor="ctr"/>
          <a:lstStyle/>
          <a:p>
            <a:pPr algn="ctr" eaLnBrk="1" hangingPunct="1">
              <a:defRPr/>
            </a:pPr>
            <a:r>
              <a:rPr lang="es-MX" sz="2200" b="1">
                <a:ea typeface="+mn-ea"/>
                <a:cs typeface="Arial" pitchFamily="34" charset="0"/>
              </a:rPr>
              <a:t>Gramatical</a:t>
            </a:r>
            <a:endParaRPr lang="es-ES" sz="2200" b="1">
              <a:ea typeface="+mn-ea"/>
              <a:cs typeface="Arial" pitchFamily="34" charset="0"/>
            </a:endParaRPr>
          </a:p>
        </p:txBody>
      </p:sp>
      <p:sp>
        <p:nvSpPr>
          <p:cNvPr id="78860" name="11 Rectángulo"/>
          <p:cNvSpPr>
            <a:spLocks noChangeArrowheads="1"/>
          </p:cNvSpPr>
          <p:nvPr/>
        </p:nvSpPr>
        <p:spPr bwMode="auto">
          <a:xfrm>
            <a:off x="3852863" y="5861050"/>
            <a:ext cx="5327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s-MX" altLang="es-MX" sz="1400" i="1">
                <a:solidFill>
                  <a:srgbClr val="006600"/>
                </a:solidFill>
                <a:latin typeface="Calibri" panose="020F0502020204030204" pitchFamily="34" charset="0"/>
                <a:cs typeface="Arial" panose="020B0604020202020204" pitchFamily="34" charset="0"/>
              </a:rPr>
              <a:t>(</a:t>
            </a:r>
            <a:r>
              <a:rPr lang="es-MX" altLang="es-MX" sz="1400" b="1" i="1">
                <a:solidFill>
                  <a:srgbClr val="006600"/>
                </a:solidFill>
                <a:latin typeface="Calibri" panose="020F0502020204030204" pitchFamily="34" charset="0"/>
                <a:cs typeface="Arial" panose="020B0604020202020204" pitchFamily="34" charset="0"/>
              </a:rPr>
              <a:t>LGSMIME, Art. 2.1), (SUP-JDC-695/2007) </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70" name="Rectangle 2"/>
          <p:cNvSpPr>
            <a:spLocks noGrp="1" noChangeArrowheads="1"/>
          </p:cNvSpPr>
          <p:nvPr>
            <p:ph type="title" idx="4294967295"/>
          </p:nvPr>
        </p:nvSpPr>
        <p:spPr>
          <a:xfrm>
            <a:off x="539750" y="404813"/>
            <a:ext cx="8229600" cy="1000125"/>
          </a:xfrm>
          <a:prstGeom prst="rect">
            <a:avLst/>
          </a:prstGeom>
        </p:spPr>
        <p:txBody>
          <a:bodyPr/>
          <a:lstStyle/>
          <a:p>
            <a:pPr eaLnBrk="1" fontAlgn="auto" hangingPunct="1">
              <a:spcAft>
                <a:spcPts val="0"/>
              </a:spcAft>
              <a:defRPr/>
            </a:pPr>
            <a:r>
              <a:rPr lang="es-MX" sz="2400" b="1" kern="1200" dirty="0" smtClean="0">
                <a:solidFill>
                  <a:srgbClr val="660033"/>
                </a:solidFill>
                <a:latin typeface="Tahoma" pitchFamily="34" charset="0"/>
                <a:cs typeface="+mj-cs"/>
              </a:rPr>
              <a:t/>
            </a:r>
            <a:br>
              <a:rPr lang="es-MX" sz="2400" b="1" kern="1200" dirty="0" smtClean="0">
                <a:solidFill>
                  <a:srgbClr val="660033"/>
                </a:solidFill>
                <a:latin typeface="Tahoma" pitchFamily="34" charset="0"/>
                <a:cs typeface="+mj-cs"/>
              </a:rPr>
            </a:br>
            <a:r>
              <a:rPr lang="es-MX" sz="2400" b="1" kern="1200" dirty="0" smtClean="0">
                <a:solidFill>
                  <a:srgbClr val="006600"/>
                </a:solidFill>
                <a:latin typeface="Tahoma" pitchFamily="34" charset="0"/>
                <a:cs typeface="+mj-cs"/>
              </a:rPr>
              <a:t>Voto Válido o Nulo </a:t>
            </a:r>
            <a:br>
              <a:rPr lang="es-MX" sz="2400" b="1" kern="1200" dirty="0" smtClean="0">
                <a:solidFill>
                  <a:srgbClr val="006600"/>
                </a:solidFill>
                <a:latin typeface="Tahoma" pitchFamily="34" charset="0"/>
                <a:cs typeface="+mj-cs"/>
              </a:rPr>
            </a:br>
            <a:r>
              <a:rPr lang="es-MX" sz="2000" b="1" kern="1200" dirty="0" smtClean="0">
                <a:solidFill>
                  <a:srgbClr val="65194C"/>
                </a:solidFill>
                <a:effectLst>
                  <a:outerShdw blurRad="38100" dist="38100" dir="2700000" algn="tl">
                    <a:srgbClr val="C0C0C0"/>
                  </a:outerShdw>
                </a:effectLst>
                <a:latin typeface="Tahoma" pitchFamily="34" charset="0"/>
                <a:cs typeface="+mj-cs"/>
              </a:rPr>
              <a:t> </a:t>
            </a:r>
            <a:r>
              <a:rPr lang="es-MX" sz="1600" b="1" kern="1200" dirty="0" smtClean="0">
                <a:solidFill>
                  <a:srgbClr val="000066"/>
                </a:solidFill>
                <a:latin typeface="Tahoma" pitchFamily="34" charset="0"/>
                <a:cs typeface="+mj-cs"/>
              </a:rPr>
              <a:t>Artículo 277 COFIPE</a:t>
            </a:r>
          </a:p>
        </p:txBody>
      </p:sp>
      <p:sp>
        <p:nvSpPr>
          <p:cNvPr id="79875" name="Rectangle 4"/>
          <p:cNvSpPr>
            <a:spLocks noChangeArrowheads="1"/>
          </p:cNvSpPr>
          <p:nvPr/>
        </p:nvSpPr>
        <p:spPr bwMode="auto">
          <a:xfrm>
            <a:off x="7383463" y="620713"/>
            <a:ext cx="1590675"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s-MX" altLang="es-MX" sz="2000" b="1">
                <a:solidFill>
                  <a:srgbClr val="006600"/>
                </a:solidFill>
                <a:latin typeface="Calibri" panose="020F0502020204030204" pitchFamily="34" charset="0"/>
                <a:cs typeface="Arial" panose="020B0604020202020204" pitchFamily="34" charset="0"/>
              </a:rPr>
              <a:t>Caso práctico</a:t>
            </a:r>
            <a:r>
              <a:rPr lang="es-MX" altLang="es-MX" b="1">
                <a:solidFill>
                  <a:srgbClr val="006600"/>
                </a:solidFill>
                <a:latin typeface="Calibri" panose="020F0502020204030204" pitchFamily="34" charset="0"/>
                <a:cs typeface="Arial" panose="020B0604020202020204" pitchFamily="34" charset="0"/>
              </a:rPr>
              <a:t/>
            </a:r>
            <a:br>
              <a:rPr lang="es-MX" altLang="es-MX" b="1">
                <a:solidFill>
                  <a:srgbClr val="006600"/>
                </a:solidFill>
                <a:latin typeface="Calibri" panose="020F0502020204030204" pitchFamily="34" charset="0"/>
                <a:cs typeface="Arial" panose="020B0604020202020204" pitchFamily="34" charset="0"/>
              </a:rPr>
            </a:br>
            <a:endParaRPr lang="es-MX" altLang="es-MX" b="1">
              <a:solidFill>
                <a:srgbClr val="006600"/>
              </a:solidFill>
              <a:latin typeface="Calibri" panose="020F0502020204030204" pitchFamily="34" charset="0"/>
              <a:cs typeface="Arial" panose="020B0604020202020204" pitchFamily="34" charset="0"/>
            </a:endParaRPr>
          </a:p>
        </p:txBody>
      </p:sp>
      <p:sp>
        <p:nvSpPr>
          <p:cNvPr id="5" name="4 Rectángulo redondeado"/>
          <p:cNvSpPr>
            <a:spLocks noChangeArrowheads="1"/>
          </p:cNvSpPr>
          <p:nvPr/>
        </p:nvSpPr>
        <p:spPr bwMode="auto">
          <a:xfrm>
            <a:off x="825500" y="1920875"/>
            <a:ext cx="7634288" cy="728663"/>
          </a:xfrm>
          <a:prstGeom prst="roundRect">
            <a:avLst>
              <a:gd name="adj" fmla="val 16667"/>
            </a:avLst>
          </a:prstGeom>
          <a:solidFill>
            <a:schemeClr val="bg2">
              <a:alpha val="49001"/>
            </a:schemeClr>
          </a:solidFill>
          <a:ln w="28575" algn="ctr">
            <a:solidFill>
              <a:schemeClr val="bg2"/>
            </a:solidFill>
            <a:round/>
            <a:headEnd/>
            <a:tailEnd/>
          </a:ln>
        </p:spPr>
        <p:txBody>
          <a:bodyPr>
            <a:spAutoFit/>
          </a:bodyPr>
          <a:lstStyle/>
          <a:p>
            <a:pPr algn="just" eaLnBrk="1" fontAlgn="auto" hangingPunct="1">
              <a:spcBef>
                <a:spcPts val="0"/>
              </a:spcBef>
              <a:spcAft>
                <a:spcPts val="0"/>
              </a:spcAft>
              <a:defRPr/>
            </a:pPr>
            <a:r>
              <a:rPr lang="es-MX" b="1" dirty="0">
                <a:solidFill>
                  <a:schemeClr val="tx1">
                    <a:lumMod val="95000"/>
                    <a:lumOff val="5000"/>
                  </a:schemeClr>
                </a:solidFill>
                <a:latin typeface="+mn-lt"/>
                <a:ea typeface="+mn-ea"/>
              </a:rPr>
              <a:t>1. Para determinar la validez o nulidad de los votos se observarán las reglas siguientes:</a:t>
            </a:r>
            <a:r>
              <a:rPr lang="es-MX" dirty="0">
                <a:solidFill>
                  <a:schemeClr val="tx1">
                    <a:lumMod val="95000"/>
                    <a:lumOff val="5000"/>
                  </a:schemeClr>
                </a:solidFill>
                <a:latin typeface="+mn-lt"/>
                <a:ea typeface="+mn-ea"/>
              </a:rPr>
              <a:t>   </a:t>
            </a:r>
          </a:p>
        </p:txBody>
      </p:sp>
      <p:sp>
        <p:nvSpPr>
          <p:cNvPr id="60420" name="5 Rectángulo redondeado"/>
          <p:cNvSpPr>
            <a:spLocks noChangeArrowheads="1"/>
          </p:cNvSpPr>
          <p:nvPr/>
        </p:nvSpPr>
        <p:spPr bwMode="auto">
          <a:xfrm>
            <a:off x="684213" y="2852738"/>
            <a:ext cx="7991475" cy="2860675"/>
          </a:xfrm>
          <a:prstGeom prst="roundRect">
            <a:avLst>
              <a:gd name="adj" fmla="val 16667"/>
            </a:avLst>
          </a:prstGeom>
          <a:solidFill>
            <a:srgbClr val="C0C0C0"/>
          </a:solidFill>
          <a:ln w="28575">
            <a:solidFill>
              <a:schemeClr val="bg2"/>
            </a:solidFill>
            <a:round/>
            <a:headEnd/>
            <a:tailEnd/>
          </a:ln>
        </p:spPr>
        <p:txBody>
          <a:bodyPr>
            <a:spAutoFit/>
          </a:bodyPr>
          <a:lstStyle/>
          <a:p>
            <a:pPr marL="342900" indent="-342900" algn="just" eaLnBrk="1" hangingPunct="1">
              <a:buFontTx/>
              <a:buAutoNum type="alphaLcParenR"/>
              <a:defRPr/>
            </a:pPr>
            <a:r>
              <a:rPr lang="es-MX">
                <a:ea typeface="+mn-ea"/>
                <a:cs typeface="Arial" pitchFamily="34" charset="0"/>
              </a:rPr>
              <a:t>Se contará un voto válido por la marca que haga el elector </a:t>
            </a:r>
            <a:r>
              <a:rPr lang="es-MX" b="1">
                <a:ea typeface="+mn-ea"/>
                <a:cs typeface="Arial" pitchFamily="34" charset="0"/>
              </a:rPr>
              <a:t>en un solo cuadro en el que se contenga el emblema de un partido político,</a:t>
            </a:r>
            <a:r>
              <a:rPr lang="es-MX">
                <a:ea typeface="+mn-ea"/>
                <a:cs typeface="Arial" pitchFamily="34" charset="0"/>
              </a:rPr>
              <a:t> atendiendo lo dispuesto en el párrafo 2 del artículo inmediato anterior;</a:t>
            </a:r>
          </a:p>
          <a:p>
            <a:pPr marL="342900" indent="-342900" algn="just" eaLnBrk="1" hangingPunct="1">
              <a:buFontTx/>
              <a:buAutoNum type="alphaLcParenR"/>
              <a:defRPr/>
            </a:pPr>
            <a:endParaRPr lang="es-MX">
              <a:ea typeface="+mn-ea"/>
              <a:cs typeface="Arial" pitchFamily="34" charset="0"/>
            </a:endParaRPr>
          </a:p>
          <a:p>
            <a:pPr marL="342900" indent="-342900" algn="just" eaLnBrk="1" hangingPunct="1">
              <a:buFontTx/>
              <a:buAutoNum type="alphaLcParenR"/>
              <a:defRPr/>
            </a:pPr>
            <a:r>
              <a:rPr lang="es-MX">
                <a:ea typeface="+mn-ea"/>
                <a:cs typeface="Arial" pitchFamily="34" charset="0"/>
              </a:rPr>
              <a:t>Se contará como nulo </a:t>
            </a:r>
            <a:r>
              <a:rPr lang="es-MX" b="1">
                <a:ea typeface="+mn-ea"/>
                <a:cs typeface="Arial" pitchFamily="34" charset="0"/>
              </a:rPr>
              <a:t>cualquier voto emitido en forma distinta a la señalada; y</a:t>
            </a:r>
          </a:p>
          <a:p>
            <a:pPr marL="342900" indent="-342900" algn="just" eaLnBrk="1" hangingPunct="1">
              <a:buFontTx/>
              <a:buAutoNum type="alphaLcParenR"/>
              <a:defRPr/>
            </a:pPr>
            <a:endParaRPr lang="es-MX" b="1">
              <a:ea typeface="+mn-ea"/>
              <a:cs typeface="Arial" pitchFamily="34" charset="0"/>
            </a:endParaRPr>
          </a:p>
          <a:p>
            <a:pPr marL="342900" indent="-342900" algn="just" eaLnBrk="1" hangingPunct="1">
              <a:buFontTx/>
              <a:buAutoNum type="alphaLcParenR"/>
              <a:defRPr/>
            </a:pPr>
            <a:r>
              <a:rPr lang="es-MX">
                <a:ea typeface="+mn-ea"/>
                <a:cs typeface="Arial" pitchFamily="34" charset="0"/>
              </a:rPr>
              <a:t>Los votos emitidos a favor de candidatos no registrados se asentarán en el acta por separado.</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70" name="Rectangle 2"/>
          <p:cNvSpPr>
            <a:spLocks noGrp="1" noChangeArrowheads="1"/>
          </p:cNvSpPr>
          <p:nvPr>
            <p:ph type="title" idx="4294967295"/>
          </p:nvPr>
        </p:nvSpPr>
        <p:spPr>
          <a:xfrm>
            <a:off x="539750" y="404813"/>
            <a:ext cx="8229600" cy="1000125"/>
          </a:xfrm>
          <a:prstGeom prst="rect">
            <a:avLst/>
          </a:prstGeom>
        </p:spPr>
        <p:txBody>
          <a:bodyPr/>
          <a:lstStyle/>
          <a:p>
            <a:pPr eaLnBrk="1" fontAlgn="auto" hangingPunct="1">
              <a:spcAft>
                <a:spcPts val="0"/>
              </a:spcAft>
              <a:defRPr/>
            </a:pPr>
            <a:r>
              <a:rPr lang="es-MX" sz="2400" b="1" kern="1200" dirty="0" smtClean="0">
                <a:solidFill>
                  <a:srgbClr val="660033"/>
                </a:solidFill>
                <a:latin typeface="Tahoma" pitchFamily="34" charset="0"/>
                <a:cs typeface="+mj-cs"/>
              </a:rPr>
              <a:t/>
            </a:r>
            <a:br>
              <a:rPr lang="es-MX" sz="2400" b="1" kern="1200" dirty="0" smtClean="0">
                <a:solidFill>
                  <a:srgbClr val="660033"/>
                </a:solidFill>
                <a:latin typeface="Tahoma" pitchFamily="34" charset="0"/>
                <a:cs typeface="+mj-cs"/>
              </a:rPr>
            </a:br>
            <a:r>
              <a:rPr lang="es-MX" sz="2400" b="1" kern="1200" dirty="0" smtClean="0">
                <a:solidFill>
                  <a:srgbClr val="006600"/>
                </a:solidFill>
                <a:latin typeface="Tahoma" pitchFamily="34" charset="0"/>
                <a:cs typeface="+mj-cs"/>
              </a:rPr>
              <a:t>Voto Válido o Nulo </a:t>
            </a:r>
            <a:br>
              <a:rPr lang="es-MX" sz="2400" b="1" kern="1200" dirty="0" smtClean="0">
                <a:solidFill>
                  <a:srgbClr val="006600"/>
                </a:solidFill>
                <a:latin typeface="Tahoma" pitchFamily="34" charset="0"/>
                <a:cs typeface="+mj-cs"/>
              </a:rPr>
            </a:br>
            <a:r>
              <a:rPr lang="es-MX" sz="2000" b="1" kern="1200" dirty="0" smtClean="0">
                <a:solidFill>
                  <a:srgbClr val="65194C"/>
                </a:solidFill>
                <a:effectLst>
                  <a:outerShdw blurRad="38100" dist="38100" dir="2700000" algn="tl">
                    <a:srgbClr val="C0C0C0"/>
                  </a:outerShdw>
                </a:effectLst>
                <a:latin typeface="Tahoma" pitchFamily="34" charset="0"/>
                <a:cs typeface="+mj-cs"/>
              </a:rPr>
              <a:t> </a:t>
            </a:r>
            <a:r>
              <a:rPr lang="es-MX" sz="1600" b="1" kern="1200" dirty="0" smtClean="0">
                <a:solidFill>
                  <a:srgbClr val="000066"/>
                </a:solidFill>
                <a:latin typeface="Tahoma" pitchFamily="34" charset="0"/>
                <a:cs typeface="+mj-cs"/>
              </a:rPr>
              <a:t>Artículo 291 LEGIPE</a:t>
            </a:r>
          </a:p>
        </p:txBody>
      </p:sp>
      <p:sp>
        <p:nvSpPr>
          <p:cNvPr id="80899" name="Rectangle 4"/>
          <p:cNvSpPr>
            <a:spLocks noChangeArrowheads="1"/>
          </p:cNvSpPr>
          <p:nvPr/>
        </p:nvSpPr>
        <p:spPr bwMode="auto">
          <a:xfrm>
            <a:off x="7383463" y="620713"/>
            <a:ext cx="1590675"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s-MX" altLang="es-MX" sz="2000" b="1">
                <a:solidFill>
                  <a:srgbClr val="006600"/>
                </a:solidFill>
                <a:latin typeface="Calibri" panose="020F0502020204030204" pitchFamily="34" charset="0"/>
                <a:cs typeface="Arial" panose="020B0604020202020204" pitchFamily="34" charset="0"/>
              </a:rPr>
              <a:t>Caso práctico</a:t>
            </a:r>
            <a:r>
              <a:rPr lang="es-MX" altLang="es-MX" b="1">
                <a:solidFill>
                  <a:srgbClr val="006600"/>
                </a:solidFill>
                <a:latin typeface="Calibri" panose="020F0502020204030204" pitchFamily="34" charset="0"/>
                <a:cs typeface="Arial" panose="020B0604020202020204" pitchFamily="34" charset="0"/>
              </a:rPr>
              <a:t/>
            </a:r>
            <a:br>
              <a:rPr lang="es-MX" altLang="es-MX" b="1">
                <a:solidFill>
                  <a:srgbClr val="006600"/>
                </a:solidFill>
                <a:latin typeface="Calibri" panose="020F0502020204030204" pitchFamily="34" charset="0"/>
                <a:cs typeface="Arial" panose="020B0604020202020204" pitchFamily="34" charset="0"/>
              </a:rPr>
            </a:br>
            <a:endParaRPr lang="es-MX" altLang="es-MX" b="1">
              <a:solidFill>
                <a:srgbClr val="006600"/>
              </a:solidFill>
              <a:latin typeface="Calibri" panose="020F0502020204030204" pitchFamily="34" charset="0"/>
              <a:cs typeface="Arial" panose="020B0604020202020204" pitchFamily="34" charset="0"/>
            </a:endParaRPr>
          </a:p>
        </p:txBody>
      </p:sp>
      <p:sp>
        <p:nvSpPr>
          <p:cNvPr id="5" name="4 Rectángulo redondeado"/>
          <p:cNvSpPr>
            <a:spLocks noChangeArrowheads="1"/>
          </p:cNvSpPr>
          <p:nvPr/>
        </p:nvSpPr>
        <p:spPr bwMode="auto">
          <a:xfrm>
            <a:off x="785813" y="2271713"/>
            <a:ext cx="7634287" cy="728662"/>
          </a:xfrm>
          <a:prstGeom prst="roundRect">
            <a:avLst>
              <a:gd name="adj" fmla="val 16667"/>
            </a:avLst>
          </a:prstGeom>
          <a:solidFill>
            <a:schemeClr val="bg2">
              <a:alpha val="49001"/>
            </a:schemeClr>
          </a:solidFill>
          <a:ln w="28575" algn="ctr">
            <a:solidFill>
              <a:schemeClr val="bg2"/>
            </a:solidFill>
            <a:round/>
            <a:headEnd/>
            <a:tailEnd/>
          </a:ln>
        </p:spPr>
        <p:txBody>
          <a:bodyPr>
            <a:spAutoFit/>
          </a:bodyPr>
          <a:lstStyle/>
          <a:p>
            <a:pPr algn="just" eaLnBrk="1" fontAlgn="auto" hangingPunct="1">
              <a:spcBef>
                <a:spcPts val="0"/>
              </a:spcBef>
              <a:spcAft>
                <a:spcPts val="0"/>
              </a:spcAft>
              <a:defRPr/>
            </a:pPr>
            <a:r>
              <a:rPr lang="es-MX" b="1" dirty="0">
                <a:solidFill>
                  <a:schemeClr val="tx1">
                    <a:lumMod val="95000"/>
                    <a:lumOff val="5000"/>
                  </a:schemeClr>
                </a:solidFill>
                <a:latin typeface="+mn-lt"/>
                <a:ea typeface="+mn-ea"/>
              </a:rPr>
              <a:t>1. Para determinar la validez o nulidad de los votos se observarán las reglas siguientes:</a:t>
            </a:r>
            <a:r>
              <a:rPr lang="es-MX" dirty="0">
                <a:solidFill>
                  <a:schemeClr val="tx1">
                    <a:lumMod val="95000"/>
                    <a:lumOff val="5000"/>
                  </a:schemeClr>
                </a:solidFill>
                <a:latin typeface="+mn-lt"/>
                <a:ea typeface="+mn-ea"/>
              </a:rPr>
              <a:t>   </a:t>
            </a:r>
          </a:p>
        </p:txBody>
      </p:sp>
      <p:sp>
        <p:nvSpPr>
          <p:cNvPr id="80901" name="5 Rectángulo redondeado"/>
          <p:cNvSpPr>
            <a:spLocks noChangeArrowheads="1"/>
          </p:cNvSpPr>
          <p:nvPr/>
        </p:nvSpPr>
        <p:spPr bwMode="auto">
          <a:xfrm>
            <a:off x="684213" y="3743325"/>
            <a:ext cx="7991475" cy="1328738"/>
          </a:xfrm>
          <a:prstGeom prst="roundRect">
            <a:avLst>
              <a:gd name="adj" fmla="val 16667"/>
            </a:avLst>
          </a:prstGeom>
          <a:solidFill>
            <a:srgbClr val="C0C0C0"/>
          </a:solidFill>
          <a:ln w="28575">
            <a:solidFill>
              <a:schemeClr val="bg2"/>
            </a:solidFill>
            <a:round/>
            <a:headEnd/>
            <a:tailEnd/>
          </a:ln>
        </p:spPr>
        <p:txBody>
          <a:bodyPr>
            <a:spAutoFit/>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r>
              <a:rPr lang="es-MX" altLang="es-MX"/>
              <a:t>     Se contara como voto válido por la marca que haga el elector en un solo cuadro en el que se contenga el emblema del partido político, cuadro que contenga </a:t>
            </a:r>
            <a:r>
              <a:rPr lang="es-MX" altLang="es-MX" b="1"/>
              <a:t>el emblema </a:t>
            </a:r>
            <a:r>
              <a:rPr lang="es-MX" altLang="es-MX"/>
              <a:t>de un partido político, cualquier voto emitido en forma distinta se entenderá como nulo.</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1" name="Rectangle 3"/>
          <p:cNvSpPr>
            <a:spLocks noGrp="1" noChangeArrowheads="1"/>
          </p:cNvSpPr>
          <p:nvPr>
            <p:ph type="body" sz="half" idx="4294967295"/>
          </p:nvPr>
        </p:nvSpPr>
        <p:spPr>
          <a:xfrm>
            <a:off x="107950" y="2997200"/>
            <a:ext cx="8642350" cy="3024188"/>
          </a:xfrm>
          <a:prstGeom prst="roundRect">
            <a:avLst/>
          </a:prstGeom>
        </p:spPr>
        <p:txBody>
          <a:bodyPr/>
          <a:lstStyle/>
          <a:p>
            <a:pPr algn="just" eaLnBrk="1" hangingPunct="1">
              <a:lnSpc>
                <a:spcPct val="150000"/>
              </a:lnSpc>
              <a:buFontTx/>
              <a:buNone/>
              <a:defRPr/>
            </a:pPr>
            <a:r>
              <a:rPr lang="es-MX" sz="700" b="1" smtClean="0">
                <a:effectLst>
                  <a:outerShdw blurRad="38100" dist="38100" dir="2700000" algn="tl">
                    <a:srgbClr val="C0C0C0"/>
                  </a:outerShdw>
                </a:effectLst>
                <a:cs typeface="ＭＳ Ｐゴシック"/>
              </a:rPr>
              <a:t>            	</a:t>
            </a:r>
          </a:p>
          <a:p>
            <a:pPr algn="just" eaLnBrk="1" hangingPunct="1">
              <a:lnSpc>
                <a:spcPct val="150000"/>
              </a:lnSpc>
              <a:buFontTx/>
              <a:buNone/>
              <a:defRPr/>
            </a:pPr>
            <a:r>
              <a:rPr lang="es-MX" sz="1400" b="1" smtClean="0">
                <a:cs typeface="ＭＳ Ｐゴシック"/>
              </a:rPr>
              <a:t>       </a:t>
            </a:r>
            <a:endParaRPr lang="es-MX" sz="1400" i="1" smtClean="0">
              <a:effectLst>
                <a:outerShdw blurRad="38100" dist="38100" dir="2700000" algn="tl">
                  <a:srgbClr val="C0C0C0"/>
                </a:outerShdw>
              </a:effectLst>
              <a:cs typeface="ＭＳ Ｐゴシック"/>
            </a:endParaRPr>
          </a:p>
        </p:txBody>
      </p:sp>
      <p:pic>
        <p:nvPicPr>
          <p:cNvPr id="10243" name="Picture 4" descr="Suprema Corte de Justicia de la Nación"/>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395288" y="1120775"/>
            <a:ext cx="2533650" cy="15160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6" descr="logo_p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1323975"/>
            <a:ext cx="6477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7" descr="log_pr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1323975"/>
            <a:ext cx="649288"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8" descr="log_p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323975"/>
            <a:ext cx="5905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9" descr="log_verd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9700" y="1323975"/>
            <a:ext cx="573088"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0" descr="logo_p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0913" y="1971675"/>
            <a:ext cx="57626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11" descr="log_conv"/>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1638" y="1971675"/>
            <a:ext cx="6477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12" descr="logo_alianz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2363" y="1971675"/>
            <a:ext cx="57626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14"/>
          <p:cNvSpPr>
            <a:spLocks noChangeArrowheads="1"/>
          </p:cNvSpPr>
          <p:nvPr/>
        </p:nvSpPr>
        <p:spPr bwMode="auto">
          <a:xfrm>
            <a:off x="319088" y="3429000"/>
            <a:ext cx="8501062" cy="2571750"/>
          </a:xfrm>
          <a:prstGeom prst="roundRect">
            <a:avLst>
              <a:gd name="adj" fmla="val 16667"/>
            </a:avLst>
          </a:prstGeom>
          <a:solidFill>
            <a:srgbClr val="C3D69B">
              <a:alpha val="10001"/>
            </a:srgbClr>
          </a:solidFill>
          <a:ln w="31750" algn="ctr">
            <a:solidFill>
              <a:srgbClr val="7F7F7F"/>
            </a:solidFill>
            <a:round/>
            <a:headEnd/>
            <a:tailEnd/>
          </a:ln>
        </p:spPr>
        <p:txBody>
          <a:bodyPr anchor="ctr"/>
          <a:lstStyle/>
          <a:p>
            <a:pPr algn="just" eaLnBrk="1" hangingPunct="1">
              <a:lnSpc>
                <a:spcPct val="150000"/>
              </a:lnSpc>
              <a:defRPr/>
            </a:pPr>
            <a:endParaRPr lang="es-MX" sz="1600" dirty="0">
              <a:latin typeface="Arial" charset="0"/>
              <a:ea typeface="+mn-ea"/>
              <a:cs typeface="Arial" charset="0"/>
            </a:endParaRPr>
          </a:p>
          <a:p>
            <a:pPr algn="just" eaLnBrk="1" hangingPunct="1">
              <a:lnSpc>
                <a:spcPct val="150000"/>
              </a:lnSpc>
              <a:defRPr/>
            </a:pPr>
            <a:r>
              <a:rPr lang="es-MX" sz="1600" dirty="0">
                <a:latin typeface="Arial" charset="0"/>
                <a:ea typeface="+mn-ea"/>
                <a:cs typeface="Arial" charset="0"/>
              </a:rPr>
              <a:t>Se encuentra constituido por las acciones de inconstitucionalidad; </a:t>
            </a:r>
          </a:p>
          <a:p>
            <a:pPr algn="just" eaLnBrk="1" hangingPunct="1">
              <a:lnSpc>
                <a:spcPct val="150000"/>
              </a:lnSpc>
              <a:defRPr/>
            </a:pPr>
            <a:r>
              <a:rPr lang="es-MX" sz="1600" dirty="0">
                <a:solidFill>
                  <a:srgbClr val="340702"/>
                </a:solidFill>
                <a:latin typeface="Arial Black" pitchFamily="34" charset="0"/>
                <a:ea typeface="+mn-ea"/>
                <a:cs typeface="Arial" charset="0"/>
              </a:rPr>
              <a:t>(control constitucional abstracto, SCJN).</a:t>
            </a:r>
            <a:endParaRPr lang="es-MX" sz="1600" dirty="0">
              <a:solidFill>
                <a:srgbClr val="340702"/>
              </a:solidFill>
              <a:latin typeface="Arial" charset="0"/>
              <a:ea typeface="+mn-ea"/>
              <a:cs typeface="Arial" charset="0"/>
            </a:endParaRPr>
          </a:p>
          <a:p>
            <a:pPr algn="just" eaLnBrk="1" hangingPunct="1">
              <a:lnSpc>
                <a:spcPct val="150000"/>
              </a:lnSpc>
              <a:defRPr/>
            </a:pPr>
            <a:r>
              <a:rPr lang="es-MX" sz="1600" dirty="0">
                <a:latin typeface="Arial" charset="0"/>
                <a:ea typeface="+mn-ea"/>
                <a:cs typeface="Arial" charset="0"/>
              </a:rPr>
              <a:t>      </a:t>
            </a:r>
          </a:p>
          <a:p>
            <a:pPr algn="just" eaLnBrk="1" hangingPunct="1">
              <a:lnSpc>
                <a:spcPct val="150000"/>
              </a:lnSpc>
              <a:defRPr/>
            </a:pPr>
            <a:r>
              <a:rPr lang="es-MX" sz="1600" dirty="0">
                <a:latin typeface="Arial" charset="0"/>
                <a:ea typeface="+mn-ea"/>
                <a:cs typeface="Arial" charset="0"/>
              </a:rPr>
              <a:t>Y las vías procesales reguladas en la Ley General del Sistema de Medios de      Impugnación en Materia Electoral y en aquéllas que constituyen la justicia electoral partidista;  </a:t>
            </a:r>
            <a:r>
              <a:rPr lang="es-MX" sz="1600" dirty="0">
                <a:solidFill>
                  <a:srgbClr val="340702"/>
                </a:solidFill>
                <a:latin typeface="Arial Black" pitchFamily="34" charset="0"/>
                <a:ea typeface="+mn-ea"/>
                <a:cs typeface="Arial" charset="0"/>
              </a:rPr>
              <a:t>(control constitucional concreto TEPJF).</a:t>
            </a:r>
          </a:p>
          <a:p>
            <a:pPr algn="just" eaLnBrk="1" hangingPunct="1">
              <a:lnSpc>
                <a:spcPct val="150000"/>
              </a:lnSpc>
              <a:defRPr/>
            </a:pPr>
            <a:r>
              <a:rPr lang="es-MX" sz="1600" dirty="0">
                <a:solidFill>
                  <a:srgbClr val="340702"/>
                </a:solidFill>
                <a:effectLst>
                  <a:outerShdw blurRad="38100" dist="38100" dir="2700000" algn="tl">
                    <a:srgbClr val="C0C0C0"/>
                  </a:outerShdw>
                </a:effectLst>
                <a:latin typeface="Arial" charset="0"/>
                <a:ea typeface="+mn-ea"/>
                <a:cs typeface="Arial" charset="0"/>
              </a:rPr>
              <a:t>     </a:t>
            </a:r>
            <a:endParaRPr lang="es-MX" sz="1600" i="1" dirty="0">
              <a:solidFill>
                <a:srgbClr val="340702"/>
              </a:solidFill>
              <a:effectLst>
                <a:outerShdw blurRad="38100" dist="38100" dir="2700000" algn="tl">
                  <a:srgbClr val="C0C0C0"/>
                </a:outerShdw>
              </a:effectLst>
              <a:latin typeface="Arial" charset="0"/>
              <a:ea typeface="+mn-ea"/>
              <a:cs typeface="Arial" charset="0"/>
            </a:endParaRPr>
          </a:p>
        </p:txBody>
      </p:sp>
      <p:sp>
        <p:nvSpPr>
          <p:cNvPr id="10252" name="13 Título"/>
          <p:cNvSpPr>
            <a:spLocks noGrp="1"/>
          </p:cNvSpPr>
          <p:nvPr>
            <p:ph type="title" idx="4294967295"/>
          </p:nvPr>
        </p:nvSpPr>
        <p:spPr bwMode="auto">
          <a:xfrm>
            <a:off x="446088" y="2790825"/>
            <a:ext cx="8229600" cy="4222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1800" b="1" smtClean="0">
                <a:solidFill>
                  <a:srgbClr val="791005"/>
                </a:solidFill>
                <a:latin typeface="Tahoma" panose="020B0604030504040204" pitchFamily="34" charset="0"/>
              </a:rPr>
              <a:t>Reformas constitucionales y legales 2007-2008</a:t>
            </a:r>
            <a:endParaRPr lang="es-MX" altLang="es-MX" sz="1800" smtClean="0"/>
          </a:p>
        </p:txBody>
      </p:sp>
      <p:sp>
        <p:nvSpPr>
          <p:cNvPr id="15" name="Rectangle 2"/>
          <p:cNvSpPr txBox="1">
            <a:spLocks noChangeArrowheads="1"/>
          </p:cNvSpPr>
          <p:nvPr/>
        </p:nvSpPr>
        <p:spPr bwMode="auto">
          <a:xfrm>
            <a:off x="179388" y="563563"/>
            <a:ext cx="9144000" cy="633412"/>
          </a:xfrm>
          <a:prstGeom prst="rect">
            <a:avLst/>
          </a:prstGeom>
          <a:noFill/>
          <a:ln>
            <a:miter lim="800000"/>
            <a:headEnd/>
            <a:tailEnd/>
          </a:ln>
        </p:spPr>
        <p:txBody>
          <a:bodyPr/>
          <a:lstStyle/>
          <a:p>
            <a:pPr algn="ctr" eaLnBrk="1" hangingPunct="1">
              <a:defRPr/>
            </a:pPr>
            <a:r>
              <a:rPr lang="es-MX" sz="2000" b="1" kern="0" dirty="0">
                <a:solidFill>
                  <a:srgbClr val="006600"/>
                </a:solidFill>
                <a:latin typeface="Tahoma" pitchFamily="34" charset="0"/>
                <a:ea typeface="+mj-ea"/>
                <a:cs typeface="+mj-cs"/>
              </a:rPr>
              <a:t>El sistema de control constitucional y legal en materia electoral</a:t>
            </a:r>
            <a:r>
              <a:rPr lang="es-MX" b="1" kern="0" dirty="0">
                <a:latin typeface="Tahoma" pitchFamily="34" charset="0"/>
                <a:ea typeface="+mj-ea"/>
                <a:cs typeface="+mj-cs"/>
              </a:rPr>
              <a:t/>
            </a:r>
            <a:br>
              <a:rPr lang="es-MX" b="1" kern="0" dirty="0">
                <a:latin typeface="Tahoma" pitchFamily="34" charset="0"/>
                <a:ea typeface="+mj-ea"/>
                <a:cs typeface="+mj-cs"/>
              </a:rPr>
            </a:br>
            <a:endParaRPr lang="es-MX" b="1" kern="0" dirty="0">
              <a:solidFill>
                <a:srgbClr val="791005"/>
              </a:solidFill>
              <a:latin typeface="Tahoma" pitchFamily="34" charset="0"/>
              <a:ea typeface="+mj-ea"/>
              <a:cs typeface="+mj-cs"/>
            </a:endParaRPr>
          </a:p>
        </p:txBody>
      </p:sp>
      <p:pic>
        <p:nvPicPr>
          <p:cNvPr id="10254" name="2 Imagen" descr="nuevo_logo_TEPJF_cafe.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11863" y="1104900"/>
            <a:ext cx="2809875"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70" name="Rectangle 2"/>
          <p:cNvSpPr>
            <a:spLocks noGrp="1" noChangeArrowheads="1"/>
          </p:cNvSpPr>
          <p:nvPr>
            <p:ph type="title" idx="4294967295"/>
          </p:nvPr>
        </p:nvSpPr>
        <p:spPr>
          <a:xfrm>
            <a:off x="539750" y="196850"/>
            <a:ext cx="8229600" cy="1000125"/>
          </a:xfrm>
          <a:prstGeom prst="rect">
            <a:avLst/>
          </a:prstGeom>
        </p:spPr>
        <p:txBody>
          <a:bodyPr/>
          <a:lstStyle/>
          <a:p>
            <a:pPr eaLnBrk="1" fontAlgn="auto" hangingPunct="1">
              <a:spcAft>
                <a:spcPts val="0"/>
              </a:spcAft>
              <a:defRPr/>
            </a:pPr>
            <a:r>
              <a:rPr lang="es-MX" sz="2400" b="1" kern="1200" dirty="0" smtClean="0">
                <a:solidFill>
                  <a:srgbClr val="660033"/>
                </a:solidFill>
                <a:latin typeface="Tahoma" pitchFamily="34" charset="0"/>
                <a:cs typeface="+mj-cs"/>
              </a:rPr>
              <a:t/>
            </a:r>
            <a:br>
              <a:rPr lang="es-MX" sz="2400" b="1" kern="1200" dirty="0" smtClean="0">
                <a:solidFill>
                  <a:srgbClr val="660033"/>
                </a:solidFill>
                <a:latin typeface="Tahoma" pitchFamily="34" charset="0"/>
                <a:cs typeface="+mj-cs"/>
              </a:rPr>
            </a:br>
            <a:r>
              <a:rPr lang="es-MX" sz="1800" b="1" kern="1200" dirty="0" smtClean="0">
                <a:solidFill>
                  <a:srgbClr val="000066"/>
                </a:solidFill>
                <a:cs typeface="+mj-cs"/>
              </a:rPr>
              <a:t>Artículo 241 de la Ley Electoral y de Partidos Políticos en el Estado de Tabasco</a:t>
            </a:r>
          </a:p>
        </p:txBody>
      </p:sp>
      <p:sp>
        <p:nvSpPr>
          <p:cNvPr id="81923" name="Rectangle 4"/>
          <p:cNvSpPr>
            <a:spLocks noChangeArrowheads="1"/>
          </p:cNvSpPr>
          <p:nvPr/>
        </p:nvSpPr>
        <p:spPr bwMode="auto">
          <a:xfrm>
            <a:off x="7383463" y="44450"/>
            <a:ext cx="1590675"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s-MX" altLang="es-MX" sz="2000" b="1">
                <a:solidFill>
                  <a:srgbClr val="C00000"/>
                </a:solidFill>
                <a:latin typeface="Calibri" panose="020F0502020204030204" pitchFamily="34" charset="0"/>
                <a:cs typeface="Arial" panose="020B0604020202020204" pitchFamily="34" charset="0"/>
              </a:rPr>
              <a:t>Caso práctico</a:t>
            </a:r>
            <a:r>
              <a:rPr lang="es-MX" altLang="es-MX" b="1">
                <a:solidFill>
                  <a:srgbClr val="006600"/>
                </a:solidFill>
                <a:latin typeface="Calibri" panose="020F0502020204030204" pitchFamily="34" charset="0"/>
                <a:cs typeface="Arial" panose="020B0604020202020204" pitchFamily="34" charset="0"/>
              </a:rPr>
              <a:t/>
            </a:r>
            <a:br>
              <a:rPr lang="es-MX" altLang="es-MX" b="1">
                <a:solidFill>
                  <a:srgbClr val="006600"/>
                </a:solidFill>
                <a:latin typeface="Calibri" panose="020F0502020204030204" pitchFamily="34" charset="0"/>
                <a:cs typeface="Arial" panose="020B0604020202020204" pitchFamily="34" charset="0"/>
              </a:rPr>
            </a:br>
            <a:endParaRPr lang="es-MX" altLang="es-MX" b="1">
              <a:solidFill>
                <a:srgbClr val="006600"/>
              </a:solidFill>
              <a:latin typeface="Calibri" panose="020F0502020204030204" pitchFamily="34" charset="0"/>
              <a:cs typeface="Arial" panose="020B0604020202020204" pitchFamily="34" charset="0"/>
            </a:endParaRPr>
          </a:p>
        </p:txBody>
      </p:sp>
      <p:sp>
        <p:nvSpPr>
          <p:cNvPr id="5" name="4 Rectángulo redondeado"/>
          <p:cNvSpPr>
            <a:spLocks noChangeArrowheads="1"/>
          </p:cNvSpPr>
          <p:nvPr/>
        </p:nvSpPr>
        <p:spPr bwMode="auto">
          <a:xfrm>
            <a:off x="795338" y="1589088"/>
            <a:ext cx="7634287" cy="728662"/>
          </a:xfrm>
          <a:prstGeom prst="roundRect">
            <a:avLst>
              <a:gd name="adj" fmla="val 16667"/>
            </a:avLst>
          </a:prstGeom>
          <a:solidFill>
            <a:schemeClr val="bg2">
              <a:alpha val="49001"/>
            </a:schemeClr>
          </a:solidFill>
          <a:ln w="28575" algn="ctr">
            <a:solidFill>
              <a:schemeClr val="bg2"/>
            </a:solidFill>
            <a:round/>
            <a:headEnd/>
            <a:tailEnd/>
          </a:ln>
        </p:spPr>
        <p:txBody>
          <a:bodyPr>
            <a:spAutoFit/>
          </a:bodyPr>
          <a:lstStyle/>
          <a:p>
            <a:pPr algn="just" eaLnBrk="1" fontAlgn="auto" hangingPunct="1">
              <a:spcBef>
                <a:spcPts val="0"/>
              </a:spcBef>
              <a:spcAft>
                <a:spcPts val="0"/>
              </a:spcAft>
              <a:defRPr/>
            </a:pPr>
            <a:r>
              <a:rPr lang="es-MX" b="1" dirty="0">
                <a:solidFill>
                  <a:schemeClr val="tx1">
                    <a:lumMod val="95000"/>
                    <a:lumOff val="5000"/>
                  </a:schemeClr>
                </a:solidFill>
                <a:latin typeface="+mn-lt"/>
                <a:ea typeface="+mn-ea"/>
              </a:rPr>
              <a:t>Para determinar la validez o nulidad de los votos se observarán las reglas siguientes:</a:t>
            </a:r>
            <a:r>
              <a:rPr lang="es-MX" dirty="0">
                <a:solidFill>
                  <a:schemeClr val="tx1">
                    <a:lumMod val="95000"/>
                    <a:lumOff val="5000"/>
                  </a:schemeClr>
                </a:solidFill>
                <a:latin typeface="+mn-lt"/>
                <a:ea typeface="+mn-ea"/>
              </a:rPr>
              <a:t>   </a:t>
            </a:r>
          </a:p>
        </p:txBody>
      </p:sp>
      <p:sp>
        <p:nvSpPr>
          <p:cNvPr id="92165" name="5 Rectángulo redondeado"/>
          <p:cNvSpPr>
            <a:spLocks noChangeArrowheads="1"/>
          </p:cNvSpPr>
          <p:nvPr/>
        </p:nvSpPr>
        <p:spPr bwMode="auto">
          <a:xfrm>
            <a:off x="658813" y="2565400"/>
            <a:ext cx="7991475" cy="3167063"/>
          </a:xfrm>
          <a:prstGeom prst="roundRect">
            <a:avLst>
              <a:gd name="adj" fmla="val 16667"/>
            </a:avLst>
          </a:prstGeom>
          <a:solidFill>
            <a:srgbClr val="C0C0C0"/>
          </a:solidFill>
          <a:ln w="28575">
            <a:solidFill>
              <a:schemeClr val="bg2"/>
            </a:solidFill>
            <a:round/>
            <a:headEnd/>
            <a:tailEnd/>
          </a:ln>
        </p:spPr>
        <p:txBody>
          <a:bodyPr>
            <a:spAutoFit/>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buFontTx/>
              <a:buAutoNum type="arabicPeriod"/>
              <a:defRPr/>
            </a:pPr>
            <a:r>
              <a:rPr lang="es-MX" dirty="0" smtClean="0"/>
              <a:t>Para determinar la validez o nulidad de los votos se observarán las reglas siguientes:</a:t>
            </a:r>
          </a:p>
          <a:p>
            <a:pPr marL="0" indent="0">
              <a:defRPr/>
            </a:pPr>
            <a:endParaRPr lang="es-MX" dirty="0" smtClean="0"/>
          </a:p>
          <a:p>
            <a:pPr marL="400050" indent="-400050">
              <a:buFontTx/>
              <a:buAutoNum type="romanUcPeriod"/>
              <a:defRPr/>
            </a:pPr>
            <a:r>
              <a:rPr lang="es-MX" dirty="0" smtClean="0"/>
              <a:t>Se contará un voto válido por la marca que haga el elector en un solo cuadro en el que se contenga el emblema de un Partido Político o candidato independiente, atendiendo lo dispuesto en el último párrafo del artículo anterior;</a:t>
            </a:r>
          </a:p>
          <a:p>
            <a:pPr marL="400050" indent="-400050">
              <a:buFontTx/>
              <a:buAutoNum type="romanUcPeriod"/>
              <a:defRPr/>
            </a:pPr>
            <a:endParaRPr lang="es-MX" dirty="0" smtClean="0"/>
          </a:p>
          <a:p>
            <a:pPr>
              <a:defRPr/>
            </a:pPr>
            <a:r>
              <a:rPr lang="es-MX" b="1" dirty="0" smtClean="0"/>
              <a:t>II.</a:t>
            </a:r>
            <a:r>
              <a:rPr lang="es-MX" dirty="0" smtClean="0"/>
              <a:t> Se contará como nulo cualquier voto emitido en forma distinta a la indicada en la fracción anterior, y</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1 Rectángulo"/>
          <p:cNvSpPr>
            <a:spLocks noChangeArrowheads="1"/>
          </p:cNvSpPr>
          <p:nvPr/>
        </p:nvSpPr>
        <p:spPr bwMode="auto">
          <a:xfrm>
            <a:off x="395288" y="2133600"/>
            <a:ext cx="835342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s-MX" altLang="es-MX" sz="3600" b="1"/>
              <a:t>Incidente de calificación  de votos reservados </a:t>
            </a:r>
          </a:p>
          <a:p>
            <a:pPr algn="ctr" eaLnBrk="1" hangingPunct="1"/>
            <a:endParaRPr lang="es-MX" altLang="es-MX" sz="3600" b="1"/>
          </a:p>
          <a:p>
            <a:pPr algn="ctr" eaLnBrk="1" hangingPunct="1"/>
            <a:r>
              <a:rPr lang="es-MX" altLang="es-MX" sz="3600" b="1">
                <a:solidFill>
                  <a:srgbClr val="C00000"/>
                </a:solidFill>
              </a:rPr>
              <a:t>Elección presidencial de 2012 </a:t>
            </a:r>
            <a:r>
              <a:rPr lang="es-MX" altLang="es-MX" sz="3600">
                <a:solidFill>
                  <a:srgbClr val="C00000"/>
                </a:solidFill>
              </a:rPr>
              <a:t/>
            </a:r>
            <a:br>
              <a:rPr lang="es-MX" altLang="es-MX" sz="3600">
                <a:solidFill>
                  <a:srgbClr val="C00000"/>
                </a:solidFill>
              </a:rPr>
            </a:br>
            <a:endParaRPr lang="es-MX" altLang="es-MX" sz="3600">
              <a:solidFill>
                <a:srgbClr val="C00000"/>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1 Título"/>
          <p:cNvSpPr>
            <a:spLocks noGrp="1"/>
          </p:cNvSpPr>
          <p:nvPr>
            <p:ph type="title" idx="4294967295"/>
          </p:nvPr>
        </p:nvSpPr>
        <p:spPr bwMode="auto">
          <a:xfrm>
            <a:off x="457200" y="115888"/>
            <a:ext cx="8229600" cy="706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2000" b="1" smtClean="0"/>
              <a:t>SUP-JIN-8/2012</a:t>
            </a:r>
            <a:br>
              <a:rPr lang="es-MX" altLang="es-MX" sz="2000" b="1" smtClean="0"/>
            </a:br>
            <a:r>
              <a:rPr lang="es-MX" altLang="es-MX" sz="2000" smtClean="0"/>
              <a:t/>
            </a:r>
            <a:br>
              <a:rPr lang="es-MX" altLang="es-MX" sz="2000" smtClean="0"/>
            </a:br>
            <a:r>
              <a:rPr lang="es-MX" altLang="es-MX" sz="2000" b="1" smtClean="0"/>
              <a:t>Incidente de calificación  de votos reservados</a:t>
            </a:r>
            <a:r>
              <a:rPr lang="es-MX" altLang="es-MX" sz="2000" smtClean="0"/>
              <a:t/>
            </a:r>
            <a:br>
              <a:rPr lang="es-MX" altLang="es-MX" sz="2000" smtClean="0"/>
            </a:br>
            <a:endParaRPr lang="es-MX" altLang="es-MX" sz="2000" smtClean="0"/>
          </a:p>
        </p:txBody>
      </p:sp>
      <p:pic>
        <p:nvPicPr>
          <p:cNvPr id="83971"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195513" y="1052513"/>
            <a:ext cx="4608512" cy="54006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Título"/>
          <p:cNvSpPr>
            <a:spLocks noGrp="1"/>
          </p:cNvSpPr>
          <p:nvPr>
            <p:ph type="title" idx="4294967295"/>
          </p:nvPr>
        </p:nvSpPr>
        <p:spPr bwMode="auto">
          <a:xfrm>
            <a:off x="468313" y="773113"/>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3600" smtClean="0"/>
              <a:t>Interpretación </a:t>
            </a:r>
          </a:p>
        </p:txBody>
      </p:sp>
      <p:sp>
        <p:nvSpPr>
          <p:cNvPr id="84995" name="2 Marcador de contenido"/>
          <p:cNvSpPr>
            <a:spLocks noGrp="1"/>
          </p:cNvSpPr>
          <p:nvPr>
            <p:ph idx="4294967295"/>
          </p:nvPr>
        </p:nvSpPr>
        <p:spPr bwMode="auto">
          <a:xfrm>
            <a:off x="457200" y="1773238"/>
            <a:ext cx="8229600" cy="3771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s-ES" altLang="es-MX" sz="2000" smtClean="0"/>
              <a:t>No es posible considerar la </a:t>
            </a:r>
            <a:r>
              <a:rPr lang="es-ES" altLang="es-MX" sz="2000" b="1" smtClean="0"/>
              <a:t>nulidad de este voto</a:t>
            </a:r>
            <a:r>
              <a:rPr lang="es-ES" altLang="es-MX" sz="2000" smtClean="0"/>
              <a:t>, aunque así haya sido considerado en el Consejo Distrital.</a:t>
            </a:r>
          </a:p>
          <a:p>
            <a:pPr algn="just"/>
            <a:endParaRPr lang="es-MX" altLang="es-MX" sz="2000" smtClean="0"/>
          </a:p>
          <a:p>
            <a:pPr algn="just"/>
            <a:r>
              <a:rPr lang="es-MX" altLang="es-MX" sz="2000" smtClean="0"/>
              <a:t>Esto porque, </a:t>
            </a:r>
            <a:r>
              <a:rPr lang="es-MX" altLang="es-MX" sz="2000" b="1" smtClean="0">
                <a:solidFill>
                  <a:srgbClr val="FF0000"/>
                </a:solidFill>
              </a:rPr>
              <a:t>es clara la intencionalidad del ciudadano de ejercer su voto </a:t>
            </a:r>
            <a:r>
              <a:rPr lang="es-MX" altLang="es-MX" sz="2000" smtClean="0"/>
              <a:t>a únicamente favor del Partido de la Revolución Democrática, ya que la intersección de la X usada como marca para emitir dicho voto cae al margen superior derecho del recuadro del partido referido y aunque la extensión de la cruz se alarga ligeramente hasta el emblema del Partido Revolucionario Institucional, lo fundamental es que tal intersección se encuentra con mayor proporción en el recuadro en donde se ubica el emblema del Partido de la Revolución Democrática</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1 Título"/>
          <p:cNvSpPr>
            <a:spLocks noGrp="1"/>
          </p:cNvSpPr>
          <p:nvPr>
            <p:ph type="title" idx="4294967295"/>
          </p:nvPr>
        </p:nvSpPr>
        <p:spPr bwMode="auto">
          <a:xfrm>
            <a:off x="457200" y="701675"/>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2000" b="1" smtClean="0"/>
              <a:t>SUP-JIN-12/2012.</a:t>
            </a:r>
            <a:r>
              <a:rPr lang="es-MX" altLang="es-MX" sz="2000" smtClean="0"/>
              <a:t/>
            </a:r>
            <a:br>
              <a:rPr lang="es-MX" altLang="es-MX" sz="2000" smtClean="0"/>
            </a:br>
            <a:r>
              <a:rPr lang="es-MX" altLang="es-MX" sz="2000" b="1" smtClean="0"/>
              <a:t>INCIDENTE SOBRE CALIFICACION DE VOTOS RESERVADOS</a:t>
            </a:r>
            <a:r>
              <a:rPr lang="es-MX" altLang="es-MX" sz="2000" smtClean="0"/>
              <a:t/>
            </a:r>
            <a:br>
              <a:rPr lang="es-MX" altLang="es-MX" sz="2000" smtClean="0"/>
            </a:br>
            <a:endParaRPr lang="es-MX" altLang="es-MX" sz="2000" smtClean="0"/>
          </a:p>
        </p:txBody>
      </p:sp>
      <p:pic>
        <p:nvPicPr>
          <p:cNvPr id="86019"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411413" y="1341438"/>
            <a:ext cx="4321175" cy="50403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1 Título"/>
          <p:cNvSpPr>
            <a:spLocks noGrp="1"/>
          </p:cNvSpPr>
          <p:nvPr>
            <p:ph type="title" idx="4294967295"/>
          </p:nvPr>
        </p:nvSpPr>
        <p:spPr bwMode="auto">
          <a:xfrm>
            <a:off x="468313" y="773113"/>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3600" smtClean="0"/>
              <a:t>Interpretación </a:t>
            </a:r>
          </a:p>
        </p:txBody>
      </p:sp>
      <p:sp>
        <p:nvSpPr>
          <p:cNvPr id="3" name="2 Marcador de contenido"/>
          <p:cNvSpPr>
            <a:spLocks noGrp="1"/>
          </p:cNvSpPr>
          <p:nvPr>
            <p:ph idx="4294967295"/>
          </p:nvPr>
        </p:nvSpPr>
        <p:spPr>
          <a:xfrm>
            <a:off x="457200" y="1844675"/>
            <a:ext cx="8229600" cy="3816350"/>
          </a:xfrm>
          <a:prstGeom prst="rect">
            <a:avLst/>
          </a:prstGeom>
        </p:spPr>
        <p:txBody>
          <a:bodyPr/>
          <a:lstStyle/>
          <a:p>
            <a:pPr algn="just">
              <a:buFont typeface="Arial" charset="0"/>
              <a:buChar char="•"/>
              <a:defRPr/>
            </a:pPr>
            <a:r>
              <a:rPr lang="es-ES" sz="2000" dirty="0"/>
              <a:t>Ahora bien, el hecho de haber cruzado el recuadro de un partido político y, a la vez expresado una opinión en el recuadro destinado a los candidatos no registrados, </a:t>
            </a:r>
            <a:r>
              <a:rPr lang="es-ES" sz="2000" b="1" dirty="0">
                <a:solidFill>
                  <a:srgbClr val="FF0000"/>
                </a:solidFill>
              </a:rPr>
              <a:t>no implica la nulidad del voto, en virtud de que la intención del elector es de sufragar a favor del candidato del Partido de la Revolución Democrática</a:t>
            </a:r>
            <a:r>
              <a:rPr lang="es-ES" sz="2000" b="1" dirty="0" smtClean="0">
                <a:solidFill>
                  <a:srgbClr val="FF0000"/>
                </a:solidFill>
              </a:rPr>
              <a:t>.</a:t>
            </a:r>
          </a:p>
          <a:p>
            <a:pPr marL="0" indent="0" algn="just">
              <a:buFont typeface="Arial" charset="0"/>
              <a:buNone/>
              <a:defRPr/>
            </a:pPr>
            <a:endParaRPr lang="es-MX" sz="2000" dirty="0"/>
          </a:p>
          <a:p>
            <a:pPr algn="just">
              <a:buFont typeface="Arial" charset="0"/>
              <a:buChar char="•"/>
              <a:defRPr/>
            </a:pPr>
            <a:r>
              <a:rPr lang="es-ES" sz="2000" dirty="0"/>
              <a:t>Por lo tanto, el voto debe considerarse válido y computarse para el citado partido político.</a:t>
            </a:r>
            <a:endParaRPr lang="es-MX" sz="2000" dirty="0"/>
          </a:p>
          <a:p>
            <a:pPr>
              <a:buFont typeface="Arial" charset="0"/>
              <a:buChar char="•"/>
              <a:defRPr/>
            </a:pPr>
            <a:endParaRPr lang="es-MX"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1 Título"/>
          <p:cNvSpPr>
            <a:spLocks noGrp="1"/>
          </p:cNvSpPr>
          <p:nvPr>
            <p:ph type="title" idx="4294967295"/>
          </p:nvPr>
        </p:nvSpPr>
        <p:spPr bwMode="auto">
          <a:xfrm>
            <a:off x="468313" y="549275"/>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2000" b="1" smtClean="0"/>
              <a:t>SUP-JIN-11/2012</a:t>
            </a:r>
            <a:r>
              <a:rPr lang="es-MX" altLang="es-MX" sz="2000" smtClean="0"/>
              <a:t/>
            </a:r>
            <a:br>
              <a:rPr lang="es-MX" altLang="es-MX" sz="2000" smtClean="0"/>
            </a:br>
            <a:r>
              <a:rPr lang="es-MX" altLang="es-MX" sz="2000" b="1" smtClean="0"/>
              <a:t>Incidente de calificación de votos reservados</a:t>
            </a:r>
            <a:br>
              <a:rPr lang="es-MX" altLang="es-MX" sz="2000" b="1" smtClean="0"/>
            </a:br>
            <a:endParaRPr lang="es-MX" altLang="es-MX" smtClean="0"/>
          </a:p>
        </p:txBody>
      </p:sp>
      <p:pic>
        <p:nvPicPr>
          <p:cNvPr id="88067"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051050" y="1268413"/>
            <a:ext cx="4897438" cy="52562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Título"/>
          <p:cNvSpPr>
            <a:spLocks noGrp="1"/>
          </p:cNvSpPr>
          <p:nvPr>
            <p:ph type="title" idx="4294967295"/>
          </p:nvPr>
        </p:nvSpPr>
        <p:spPr bwMode="auto">
          <a:xfrm>
            <a:off x="468313" y="773113"/>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mtClean="0"/>
              <a:t>Interpretación </a:t>
            </a:r>
          </a:p>
        </p:txBody>
      </p:sp>
      <p:sp>
        <p:nvSpPr>
          <p:cNvPr id="89091" name="2 Marcador de contenido"/>
          <p:cNvSpPr>
            <a:spLocks noGrp="1"/>
          </p:cNvSpPr>
          <p:nvPr>
            <p:ph idx="4294967295"/>
          </p:nvPr>
        </p:nvSpPr>
        <p:spPr bwMode="auto">
          <a:xfrm>
            <a:off x="457200" y="2176463"/>
            <a:ext cx="8229600" cy="30527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s-ES" altLang="es-MX" sz="2400" smtClean="0"/>
              <a:t>A juicio de esta Sala Superior se debe considerar </a:t>
            </a:r>
            <a:r>
              <a:rPr lang="es-ES" altLang="es-MX" sz="2400" b="1" smtClean="0"/>
              <a:t>fundado</a:t>
            </a:r>
            <a:r>
              <a:rPr lang="es-ES" altLang="es-MX" sz="2400" smtClean="0"/>
              <a:t> lo argumentado por el representante del Partido Acción Nacional, motivo por lo cual es procedente declarar la nulidad del voto objetado que se identifica con el número una al reverso de la boleta, al haber sido marcados los emblemas de dos partidos políticos </a:t>
            </a:r>
            <a:r>
              <a:rPr lang="es-ES" altLang="es-MX" sz="2400" b="1" smtClean="0"/>
              <a:t>que </a:t>
            </a:r>
            <a:r>
              <a:rPr lang="es-ES" altLang="es-MX" sz="2400" b="1" smtClean="0">
                <a:solidFill>
                  <a:srgbClr val="FF0000"/>
                </a:solidFill>
              </a:rPr>
              <a:t>no están coaligados </a:t>
            </a:r>
            <a:r>
              <a:rPr lang="es-ES" altLang="es-MX" sz="2400" b="1" smtClean="0"/>
              <a:t>para la elección de Presidente de los Estados Unidos Mexicanos. </a:t>
            </a:r>
            <a:endParaRPr lang="es-MX" altLang="es-MX" sz="2400" b="1" smtClean="0"/>
          </a:p>
          <a:p>
            <a:endParaRPr lang="es-MX" altLang="es-MX" smtClean="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1 Título"/>
          <p:cNvSpPr>
            <a:spLocks noGrp="1"/>
          </p:cNvSpPr>
          <p:nvPr>
            <p:ph type="title" idx="4294967295"/>
          </p:nvPr>
        </p:nvSpPr>
        <p:spPr bwMode="auto">
          <a:xfrm>
            <a:off x="250825" y="341313"/>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2400" b="1" smtClean="0"/>
              <a:t>SUP-JIN-14/2012</a:t>
            </a:r>
            <a:r>
              <a:rPr lang="es-MX" altLang="es-MX" sz="2400" smtClean="0"/>
              <a:t/>
            </a:r>
            <a:br>
              <a:rPr lang="es-MX" altLang="es-MX" sz="2400" smtClean="0"/>
            </a:br>
            <a:r>
              <a:rPr lang="es-MX" altLang="es-MX" sz="2400" b="1" smtClean="0"/>
              <a:t>INCIDENTE</a:t>
            </a:r>
            <a:r>
              <a:rPr lang="es-MX" altLang="es-MX" sz="2400" smtClean="0"/>
              <a:t/>
            </a:r>
            <a:br>
              <a:rPr lang="es-MX" altLang="es-MX" sz="2400" smtClean="0"/>
            </a:br>
            <a:endParaRPr lang="es-MX" altLang="es-MX" sz="2400" smtClean="0"/>
          </a:p>
        </p:txBody>
      </p:sp>
      <p:pic>
        <p:nvPicPr>
          <p:cNvPr id="90115"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339975" y="1125538"/>
            <a:ext cx="4248150" cy="53990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Título"/>
          <p:cNvSpPr>
            <a:spLocks noGrp="1"/>
          </p:cNvSpPr>
          <p:nvPr>
            <p:ph type="title" idx="4294967295"/>
          </p:nvPr>
        </p:nvSpPr>
        <p:spPr bwMode="auto">
          <a:xfrm>
            <a:off x="468313" y="773113"/>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3200" smtClean="0"/>
              <a:t>Interpretación </a:t>
            </a:r>
          </a:p>
        </p:txBody>
      </p:sp>
      <p:sp>
        <p:nvSpPr>
          <p:cNvPr id="91139" name="2 Marcador de contenido"/>
          <p:cNvSpPr>
            <a:spLocks noGrp="1"/>
          </p:cNvSpPr>
          <p:nvPr>
            <p:ph idx="4294967295"/>
          </p:nvPr>
        </p:nvSpPr>
        <p:spPr bwMode="auto">
          <a:xfrm>
            <a:off x="457200" y="1628775"/>
            <a:ext cx="8229600" cy="3773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s-ES" altLang="es-MX" sz="2000" smtClean="0"/>
              <a:t>Para esta Sala Superior, el voto reservado 5 de la casilla 2785B debe calificarse como válido a favor de la coalición “Compromiso por México” integrada por los partidos, Revolucionario Institucional y Verde Ecologista de México, en conformidad con lo dispuesto en el invocado artículo 277, párrafo 1, del código electoral federal, ya que la marca en la boleta está puesta de manera clara con dos líneas cruzadas sobre los emblemas de los partidos, Revolucionario Institucional y Verde Ecologista de México, aunque tiene una mancha en el emblema del Partido Acción Nacional, no se trata de las líneas cruzadas o de alguna otra marca que los electores usen para manifestar su voluntad, al votar, </a:t>
            </a:r>
            <a:r>
              <a:rPr lang="es-ES" altLang="es-MX" sz="2000" b="1" smtClean="0">
                <a:solidFill>
                  <a:srgbClr val="C00000"/>
                </a:solidFill>
              </a:rPr>
              <a:t>sino de una mancha de tinta, que puede tener un origen distinto al acto de votar.</a:t>
            </a:r>
            <a:endParaRPr lang="es-MX" altLang="es-MX" sz="2000" b="1" smtClean="0">
              <a:solidFill>
                <a:srgbClr val="C00000"/>
              </a:solidFill>
            </a:endParaRPr>
          </a:p>
          <a:p>
            <a:endParaRPr lang="es-MX" altLang="es-MX"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539750" y="2205038"/>
            <a:ext cx="8208963" cy="3311525"/>
          </a:xfrm>
          <a:prstGeom prst="roundRect">
            <a:avLst/>
          </a:prstGeom>
          <a:solidFill>
            <a:schemeClr val="bg1">
              <a:lumMod val="50000"/>
              <a:alpha val="41000"/>
            </a:schemeClr>
          </a:solidFill>
          <a:ln w="28575">
            <a:solidFill>
              <a:srgbClr val="006600"/>
            </a:solidFill>
          </a:ln>
        </p:spPr>
        <p:txBody>
          <a:bodyPr/>
          <a:lstStyle/>
          <a:p>
            <a:pPr algn="just">
              <a:defRPr/>
            </a:pPr>
            <a:endParaRPr lang="es-MX" sz="1800" b="1" dirty="0" smtClean="0"/>
          </a:p>
          <a:p>
            <a:pPr algn="just">
              <a:defRPr/>
            </a:pPr>
            <a:endParaRPr lang="es-MX" sz="1800" b="1" dirty="0" smtClean="0"/>
          </a:p>
          <a:p>
            <a:pPr algn="just">
              <a:defRPr/>
            </a:pPr>
            <a:endParaRPr lang="es-MX" sz="1800" b="1" dirty="0" smtClean="0"/>
          </a:p>
          <a:p>
            <a:pPr algn="just">
              <a:defRPr/>
            </a:pPr>
            <a:endParaRPr lang="es-MX" sz="1800" b="1" dirty="0" smtClean="0"/>
          </a:p>
          <a:p>
            <a:pPr algn="just">
              <a:defRPr/>
            </a:pPr>
            <a:endParaRPr lang="es-MX" sz="1800" b="1" dirty="0" smtClean="0"/>
          </a:p>
          <a:p>
            <a:pPr algn="just">
              <a:defRPr/>
            </a:pPr>
            <a:endParaRPr lang="es-MX" sz="1800" b="1" dirty="0" smtClean="0"/>
          </a:p>
          <a:p>
            <a:pPr algn="just">
              <a:defRPr/>
            </a:pPr>
            <a:endParaRPr lang="es-MX" sz="1800" b="1" dirty="0" smtClean="0"/>
          </a:p>
          <a:p>
            <a:pPr algn="just">
              <a:defRPr/>
            </a:pPr>
            <a:endParaRPr lang="es-MX" sz="1800" b="1" dirty="0" smtClean="0"/>
          </a:p>
          <a:p>
            <a:pPr algn="just">
              <a:defRPr/>
            </a:pPr>
            <a:endParaRPr lang="es-MX" sz="1800" b="1" dirty="0" smtClean="0"/>
          </a:p>
          <a:p>
            <a:pPr algn="just">
              <a:defRPr/>
            </a:pPr>
            <a:endParaRPr lang="es-MX" sz="1800" b="1" dirty="0" smtClean="0"/>
          </a:p>
          <a:p>
            <a:pPr algn="just">
              <a:defRPr/>
            </a:pPr>
            <a:endParaRPr lang="es-MX" sz="1800" b="1" dirty="0" smtClean="0">
              <a:solidFill>
                <a:schemeClr val="tx1">
                  <a:lumMod val="95000"/>
                  <a:lumOff val="5000"/>
                </a:schemeClr>
              </a:solidFill>
            </a:endParaRPr>
          </a:p>
          <a:p>
            <a:pPr algn="just">
              <a:defRPr/>
            </a:pPr>
            <a:endParaRPr lang="es-MX" sz="1800" b="1" dirty="0" smtClean="0">
              <a:solidFill>
                <a:schemeClr val="tx1">
                  <a:lumMod val="95000"/>
                  <a:lumOff val="5000"/>
                </a:schemeClr>
              </a:solidFill>
            </a:endParaRPr>
          </a:p>
          <a:p>
            <a:pPr algn="just">
              <a:defRPr/>
            </a:pPr>
            <a:endParaRPr lang="es-MX" sz="1800" b="1" dirty="0" smtClean="0">
              <a:solidFill>
                <a:schemeClr val="tx1">
                  <a:lumMod val="95000"/>
                  <a:lumOff val="5000"/>
                </a:schemeClr>
              </a:solidFill>
            </a:endParaRPr>
          </a:p>
          <a:p>
            <a:pPr algn="just">
              <a:defRPr/>
            </a:pPr>
            <a:endParaRPr lang="es-MX" sz="1800" b="1" dirty="0" smtClean="0">
              <a:solidFill>
                <a:schemeClr val="tx1">
                  <a:lumMod val="95000"/>
                  <a:lumOff val="5000"/>
                </a:schemeClr>
              </a:solidFill>
            </a:endParaRPr>
          </a:p>
          <a:p>
            <a:pPr algn="just">
              <a:defRPr/>
            </a:pPr>
            <a:endParaRPr lang="es-MX" sz="1800" b="1" dirty="0" smtClean="0">
              <a:solidFill>
                <a:schemeClr val="tx1">
                  <a:lumMod val="95000"/>
                  <a:lumOff val="5000"/>
                </a:schemeClr>
              </a:solidFill>
            </a:endParaRPr>
          </a:p>
          <a:p>
            <a:pPr algn="just">
              <a:defRPr/>
            </a:pPr>
            <a:endParaRPr lang="es-MX" sz="1800" b="1" dirty="0" smtClean="0">
              <a:solidFill>
                <a:schemeClr val="tx1">
                  <a:lumMod val="95000"/>
                  <a:lumOff val="5000"/>
                </a:schemeClr>
              </a:solidFill>
            </a:endParaRPr>
          </a:p>
          <a:p>
            <a:pPr algn="just">
              <a:defRPr/>
            </a:pPr>
            <a:endParaRPr lang="es-MX" sz="1800" b="1" dirty="0" smtClean="0">
              <a:solidFill>
                <a:schemeClr val="tx1">
                  <a:lumMod val="95000"/>
                  <a:lumOff val="5000"/>
                </a:schemeClr>
              </a:solidFill>
            </a:endParaRPr>
          </a:p>
          <a:p>
            <a:pPr algn="just">
              <a:defRPr/>
            </a:pPr>
            <a:r>
              <a:rPr lang="es-MX" sz="1600" b="1" dirty="0" smtClean="0">
                <a:solidFill>
                  <a:schemeClr val="tx1">
                    <a:lumMod val="95000"/>
                    <a:lumOff val="5000"/>
                  </a:schemeClr>
                </a:solidFill>
              </a:rPr>
              <a:t>Artículo 1o.- </a:t>
            </a:r>
            <a:r>
              <a:rPr lang="es-MX" sz="1600" dirty="0" smtClean="0">
                <a:solidFill>
                  <a:schemeClr val="tx1">
                    <a:lumMod val="95000"/>
                    <a:lumOff val="5000"/>
                  </a:schemeClr>
                </a:solidFill>
              </a:rPr>
              <a:t>En los Estados Unidos Mexicanos todas las personas gozarán de los </a:t>
            </a:r>
            <a:r>
              <a:rPr lang="es-MX" sz="1600" b="1" dirty="0" smtClean="0">
                <a:solidFill>
                  <a:srgbClr val="C00000"/>
                </a:solidFill>
              </a:rPr>
              <a:t>derechos humanos </a:t>
            </a:r>
            <a:r>
              <a:rPr lang="es-MX" sz="1600" dirty="0" smtClean="0">
                <a:solidFill>
                  <a:schemeClr val="tx1">
                    <a:lumMod val="95000"/>
                    <a:lumOff val="5000"/>
                  </a:schemeClr>
                </a:solidFill>
              </a:rPr>
              <a:t>reconocidos en esta Constitución y en los tratados internacionales de los que el Estado Mexicano sea parte, así como de las garantías para su protección, cuyo ejercicio </a:t>
            </a:r>
            <a:r>
              <a:rPr lang="es-MX" sz="1600" b="1" dirty="0" smtClean="0">
                <a:solidFill>
                  <a:srgbClr val="C00000"/>
                </a:solidFill>
              </a:rPr>
              <a:t>no podrá restringirse </a:t>
            </a:r>
            <a:r>
              <a:rPr lang="es-MX" sz="1600" dirty="0" smtClean="0">
                <a:solidFill>
                  <a:schemeClr val="tx1">
                    <a:lumMod val="95000"/>
                    <a:lumOff val="5000"/>
                  </a:schemeClr>
                </a:solidFill>
              </a:rPr>
              <a:t>ni suspenderse, salvo en los casos y bajo las condiciones que esta Constitución establece.</a:t>
            </a:r>
          </a:p>
          <a:p>
            <a:pPr algn="r">
              <a:defRPr/>
            </a:pPr>
            <a:endParaRPr lang="es-MX" sz="1600" i="1" dirty="0" smtClean="0">
              <a:solidFill>
                <a:schemeClr val="tx1">
                  <a:lumMod val="95000"/>
                  <a:lumOff val="5000"/>
                </a:schemeClr>
              </a:solidFill>
            </a:endParaRPr>
          </a:p>
          <a:p>
            <a:pPr algn="just">
              <a:defRPr/>
            </a:pPr>
            <a:r>
              <a:rPr lang="es-MX" sz="1600" dirty="0" smtClean="0">
                <a:solidFill>
                  <a:schemeClr val="tx1">
                    <a:lumMod val="95000"/>
                    <a:lumOff val="5000"/>
                  </a:schemeClr>
                </a:solidFill>
              </a:rPr>
              <a:t>Las normas relativas a los derechos humanos se interpretarán de conformidad con esta Constitución y con los tratados internacionales de la materia favoreciendo en todo tiempo a las personas la </a:t>
            </a:r>
            <a:r>
              <a:rPr lang="es-MX" sz="1600" b="1" dirty="0" smtClean="0">
                <a:solidFill>
                  <a:srgbClr val="C00000"/>
                </a:solidFill>
              </a:rPr>
              <a:t>protección más amplia.</a:t>
            </a:r>
          </a:p>
          <a:p>
            <a:pPr algn="r">
              <a:defRPr/>
            </a:pPr>
            <a:endParaRPr lang="es-MX" sz="1600" i="1" dirty="0" smtClean="0">
              <a:solidFill>
                <a:schemeClr val="tx1">
                  <a:lumMod val="95000"/>
                  <a:lumOff val="5000"/>
                </a:schemeClr>
              </a:solidFill>
            </a:endParaRPr>
          </a:p>
          <a:p>
            <a:pPr algn="r">
              <a:defRPr/>
            </a:pPr>
            <a:r>
              <a:rPr lang="es-MX" sz="1400" i="1" dirty="0" smtClean="0">
                <a:solidFill>
                  <a:schemeClr val="tx1">
                    <a:lumMod val="95000"/>
                    <a:lumOff val="5000"/>
                  </a:schemeClr>
                </a:solidFill>
              </a:rPr>
              <a:t>(Adicionado mediante decreto publicado el 10 de junio de 2011)</a:t>
            </a:r>
            <a:endParaRPr lang="es-MX" sz="1400" dirty="0">
              <a:solidFill>
                <a:schemeClr val="tx1">
                  <a:lumMod val="95000"/>
                  <a:lumOff val="5000"/>
                </a:schemeClr>
              </a:solidFill>
            </a:endParaRPr>
          </a:p>
        </p:txBody>
      </p:sp>
      <p:sp>
        <p:nvSpPr>
          <p:cNvPr id="11267" name="4 Rectángulo"/>
          <p:cNvSpPr>
            <a:spLocks noChangeArrowheads="1"/>
          </p:cNvSpPr>
          <p:nvPr/>
        </p:nvSpPr>
        <p:spPr bwMode="auto">
          <a:xfrm>
            <a:off x="1547813" y="468313"/>
            <a:ext cx="6408737"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s-MX" altLang="es-MX" b="1">
              <a:solidFill>
                <a:srgbClr val="006600"/>
              </a:solidFill>
            </a:endParaRPr>
          </a:p>
          <a:p>
            <a:pPr algn="ctr" eaLnBrk="1" hangingPunct="1"/>
            <a:endParaRPr lang="es-MX" altLang="es-MX" b="1">
              <a:solidFill>
                <a:srgbClr val="006600"/>
              </a:solidFill>
            </a:endParaRPr>
          </a:p>
          <a:p>
            <a:pPr algn="ctr" eaLnBrk="1" hangingPunct="1"/>
            <a:r>
              <a:rPr lang="es-MX" altLang="es-MX" sz="2400" b="1">
                <a:solidFill>
                  <a:srgbClr val="006600"/>
                </a:solidFill>
              </a:rPr>
              <a:t>Derechos Humanos y sus Garantías</a:t>
            </a:r>
          </a:p>
          <a:p>
            <a:pPr algn="ctr" eaLnBrk="1" hangingPunct="1"/>
            <a:endParaRPr lang="es-MX" altLang="es-MX" sz="1200" i="1"/>
          </a:p>
          <a:p>
            <a:pPr algn="ctr" eaLnBrk="1" hangingPunct="1"/>
            <a:r>
              <a:rPr lang="es-MX" altLang="es-MX" sz="1200" i="1"/>
              <a:t>(Modificada su denominación mediante decreto publicado el 10 de junio de 2011)</a:t>
            </a:r>
          </a:p>
          <a:p>
            <a:pPr algn="just" eaLnBrk="1" hangingPunct="1"/>
            <a:endParaRPr lang="es-MX" altLang="es-MX"/>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1 Título"/>
          <p:cNvSpPr>
            <a:spLocks noGrp="1"/>
          </p:cNvSpPr>
          <p:nvPr>
            <p:ph type="title" idx="4294967295"/>
          </p:nvPr>
        </p:nvSpPr>
        <p:spPr bwMode="auto">
          <a:xfrm>
            <a:off x="374650" y="6302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2000" b="1" smtClean="0"/>
              <a:t>SUP-JIN-21/2012</a:t>
            </a:r>
            <a:r>
              <a:rPr lang="es-MX" altLang="es-MX" sz="2000" smtClean="0"/>
              <a:t/>
            </a:r>
            <a:br>
              <a:rPr lang="es-MX" altLang="es-MX" sz="2000" smtClean="0"/>
            </a:br>
            <a:r>
              <a:rPr lang="es-MX" altLang="es-MX" sz="2000" b="1" smtClean="0"/>
              <a:t>INCIDENTE SOBRE CALIFICACIÓN DE VOTOS RESERVADOS</a:t>
            </a:r>
            <a:r>
              <a:rPr lang="es-MX" altLang="es-MX" sz="2000" smtClean="0"/>
              <a:t/>
            </a:r>
            <a:br>
              <a:rPr lang="es-MX" altLang="es-MX" sz="2000" smtClean="0"/>
            </a:br>
            <a:r>
              <a:rPr lang="es-MX" altLang="es-MX" b="1" smtClean="0"/>
              <a:t> </a:t>
            </a:r>
            <a:r>
              <a:rPr lang="es-MX" altLang="es-MX" smtClean="0"/>
              <a:t/>
            </a:r>
            <a:br>
              <a:rPr lang="es-MX" altLang="es-MX" smtClean="0"/>
            </a:br>
            <a:endParaRPr lang="es-MX" altLang="es-MX" smtClean="0"/>
          </a:p>
        </p:txBody>
      </p:sp>
      <p:pic>
        <p:nvPicPr>
          <p:cNvPr id="92163"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411413" y="1341438"/>
            <a:ext cx="4464050" cy="5183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1 Título"/>
          <p:cNvSpPr>
            <a:spLocks noGrp="1"/>
          </p:cNvSpPr>
          <p:nvPr>
            <p:ph type="title" idx="4294967295"/>
          </p:nvPr>
        </p:nvSpPr>
        <p:spPr bwMode="auto">
          <a:xfrm>
            <a:off x="468313" y="773113"/>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3600" smtClean="0"/>
              <a:t>Interpretación </a:t>
            </a:r>
          </a:p>
        </p:txBody>
      </p:sp>
      <p:sp>
        <p:nvSpPr>
          <p:cNvPr id="93187" name="2 Marcador de contenido"/>
          <p:cNvSpPr>
            <a:spLocks noGrp="1"/>
          </p:cNvSpPr>
          <p:nvPr>
            <p:ph idx="4294967295"/>
          </p:nvPr>
        </p:nvSpPr>
        <p:spPr bwMode="auto">
          <a:xfrm>
            <a:off x="457200" y="1744663"/>
            <a:ext cx="8229600" cy="2547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s-ES" altLang="es-MX" sz="2000" smtClean="0"/>
              <a:t>Aún y cuando existen dos marcas en la boleta, se desprende claramente la opción política deseada por el o la sufragante, pues el hecho de que también se encuentre escrito el nombre de </a:t>
            </a:r>
            <a:r>
              <a:rPr lang="es-ES" altLang="es-MX" sz="2000" b="1" smtClean="0"/>
              <a:t>”Miriam” en nada hace pensar que su deseo de sufragar sea por una opción distinta a la señalada.</a:t>
            </a:r>
          </a:p>
          <a:p>
            <a:pPr algn="just"/>
            <a:endParaRPr lang="es-MX" altLang="es-MX" sz="2000" b="1" smtClean="0"/>
          </a:p>
          <a:p>
            <a:pPr algn="just"/>
            <a:r>
              <a:rPr lang="es-ES" altLang="es-MX" sz="2000" smtClean="0"/>
              <a:t>De lo anterior, se desprende que el voto debe considerarse válido y computarse a favor del Partido Revolucionario Institucional.</a:t>
            </a:r>
            <a:endParaRPr lang="es-MX" altLang="es-MX" sz="2000" smtClean="0"/>
          </a:p>
          <a:p>
            <a:endParaRPr lang="es-MX" altLang="es-MX"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Título"/>
          <p:cNvSpPr>
            <a:spLocks noGrp="1"/>
          </p:cNvSpPr>
          <p:nvPr>
            <p:ph type="title" idx="4294967295"/>
          </p:nvPr>
        </p:nvSpPr>
        <p:spPr bwMode="auto">
          <a:xfrm>
            <a:off x="468313" y="773113"/>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2000" b="1" smtClean="0"/>
              <a:t>SUP-JIN-21/2012</a:t>
            </a:r>
            <a:r>
              <a:rPr lang="es-MX" altLang="es-MX" sz="2000" smtClean="0"/>
              <a:t/>
            </a:r>
            <a:br>
              <a:rPr lang="es-MX" altLang="es-MX" sz="2000" smtClean="0"/>
            </a:br>
            <a:r>
              <a:rPr lang="es-MX" altLang="es-MX" sz="2000" b="1" smtClean="0"/>
              <a:t>INCIDENTE SOBRE CALIFICACIÓN DE VOTOS RESERVADOS</a:t>
            </a:r>
            <a:r>
              <a:rPr lang="es-MX" altLang="es-MX" smtClean="0"/>
              <a:t/>
            </a:r>
            <a:br>
              <a:rPr lang="es-MX" altLang="es-MX" smtClean="0"/>
            </a:br>
            <a:r>
              <a:rPr lang="es-MX" altLang="es-MX" b="1" smtClean="0"/>
              <a:t> </a:t>
            </a:r>
            <a:r>
              <a:rPr lang="es-MX" altLang="es-MX" smtClean="0"/>
              <a:t/>
            </a:r>
            <a:br>
              <a:rPr lang="es-MX" altLang="es-MX" smtClean="0"/>
            </a:br>
            <a:endParaRPr lang="es-MX" altLang="es-MX" smtClean="0"/>
          </a:p>
        </p:txBody>
      </p:sp>
      <p:pic>
        <p:nvPicPr>
          <p:cNvPr id="94211"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339975" y="1600200"/>
            <a:ext cx="4679950" cy="4924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1 Título"/>
          <p:cNvSpPr>
            <a:spLocks noGrp="1"/>
          </p:cNvSpPr>
          <p:nvPr>
            <p:ph type="title" idx="4294967295"/>
          </p:nvPr>
        </p:nvSpPr>
        <p:spPr bwMode="auto">
          <a:xfrm>
            <a:off x="468313" y="773113"/>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3600" smtClean="0"/>
              <a:t>Interpretación </a:t>
            </a:r>
          </a:p>
        </p:txBody>
      </p:sp>
      <p:sp>
        <p:nvSpPr>
          <p:cNvPr id="95235" name="2 Marcador de contenido"/>
          <p:cNvSpPr>
            <a:spLocks noGrp="1"/>
          </p:cNvSpPr>
          <p:nvPr>
            <p:ph idx="4294967295"/>
          </p:nvPr>
        </p:nvSpPr>
        <p:spPr bwMode="auto">
          <a:xfrm>
            <a:off x="457200" y="2032000"/>
            <a:ext cx="8229600" cy="2765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s-ES" altLang="es-MX" sz="2800" smtClean="0"/>
              <a:t>En virtud de lo anterior, al no tenerse certeza de la voluntad del elector respecto a cuál era la opción política de su preferencia, o el nombre del candidato que buscaba apoyar con su voto, el mismo debe considerarse nulo.</a:t>
            </a:r>
            <a:endParaRPr lang="es-MX" altLang="es-MX" sz="2800" smtClean="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1 Título"/>
          <p:cNvSpPr>
            <a:spLocks noGrp="1"/>
          </p:cNvSpPr>
          <p:nvPr>
            <p:ph type="title" idx="4294967295"/>
          </p:nvPr>
        </p:nvSpPr>
        <p:spPr bwMode="auto">
          <a:xfrm>
            <a:off x="468313" y="1984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2000" b="1" smtClean="0"/>
              <a:t>SUP-JIN-26/2012</a:t>
            </a:r>
            <a:r>
              <a:rPr lang="es-MX" altLang="es-MX" sz="2000" smtClean="0"/>
              <a:t/>
            </a:r>
            <a:br>
              <a:rPr lang="es-MX" altLang="es-MX" sz="2000" smtClean="0"/>
            </a:br>
            <a:r>
              <a:rPr lang="es-MX" altLang="es-MX" sz="2000" smtClean="0"/>
              <a:t>Incidente de calificación de votos reservados</a:t>
            </a:r>
            <a:br>
              <a:rPr lang="es-MX" altLang="es-MX" sz="2000" smtClean="0"/>
            </a:br>
            <a:endParaRPr lang="es-MX" altLang="es-MX" sz="2000" smtClean="0"/>
          </a:p>
        </p:txBody>
      </p:sp>
      <p:pic>
        <p:nvPicPr>
          <p:cNvPr id="96259"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258888" y="908050"/>
            <a:ext cx="6337300" cy="59499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1 Título"/>
          <p:cNvSpPr>
            <a:spLocks noGrp="1"/>
          </p:cNvSpPr>
          <p:nvPr>
            <p:ph type="title" idx="4294967295"/>
          </p:nvPr>
        </p:nvSpPr>
        <p:spPr bwMode="auto">
          <a:xfrm>
            <a:off x="468313" y="773113"/>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3600" smtClean="0"/>
              <a:t>Interpretación </a:t>
            </a:r>
          </a:p>
        </p:txBody>
      </p:sp>
      <p:sp>
        <p:nvSpPr>
          <p:cNvPr id="3" name="2 Marcador de contenido"/>
          <p:cNvSpPr>
            <a:spLocks noGrp="1"/>
          </p:cNvSpPr>
          <p:nvPr>
            <p:ph idx="4294967295"/>
          </p:nvPr>
        </p:nvSpPr>
        <p:spPr>
          <a:xfrm>
            <a:off x="457200" y="1600200"/>
            <a:ext cx="8229600" cy="3844925"/>
          </a:xfrm>
          <a:prstGeom prst="rect">
            <a:avLst/>
          </a:prstGeom>
        </p:spPr>
        <p:txBody>
          <a:bodyPr/>
          <a:lstStyle/>
          <a:p>
            <a:pPr algn="just">
              <a:buFont typeface="Arial" charset="0"/>
              <a:buChar char="•"/>
              <a:defRPr/>
            </a:pPr>
            <a:r>
              <a:rPr lang="es-ES" sz="2000" dirty="0"/>
              <a:t>Lo anterior permite afirmar que la voluntad del ciudadano fue en el sentido de </a:t>
            </a:r>
            <a:r>
              <a:rPr lang="es-ES" sz="2000" b="1" dirty="0">
                <a:solidFill>
                  <a:srgbClr val="FF0000"/>
                </a:solidFill>
              </a:rPr>
              <a:t>corregir la emisión de su sufragio</a:t>
            </a:r>
            <a:r>
              <a:rPr lang="es-ES" sz="2000" dirty="0"/>
              <a:t>, toda vez que canceló la cruz que se encuentra sobre el emblema del Partido Verde Ecologista de México,  y cruzó el emblema de la del Partido de la Revolución Democrática. </a:t>
            </a:r>
            <a:endParaRPr lang="es-MX" sz="2000" dirty="0"/>
          </a:p>
          <a:p>
            <a:pPr marL="0" indent="0" algn="just">
              <a:buFont typeface="Arial" charset="0"/>
              <a:buNone/>
              <a:defRPr/>
            </a:pPr>
            <a:r>
              <a:rPr lang="es-ES" sz="2000" dirty="0"/>
              <a:t> </a:t>
            </a:r>
            <a:endParaRPr lang="es-MX" sz="2000" dirty="0"/>
          </a:p>
          <a:p>
            <a:pPr algn="just">
              <a:buFont typeface="Arial" charset="0"/>
              <a:buChar char="•"/>
              <a:defRPr/>
            </a:pPr>
            <a:r>
              <a:rPr lang="es-ES" sz="2000" dirty="0"/>
              <a:t>En este sentido, al no existir elementos adicionales para arribar a una conclusión distinta, esta Sala Superior considera que la </a:t>
            </a:r>
            <a:r>
              <a:rPr lang="es-ES" sz="2000" b="1" dirty="0"/>
              <a:t>intención del ciudadano elector no fue anular su voto, sino la de corregir la emisión de su sufragio, </a:t>
            </a:r>
            <a:r>
              <a:rPr lang="es-ES" sz="2000" dirty="0"/>
              <a:t>y al estar marcado el emblema del Partido de la Revolución Democrática, es evidente la voluntad de sufragar por el aludido partido político.</a:t>
            </a:r>
            <a:endParaRPr lang="es-MX" sz="2000" dirty="0"/>
          </a:p>
          <a:p>
            <a:pPr>
              <a:buFont typeface="Arial" charset="0"/>
              <a:buChar char="•"/>
              <a:defRPr/>
            </a:pPr>
            <a:endParaRPr lang="es-MX"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1 Título"/>
          <p:cNvSpPr>
            <a:spLocks noGrp="1"/>
          </p:cNvSpPr>
          <p:nvPr>
            <p:ph type="title" idx="4294967295"/>
          </p:nvPr>
        </p:nvSpPr>
        <p:spPr bwMode="auto">
          <a:xfrm>
            <a:off x="468313" y="549275"/>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2000" b="1" smtClean="0"/>
              <a:t>SUP-JIN-95/2012</a:t>
            </a:r>
            <a:r>
              <a:rPr lang="es-MX" altLang="es-MX" sz="2000" smtClean="0"/>
              <a:t/>
            </a:r>
            <a:br>
              <a:rPr lang="es-MX" altLang="es-MX" sz="2000" smtClean="0"/>
            </a:br>
            <a:r>
              <a:rPr lang="es-MX" altLang="es-MX" sz="2000" b="1" smtClean="0"/>
              <a:t>Incidente sobre calificación de votos reservados</a:t>
            </a:r>
            <a:r>
              <a:rPr lang="es-MX" altLang="es-MX" sz="2000" smtClean="0"/>
              <a:t/>
            </a:r>
            <a:br>
              <a:rPr lang="es-MX" altLang="es-MX" sz="2000" smtClean="0"/>
            </a:br>
            <a:endParaRPr lang="es-MX" altLang="es-MX" sz="2000" smtClean="0"/>
          </a:p>
        </p:txBody>
      </p:sp>
      <p:pic>
        <p:nvPicPr>
          <p:cNvPr id="98307"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979613" y="1268413"/>
            <a:ext cx="4895850" cy="52562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1 Título"/>
          <p:cNvSpPr>
            <a:spLocks noGrp="1"/>
          </p:cNvSpPr>
          <p:nvPr>
            <p:ph type="title" idx="4294967295"/>
          </p:nvPr>
        </p:nvSpPr>
        <p:spPr bwMode="auto">
          <a:xfrm>
            <a:off x="468313" y="6302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3600" smtClean="0"/>
              <a:t>Interpretación </a:t>
            </a:r>
          </a:p>
        </p:txBody>
      </p:sp>
      <p:sp>
        <p:nvSpPr>
          <p:cNvPr id="3" name="2 Marcador de contenido"/>
          <p:cNvSpPr>
            <a:spLocks noGrp="1"/>
          </p:cNvSpPr>
          <p:nvPr>
            <p:ph idx="4294967295"/>
          </p:nvPr>
        </p:nvSpPr>
        <p:spPr>
          <a:xfrm>
            <a:off x="457200" y="1423988"/>
            <a:ext cx="8229600" cy="4525962"/>
          </a:xfrm>
          <a:prstGeom prst="rect">
            <a:avLst/>
          </a:prstGeom>
        </p:spPr>
        <p:txBody>
          <a:bodyPr/>
          <a:lstStyle/>
          <a:p>
            <a:pPr algn="just">
              <a:buFont typeface="Arial" charset="0"/>
              <a:buChar char="•"/>
              <a:defRPr/>
            </a:pPr>
            <a:r>
              <a:rPr lang="es-MX" sz="1800" dirty="0"/>
              <a:t>Ante ello, no es clara y evidente la intención del votante de elegir a una de las diversas opciones políticas que marcó, teniendo presente que, por lo general, la marca “X” es la que ser utiliza para expresar preferencia al votar.</a:t>
            </a:r>
          </a:p>
          <a:p>
            <a:pPr marL="0" indent="0" algn="just">
              <a:buFont typeface="Arial" charset="0"/>
              <a:buNone/>
              <a:defRPr/>
            </a:pPr>
            <a:r>
              <a:rPr lang="es-MX" sz="1800" dirty="0"/>
              <a:t> </a:t>
            </a:r>
          </a:p>
          <a:p>
            <a:pPr algn="just">
              <a:buFont typeface="Arial" charset="0"/>
              <a:buChar char="•"/>
              <a:defRPr/>
            </a:pPr>
            <a:r>
              <a:rPr lang="es-MX" sz="1800" dirty="0"/>
              <a:t>Además, no es factible considerar, como pretende el objetante, que la intención del votante fue expresada mediante el símbolo “paloma”, ya que si bien, en otros emblemas se advierte que el elector marcó una equis (x) no hay base para estimar que con ello, la intención del votante fue expresar rechazo o desagrado por los restantes partidos dado que esa marca </a:t>
            </a:r>
            <a:r>
              <a:rPr lang="es-MX" sz="1800" b="1" dirty="0">
                <a:solidFill>
                  <a:srgbClr val="FF0000"/>
                </a:solidFill>
              </a:rPr>
              <a:t>no fue realizada en todos restantes emblemas.</a:t>
            </a:r>
          </a:p>
          <a:p>
            <a:pPr marL="0" indent="0" algn="just">
              <a:buFont typeface="Arial" charset="0"/>
              <a:buNone/>
              <a:defRPr/>
            </a:pPr>
            <a:r>
              <a:rPr lang="es-MX" sz="1800" b="1" dirty="0">
                <a:solidFill>
                  <a:srgbClr val="FF0000"/>
                </a:solidFill>
              </a:rPr>
              <a:t> </a:t>
            </a:r>
          </a:p>
          <a:p>
            <a:pPr algn="just">
              <a:buFont typeface="Arial" charset="0"/>
              <a:buChar char="•"/>
              <a:defRPr/>
            </a:pPr>
            <a:r>
              <a:rPr lang="es-MX" sz="1800" dirty="0"/>
              <a:t>Por tanto, al no ser evidente la voluntad del votante, lo procedente es declarar nulo el voto analizado.</a:t>
            </a:r>
          </a:p>
          <a:p>
            <a:pPr algn="just">
              <a:buFont typeface="Arial" charset="0"/>
              <a:buChar char="•"/>
              <a:defRPr/>
            </a:pPr>
            <a:endParaRPr lang="es-MX" sz="2000"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1 Título"/>
          <p:cNvSpPr>
            <a:spLocks noGrp="1"/>
          </p:cNvSpPr>
          <p:nvPr>
            <p:ph type="title" idx="4294967295"/>
          </p:nvPr>
        </p:nvSpPr>
        <p:spPr bwMode="auto">
          <a:xfrm>
            <a:off x="539750" y="53975"/>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2000" b="1" smtClean="0"/>
              <a:t>SUP-JIN-117/2012 </a:t>
            </a:r>
            <a:r>
              <a:rPr lang="es-MX" altLang="es-MX" sz="2000" smtClean="0"/>
              <a:t/>
            </a:r>
            <a:br>
              <a:rPr lang="es-MX" altLang="es-MX" sz="2000" smtClean="0"/>
            </a:br>
            <a:r>
              <a:rPr lang="es-MX" altLang="es-MX" sz="2000" b="1" smtClean="0"/>
              <a:t>Y SU ACUMULADO </a:t>
            </a:r>
            <a:r>
              <a:rPr lang="es-MX" altLang="es-MX" sz="2000" smtClean="0"/>
              <a:t/>
            </a:r>
            <a:br>
              <a:rPr lang="es-MX" altLang="es-MX" sz="2000" smtClean="0"/>
            </a:br>
            <a:endParaRPr lang="es-MX" altLang="es-MX" sz="2000" smtClean="0"/>
          </a:p>
        </p:txBody>
      </p:sp>
      <p:pic>
        <p:nvPicPr>
          <p:cNvPr id="100355"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051050" y="836613"/>
            <a:ext cx="5041900" cy="5616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1 Título"/>
          <p:cNvSpPr>
            <a:spLocks noGrp="1"/>
          </p:cNvSpPr>
          <p:nvPr>
            <p:ph type="title" idx="4294967295"/>
          </p:nvPr>
        </p:nvSpPr>
        <p:spPr bwMode="auto">
          <a:xfrm>
            <a:off x="468313" y="773113"/>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3600" smtClean="0"/>
              <a:t>Interpretación </a:t>
            </a:r>
          </a:p>
        </p:txBody>
      </p:sp>
      <p:sp>
        <p:nvSpPr>
          <p:cNvPr id="101379" name="2 Marcador de contenido"/>
          <p:cNvSpPr>
            <a:spLocks noGrp="1"/>
          </p:cNvSpPr>
          <p:nvPr>
            <p:ph idx="4294967295"/>
          </p:nvPr>
        </p:nvSpPr>
        <p:spPr bwMode="auto">
          <a:xfrm>
            <a:off x="457200" y="2032000"/>
            <a:ext cx="8229600" cy="3197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s-MX" altLang="es-MX" sz="2000" smtClean="0"/>
              <a:t>Como se observa, la boleta al presentar tachados los emblemas de los partidos Revolucionario Institucional y Verde Ecologista de México, </a:t>
            </a:r>
            <a:r>
              <a:rPr lang="es-MX" altLang="es-MX" sz="2000" b="1" smtClean="0">
                <a:solidFill>
                  <a:srgbClr val="C00000"/>
                </a:solidFill>
              </a:rPr>
              <a:t>conduce a sostener que la intención del elector fue la de sufragar por la coalición </a:t>
            </a:r>
            <a:r>
              <a:rPr lang="es-MX" altLang="es-MX" sz="2000" smtClean="0"/>
              <a:t>“Compromiso por México” conformada por los citados institutos políticos, sin que la situación de que se presente un trazo transversal, imponga considerar a dicho voto como nulo, ya que su señalización pudo obedecer a múltiples factores, </a:t>
            </a:r>
            <a:r>
              <a:rPr lang="es-MX" altLang="es-MX" sz="2000" b="1" smtClean="0">
                <a:solidFill>
                  <a:srgbClr val="C00000"/>
                </a:solidFill>
              </a:rPr>
              <a:t>que de ninguna forma alcanzan a desarticular la clara  voluntad del elector. </a:t>
            </a:r>
          </a:p>
          <a:p>
            <a:pPr algn="just"/>
            <a:endParaRPr lang="es-MX" altLang="es-MX" sz="2000" smtClean="0">
              <a:solidFill>
                <a:srgbClr val="C0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287338" y="2205038"/>
            <a:ext cx="8461375" cy="2016125"/>
          </a:xfrm>
          <a:prstGeom prst="roundRect">
            <a:avLst/>
          </a:prstGeom>
          <a:solidFill>
            <a:schemeClr val="accent3">
              <a:lumMod val="60000"/>
              <a:lumOff val="40000"/>
              <a:alpha val="70000"/>
            </a:schemeClr>
          </a:solidFill>
          <a:ln w="28575">
            <a:solidFill>
              <a:schemeClr val="accent3">
                <a:lumMod val="50000"/>
              </a:schemeClr>
            </a:solidFill>
          </a:ln>
        </p:spPr>
        <p:txBody>
          <a:bodyPr/>
          <a:lstStyle/>
          <a:p>
            <a:pPr algn="just">
              <a:defRPr/>
            </a:pPr>
            <a:endParaRPr lang="es-MX" sz="1800" dirty="0" smtClean="0"/>
          </a:p>
          <a:p>
            <a:pPr algn="just">
              <a:defRPr/>
            </a:pPr>
            <a:r>
              <a:rPr lang="es-MX" sz="1800" b="1" dirty="0" smtClean="0">
                <a:solidFill>
                  <a:srgbClr val="C00000"/>
                </a:solidFill>
              </a:rPr>
              <a:t>Todas las autoridades</a:t>
            </a:r>
            <a:r>
              <a:rPr lang="es-MX" sz="1800" b="1" dirty="0" smtClean="0">
                <a:solidFill>
                  <a:schemeClr val="bg2">
                    <a:lumMod val="10000"/>
                  </a:schemeClr>
                </a:solidFill>
              </a:rPr>
              <a:t>, en el ámbito de sus competencias, tienen la obligación de promover, respetar, proteger y garantizar los derechos humanos de conformidad con los principios de universalidad, interdependencia, indivisibilidad y progresividad. </a:t>
            </a:r>
            <a:r>
              <a:rPr lang="es-MX" sz="1800" b="1" dirty="0" smtClean="0">
                <a:solidFill>
                  <a:srgbClr val="C00000"/>
                </a:solidFill>
              </a:rPr>
              <a:t>En consecuencia, el Estado deberá prevenir, investigar, sancionar y reparar las violaciones a los derechos humanos, en los términos que establezca la ley…</a:t>
            </a:r>
            <a:endParaRPr lang="es-MX" sz="1800" b="1" dirty="0" smtClean="0">
              <a:solidFill>
                <a:schemeClr val="bg2">
                  <a:lumMod val="10000"/>
                </a:schemeClr>
              </a:solidFill>
            </a:endParaRPr>
          </a:p>
        </p:txBody>
      </p:sp>
      <p:sp>
        <p:nvSpPr>
          <p:cNvPr id="12291" name="3 Rectángulo"/>
          <p:cNvSpPr>
            <a:spLocks noChangeArrowheads="1"/>
          </p:cNvSpPr>
          <p:nvPr/>
        </p:nvSpPr>
        <p:spPr bwMode="auto">
          <a:xfrm>
            <a:off x="3059113" y="941388"/>
            <a:ext cx="34956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s-MX" altLang="es-MX" sz="2400" b="1">
                <a:solidFill>
                  <a:srgbClr val="006600"/>
                </a:solidFill>
              </a:rPr>
              <a:t>Todas las autoridades </a:t>
            </a:r>
            <a:endParaRPr lang="es-MX" altLang="es-MX" sz="2400">
              <a:solidFill>
                <a:srgbClr val="006600"/>
              </a:solidFill>
            </a:endParaRPr>
          </a:p>
        </p:txBody>
      </p:sp>
      <p:sp>
        <p:nvSpPr>
          <p:cNvPr id="4" name="3 Rectángulo"/>
          <p:cNvSpPr/>
          <p:nvPr/>
        </p:nvSpPr>
        <p:spPr>
          <a:xfrm>
            <a:off x="2700338" y="4365625"/>
            <a:ext cx="6048375" cy="368300"/>
          </a:xfrm>
          <a:prstGeom prst="rect">
            <a:avLst/>
          </a:prstGeom>
        </p:spPr>
        <p:txBody>
          <a:bodyPr>
            <a:spAutoFit/>
          </a:bodyPr>
          <a:lstStyle/>
          <a:p>
            <a:pPr algn="r" eaLnBrk="1" hangingPunct="1">
              <a:defRPr/>
            </a:pPr>
            <a:r>
              <a:rPr lang="es-MX" b="1" i="1" dirty="0">
                <a:solidFill>
                  <a:schemeClr val="bg2">
                    <a:lumMod val="10000"/>
                  </a:schemeClr>
                </a:solidFill>
                <a:ea typeface="ＭＳ Ｐゴシック"/>
                <a:cs typeface="ＭＳ Ｐゴシック"/>
              </a:rPr>
              <a:t>(</a:t>
            </a:r>
            <a:r>
              <a:rPr lang="es-MX" sz="1400" b="1" i="1" dirty="0">
                <a:solidFill>
                  <a:schemeClr val="bg2">
                    <a:lumMod val="10000"/>
                  </a:schemeClr>
                </a:solidFill>
                <a:ea typeface="ＭＳ Ｐゴシック"/>
                <a:cs typeface="ＭＳ Ｐゴシック"/>
              </a:rPr>
              <a:t>Reformado mediante decreto publicado el 10 de junio de 2011)</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1 Título"/>
          <p:cNvSpPr>
            <a:spLocks noGrp="1"/>
          </p:cNvSpPr>
          <p:nvPr>
            <p:ph type="title" idx="4294967295"/>
          </p:nvPr>
        </p:nvSpPr>
        <p:spPr bwMode="auto">
          <a:xfrm>
            <a:off x="468313" y="6302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2000" b="1" smtClean="0"/>
              <a:t>SUP-JIN-196/2012</a:t>
            </a:r>
            <a:r>
              <a:rPr lang="es-MX" altLang="es-MX" sz="2000" smtClean="0"/>
              <a:t/>
            </a:r>
            <a:br>
              <a:rPr lang="es-MX" altLang="es-MX" sz="2000" smtClean="0"/>
            </a:br>
            <a:r>
              <a:rPr lang="es-MX" altLang="es-MX" sz="2000" smtClean="0"/>
              <a:t/>
            </a:r>
            <a:br>
              <a:rPr lang="es-MX" altLang="es-MX" sz="2000" smtClean="0"/>
            </a:br>
            <a:r>
              <a:rPr lang="es-MX" altLang="es-MX" b="1" smtClean="0"/>
              <a:t> </a:t>
            </a:r>
            <a:r>
              <a:rPr lang="es-MX" altLang="es-MX" smtClean="0"/>
              <a:t/>
            </a:r>
            <a:br>
              <a:rPr lang="es-MX" altLang="es-MX" smtClean="0"/>
            </a:br>
            <a:endParaRPr lang="es-MX" altLang="es-MX" smtClean="0"/>
          </a:p>
        </p:txBody>
      </p:sp>
      <p:pic>
        <p:nvPicPr>
          <p:cNvPr id="102403" name="5 Imagen" descr="2666 b1 (1).JPG"/>
          <p:cNvPicPr>
            <a:picLocks noGrp="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339975" y="1196975"/>
            <a:ext cx="4535488" cy="51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1 Título"/>
          <p:cNvSpPr>
            <a:spLocks noGrp="1"/>
          </p:cNvSpPr>
          <p:nvPr>
            <p:ph type="title" idx="4294967295"/>
          </p:nvPr>
        </p:nvSpPr>
        <p:spPr bwMode="auto">
          <a:xfrm>
            <a:off x="468313" y="773113"/>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3600" smtClean="0"/>
              <a:t>Interpretación </a:t>
            </a:r>
          </a:p>
        </p:txBody>
      </p:sp>
      <p:sp>
        <p:nvSpPr>
          <p:cNvPr id="103427" name="2 Marcador de contenido"/>
          <p:cNvSpPr>
            <a:spLocks noGrp="1"/>
          </p:cNvSpPr>
          <p:nvPr>
            <p:ph idx="4294967295"/>
          </p:nvPr>
        </p:nvSpPr>
        <p:spPr bwMode="auto">
          <a:xfrm>
            <a:off x="457200" y="1673225"/>
            <a:ext cx="8229600" cy="34845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s-ES" altLang="es-MX" sz="2000" smtClean="0"/>
              <a:t>Esto es así, porque al analizar el concepto “</a:t>
            </a:r>
            <a:r>
              <a:rPr lang="es-ES" altLang="es-MX" sz="2000" i="1" smtClean="0"/>
              <a:t>PERDEDOR</a:t>
            </a:r>
            <a:r>
              <a:rPr lang="es-ES" altLang="es-MX" sz="2000" smtClean="0"/>
              <a:t>” imputado al Partido Revolucionario Institucional y/o su candidato, pues la palabra está en el recuadro correspondiente, </a:t>
            </a:r>
            <a:r>
              <a:rPr lang="es-ES" altLang="es-MX" sz="2000" smtClean="0">
                <a:solidFill>
                  <a:srgbClr val="C00000"/>
                </a:solidFill>
              </a:rPr>
              <a:t>es evidente que dicha frase denota rechazo ó baja estimación o descrédito por parte del elector a tales sujetos. </a:t>
            </a:r>
          </a:p>
          <a:p>
            <a:pPr algn="just"/>
            <a:endParaRPr lang="es-MX" altLang="es-MX" sz="2000" smtClean="0"/>
          </a:p>
          <a:p>
            <a:pPr algn="just"/>
            <a:r>
              <a:rPr lang="es-ES" altLang="es-MX" sz="2000" smtClean="0"/>
              <a:t>Por tanto, aún cuando la boleta tiene una marca (</a:t>
            </a:r>
            <a:r>
              <a:rPr lang="es-ES" altLang="es-MX" sz="2000" smtClean="0">
                <a:sym typeface="Wingdings" panose="05000000000000000000" pitchFamily="2" charset="2"/>
              </a:rPr>
              <a:t></a:t>
            </a:r>
            <a:r>
              <a:rPr lang="es-ES" altLang="es-MX" sz="2000" smtClean="0"/>
              <a:t>) característica del voto, lo cierto es que </a:t>
            </a:r>
            <a:r>
              <a:rPr lang="es-ES" altLang="es-MX" sz="2000" b="1" smtClean="0">
                <a:solidFill>
                  <a:srgbClr val="C00000"/>
                </a:solidFill>
              </a:rPr>
              <a:t>no se puede tener certeza de cuál fue la intención del sufragante, por lo que dicho voto debe ser nulo. </a:t>
            </a:r>
            <a:endParaRPr lang="es-MX" altLang="es-MX" sz="2000" b="1" smtClean="0">
              <a:solidFill>
                <a:srgbClr val="C00000"/>
              </a:solidFill>
            </a:endParaRPr>
          </a:p>
          <a:p>
            <a:endParaRPr lang="es-MX" altLang="es-MX" smtClean="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1 Título"/>
          <p:cNvSpPr>
            <a:spLocks noGrp="1"/>
          </p:cNvSpPr>
          <p:nvPr>
            <p:ph type="title" idx="4294967295"/>
          </p:nvPr>
        </p:nvSpPr>
        <p:spPr bwMode="auto">
          <a:xfrm>
            <a:off x="468313" y="549275"/>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2000" b="1" smtClean="0"/>
              <a:t>SUP-JIN-196/2012</a:t>
            </a:r>
            <a:r>
              <a:rPr lang="es-MX" altLang="es-MX" sz="2000" smtClean="0"/>
              <a:t/>
            </a:r>
            <a:br>
              <a:rPr lang="es-MX" altLang="es-MX" sz="2000" smtClean="0"/>
            </a:br>
            <a:r>
              <a:rPr lang="es-MX" altLang="es-MX" b="1" smtClean="0"/>
              <a:t> </a:t>
            </a:r>
            <a:r>
              <a:rPr lang="es-MX" altLang="es-MX" smtClean="0"/>
              <a:t/>
            </a:r>
            <a:br>
              <a:rPr lang="es-MX" altLang="es-MX" smtClean="0"/>
            </a:br>
            <a:endParaRPr lang="es-MX" altLang="es-MX" smtClean="0"/>
          </a:p>
        </p:txBody>
      </p:sp>
      <p:pic>
        <p:nvPicPr>
          <p:cNvPr id="104451" name="16 Imagen" descr="2958 c2.JPG"/>
          <p:cNvPicPr>
            <a:picLocks noGrp="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195513" y="981075"/>
            <a:ext cx="4897437" cy="51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1 Título"/>
          <p:cNvSpPr>
            <a:spLocks noGrp="1"/>
          </p:cNvSpPr>
          <p:nvPr>
            <p:ph type="title" idx="4294967295"/>
          </p:nvPr>
        </p:nvSpPr>
        <p:spPr bwMode="auto">
          <a:xfrm>
            <a:off x="468313" y="773113"/>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3600" smtClean="0"/>
              <a:t>Interpretación </a:t>
            </a:r>
          </a:p>
        </p:txBody>
      </p:sp>
      <p:sp>
        <p:nvSpPr>
          <p:cNvPr id="3" name="2 Marcador de contenido"/>
          <p:cNvSpPr>
            <a:spLocks noGrp="1"/>
          </p:cNvSpPr>
          <p:nvPr>
            <p:ph idx="4294967295"/>
          </p:nvPr>
        </p:nvSpPr>
        <p:spPr>
          <a:xfrm>
            <a:off x="457200" y="1600200"/>
            <a:ext cx="8229600" cy="2981325"/>
          </a:xfrm>
          <a:prstGeom prst="rect">
            <a:avLst/>
          </a:prstGeom>
        </p:spPr>
        <p:txBody>
          <a:bodyPr/>
          <a:lstStyle/>
          <a:p>
            <a:pPr algn="just">
              <a:buFont typeface="Arial" charset="0"/>
              <a:buChar char="•"/>
              <a:defRPr/>
            </a:pPr>
            <a:r>
              <a:rPr lang="es-ES" sz="2000" dirty="0"/>
              <a:t>En consecuencia, es evidente que no es posible determinar cuál fue el sentido del voto del elector, pues si bien,  la marca referida, está en el </a:t>
            </a:r>
            <a:r>
              <a:rPr lang="es-ES" sz="2000" b="1" dirty="0"/>
              <a:t>recuadro correspondiente </a:t>
            </a:r>
            <a:r>
              <a:rPr lang="es-ES" sz="2000" dirty="0"/>
              <a:t>al Partido de la Revolución Democrática, lo cierto es que, el </a:t>
            </a:r>
            <a:r>
              <a:rPr lang="es-ES" sz="2000" dirty="0" err="1"/>
              <a:t>sufragante</a:t>
            </a:r>
            <a:r>
              <a:rPr lang="es-ES" sz="2000" dirty="0"/>
              <a:t> manifestó también al momento de emitir su voto que </a:t>
            </a:r>
            <a:r>
              <a:rPr lang="es-ES" sz="2000" b="1" dirty="0">
                <a:solidFill>
                  <a:srgbClr val="FF0000"/>
                </a:solidFill>
              </a:rPr>
              <a:t>no estaba de acuerdo con ninguna opción política. </a:t>
            </a:r>
            <a:endParaRPr lang="es-MX" sz="2000" b="1" dirty="0">
              <a:solidFill>
                <a:srgbClr val="FF0000"/>
              </a:solidFill>
            </a:endParaRPr>
          </a:p>
          <a:p>
            <a:pPr marL="0" indent="0" algn="just">
              <a:buFont typeface="Arial" charset="0"/>
              <a:buNone/>
              <a:defRPr/>
            </a:pPr>
            <a:r>
              <a:rPr lang="es-ES" sz="2000" b="1" dirty="0">
                <a:solidFill>
                  <a:srgbClr val="FF0000"/>
                </a:solidFill>
              </a:rPr>
              <a:t> </a:t>
            </a:r>
            <a:endParaRPr lang="es-MX" sz="2000" b="1" dirty="0">
              <a:solidFill>
                <a:srgbClr val="FF0000"/>
              </a:solidFill>
            </a:endParaRPr>
          </a:p>
          <a:p>
            <a:pPr algn="just">
              <a:buFont typeface="Arial" charset="0"/>
              <a:buChar char="•"/>
              <a:defRPr/>
            </a:pPr>
            <a:r>
              <a:rPr lang="es-ES" sz="2000" dirty="0"/>
              <a:t>De manera que, como no es posible advertir cuál es la intención del elector, dicho voto es inválido.</a:t>
            </a:r>
            <a:endParaRPr lang="es-MX" sz="2000" dirty="0"/>
          </a:p>
          <a:p>
            <a:pPr marL="0" indent="0" algn="just">
              <a:buFont typeface="Arial" charset="0"/>
              <a:buNone/>
              <a:defRPr/>
            </a:pPr>
            <a:r>
              <a:rPr lang="es-ES" sz="2000" dirty="0"/>
              <a:t> </a:t>
            </a:r>
            <a:endParaRPr lang="es-MX" sz="2000" dirty="0"/>
          </a:p>
          <a:p>
            <a:pPr>
              <a:buFont typeface="Arial" charset="0"/>
              <a:buChar char="•"/>
              <a:defRPr/>
            </a:pPr>
            <a:endParaRPr lang="es-MX"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1 Título"/>
          <p:cNvSpPr>
            <a:spLocks noGrp="1"/>
          </p:cNvSpPr>
          <p:nvPr>
            <p:ph type="title" idx="4294967295"/>
          </p:nvPr>
        </p:nvSpPr>
        <p:spPr bwMode="auto">
          <a:xfrm>
            <a:off x="457200" y="-26988"/>
            <a:ext cx="8229600" cy="11430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2000" b="1" smtClean="0"/>
              <a:t>SUP-JIN-196/2012</a:t>
            </a:r>
            <a:r>
              <a:rPr lang="es-MX" altLang="es-MX" sz="2000" smtClean="0"/>
              <a:t/>
            </a:r>
            <a:br>
              <a:rPr lang="es-MX" altLang="es-MX" sz="2000" smtClean="0"/>
            </a:br>
            <a:endParaRPr lang="es-MX" altLang="es-MX" smtClean="0"/>
          </a:p>
        </p:txBody>
      </p:sp>
      <p:pic>
        <p:nvPicPr>
          <p:cNvPr id="106499"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979613" y="692150"/>
            <a:ext cx="5545137" cy="57610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1 Título"/>
          <p:cNvSpPr>
            <a:spLocks noGrp="1"/>
          </p:cNvSpPr>
          <p:nvPr>
            <p:ph type="title" idx="4294967295"/>
          </p:nvPr>
        </p:nvSpPr>
        <p:spPr bwMode="auto">
          <a:xfrm>
            <a:off x="468313" y="10620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3600" smtClean="0"/>
              <a:t>Interpretación </a:t>
            </a:r>
          </a:p>
        </p:txBody>
      </p:sp>
      <p:sp>
        <p:nvSpPr>
          <p:cNvPr id="107523" name="2 Marcador de contenido"/>
          <p:cNvSpPr>
            <a:spLocks noGrp="1"/>
          </p:cNvSpPr>
          <p:nvPr>
            <p:ph idx="4294967295"/>
          </p:nvPr>
        </p:nvSpPr>
        <p:spPr bwMode="auto">
          <a:xfrm>
            <a:off x="457200" y="2393950"/>
            <a:ext cx="8229600" cy="2187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s-MX" altLang="es-MX" sz="2400" smtClean="0"/>
              <a:t>En efecto, de la anterior imagen aparece claramente un recuadro que </a:t>
            </a:r>
            <a:r>
              <a:rPr lang="es-MX" altLang="es-MX" sz="2400" b="1" smtClean="0">
                <a:solidFill>
                  <a:srgbClr val="FF0000"/>
                </a:solidFill>
              </a:rPr>
              <a:t>encierra el recuadro </a:t>
            </a:r>
            <a:r>
              <a:rPr lang="es-MX" altLang="es-MX" sz="2400" smtClean="0"/>
              <a:t>correspondiente al Partido de la Revolución. Democrática, por tanto, es dable concluir, que debe considerarse válido el voto y computarse a favor de dicho partido.</a:t>
            </a:r>
          </a:p>
          <a:p>
            <a:endParaRPr lang="es-MX" altLang="es-MX" sz="2400" smtClean="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1 Título"/>
          <p:cNvSpPr>
            <a:spLocks noGrp="1"/>
          </p:cNvSpPr>
          <p:nvPr>
            <p:ph type="title" idx="4294967295"/>
          </p:nvPr>
        </p:nvSpPr>
        <p:spPr bwMode="auto">
          <a:xfrm>
            <a:off x="468313" y="773113"/>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smtClean="0"/>
          </a:p>
        </p:txBody>
      </p:sp>
      <p:pic>
        <p:nvPicPr>
          <p:cNvPr id="108547"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555875" y="692150"/>
            <a:ext cx="4248150" cy="5473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1 Título"/>
          <p:cNvSpPr>
            <a:spLocks noGrp="1"/>
          </p:cNvSpPr>
          <p:nvPr>
            <p:ph type="title" idx="4294967295"/>
          </p:nvPr>
        </p:nvSpPr>
        <p:spPr bwMode="auto">
          <a:xfrm>
            <a:off x="468313" y="773113"/>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3600" b="1" smtClean="0"/>
              <a:t>Interpretación </a:t>
            </a:r>
          </a:p>
        </p:txBody>
      </p:sp>
      <p:sp>
        <p:nvSpPr>
          <p:cNvPr id="112643" name="2 Marcador de contenido"/>
          <p:cNvSpPr>
            <a:spLocks noGrp="1"/>
          </p:cNvSpPr>
          <p:nvPr>
            <p:ph idx="4294967295"/>
          </p:nvPr>
        </p:nvSpPr>
        <p:spPr bwMode="auto">
          <a:xfrm>
            <a:off x="457200" y="1557338"/>
            <a:ext cx="8229600" cy="4525962"/>
          </a:xfrm>
          <a:prstGeom prst="rect">
            <a:avLst/>
          </a:prstGeom>
          <a:extLst/>
        </p:spPr>
        <p:txBody>
          <a:bodyPr/>
          <a:lstStyle/>
          <a:p>
            <a:pPr algn="just">
              <a:buFont typeface="Arial" charset="0"/>
              <a:buChar char="•"/>
              <a:defRPr/>
            </a:pPr>
            <a:r>
              <a:rPr lang="es-ES" sz="1800" dirty="0" smtClean="0"/>
              <a:t>El voto debe considerarse válido y computarse a favor de los citados institutos políticos (partidos Revolucionario Institucional y Verde Ecologista de México) porque si bien asentó en el espacio correspondiente a candidato no registrado el nombre de “amado”; tal circunstancia por sí sola es insuficiente para producir la anulación del voto. </a:t>
            </a:r>
            <a:endParaRPr lang="es-MX" sz="1800" dirty="0" smtClean="0"/>
          </a:p>
          <a:p>
            <a:pPr marL="0" indent="0" algn="just">
              <a:buFont typeface="Arial" charset="0"/>
              <a:buNone/>
              <a:defRPr/>
            </a:pPr>
            <a:r>
              <a:rPr lang="es-ES" sz="1800" dirty="0" smtClean="0"/>
              <a:t> </a:t>
            </a:r>
            <a:endParaRPr lang="es-MX" sz="1800" dirty="0" smtClean="0"/>
          </a:p>
          <a:p>
            <a:pPr algn="just">
              <a:buFont typeface="Arial" charset="0"/>
              <a:buChar char="•"/>
              <a:defRPr/>
            </a:pPr>
            <a:r>
              <a:rPr lang="es-ES" sz="1800" dirty="0" smtClean="0"/>
              <a:t>Esto es así, porque atendiendo a las reglas de la lógica y la experiencia, conforme a lo dispuesto en el artículo 16, apartado 1, de la Ley General del Sistema de Medios de Impugnación en Materia Electoral,  el hecho que haya asentado un nombre en el espacio destinado a candidato no registrado, </a:t>
            </a:r>
            <a:r>
              <a:rPr lang="es-ES" sz="1800" b="1" dirty="0" smtClean="0"/>
              <a:t>porque por sí solo aquél es insuficiente para demostrar la manifestación del elector a favor de otra opción, pues no se escribió </a:t>
            </a:r>
            <a:r>
              <a:rPr lang="es-ES" sz="1800" b="1" dirty="0" smtClean="0">
                <a:solidFill>
                  <a:srgbClr val="FF0000"/>
                </a:solidFill>
              </a:rPr>
              <a:t>ningún apellido </a:t>
            </a:r>
            <a:r>
              <a:rPr lang="es-ES" sz="1800" b="1" dirty="0" smtClean="0"/>
              <a:t>para considerarlo como el nombre de otro candidato no registrado. </a:t>
            </a:r>
            <a:endParaRPr lang="es-MX" sz="1800" b="1" dirty="0" smtClean="0"/>
          </a:p>
          <a:p>
            <a:pPr marL="0" indent="0" algn="just">
              <a:buFont typeface="Arial" charset="0"/>
              <a:buNone/>
              <a:defRPr/>
            </a:pPr>
            <a:r>
              <a:rPr lang="es-ES" sz="1800" dirty="0" smtClean="0"/>
              <a:t> </a:t>
            </a:r>
            <a:endParaRPr lang="es-MX" sz="1800" dirty="0" smtClean="0"/>
          </a:p>
          <a:p>
            <a:pPr algn="just">
              <a:buFont typeface="Arial" charset="0"/>
              <a:buChar char="•"/>
              <a:defRPr/>
            </a:pPr>
            <a:endParaRPr lang="es-MX" sz="2000" dirty="0" smtClean="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1 Título"/>
          <p:cNvSpPr>
            <a:spLocks noGrp="1"/>
          </p:cNvSpPr>
          <p:nvPr>
            <p:ph type="title" idx="4294967295"/>
          </p:nvPr>
        </p:nvSpPr>
        <p:spPr bwMode="auto">
          <a:xfrm>
            <a:off x="468313" y="620713"/>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2400" b="1" smtClean="0"/>
              <a:t>SUP-JIN-355/2012</a:t>
            </a:r>
            <a:r>
              <a:rPr lang="es-MX" altLang="es-MX" sz="2400" smtClean="0"/>
              <a:t/>
            </a:r>
            <a:br>
              <a:rPr lang="es-MX" altLang="es-MX" sz="2400" smtClean="0"/>
            </a:br>
            <a:endParaRPr lang="es-MX" altLang="es-MX" sz="2400" smtClean="0"/>
          </a:p>
        </p:txBody>
      </p:sp>
      <p:pic>
        <p:nvPicPr>
          <p:cNvPr id="110595"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124075" y="1196975"/>
            <a:ext cx="5472113" cy="5327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1 Título"/>
          <p:cNvSpPr>
            <a:spLocks noGrp="1"/>
          </p:cNvSpPr>
          <p:nvPr>
            <p:ph type="title" idx="4294967295"/>
          </p:nvPr>
        </p:nvSpPr>
        <p:spPr bwMode="auto">
          <a:xfrm>
            <a:off x="468313" y="773113"/>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z="3600" smtClean="0"/>
              <a:t>Interpretación </a:t>
            </a:r>
          </a:p>
        </p:txBody>
      </p:sp>
      <p:sp>
        <p:nvSpPr>
          <p:cNvPr id="3" name="2 Marcador de contenido"/>
          <p:cNvSpPr>
            <a:spLocks noGrp="1"/>
          </p:cNvSpPr>
          <p:nvPr>
            <p:ph idx="4294967295"/>
          </p:nvPr>
        </p:nvSpPr>
        <p:spPr>
          <a:xfrm>
            <a:off x="457200" y="1700213"/>
            <a:ext cx="8229600" cy="3457575"/>
          </a:xfrm>
          <a:prstGeom prst="rect">
            <a:avLst/>
          </a:prstGeom>
        </p:spPr>
        <p:txBody>
          <a:bodyPr/>
          <a:lstStyle/>
          <a:p>
            <a:pPr algn="just">
              <a:buFont typeface="Arial" charset="0"/>
              <a:buChar char="•"/>
              <a:defRPr/>
            </a:pPr>
            <a:r>
              <a:rPr lang="es-ES" sz="1800" dirty="0"/>
              <a:t>Esto es así porque, como ya se precisó, la conjunción adversativa </a:t>
            </a:r>
            <a:r>
              <a:rPr lang="es-ES" sz="1800" b="1" dirty="0">
                <a:solidFill>
                  <a:srgbClr val="FF0000"/>
                </a:solidFill>
              </a:rPr>
              <a:t>“pero” </a:t>
            </a:r>
            <a:r>
              <a:rPr lang="es-ES" sz="1800" dirty="0"/>
              <a:t>con la que comienza la frase en estudio tiene en el caso la función de contraponer la oración subsecuente a la primera decisión de votar favorablemente por el Partido de la Revolución Democrática. Dado que no es lógicamente posible que algo tenga a la vez la posibilidad de contraponerse y coincidir, la única interpretación posible de la frase en estudio es que el elector pretendió mostrar que la decisión de “los dioses” (el Partido Revolucionario Institucional o su candidato) es distinta a la suya (el Partido de la Revolución Democrática y su candidato). </a:t>
            </a:r>
            <a:endParaRPr lang="es-MX" sz="1800" dirty="0"/>
          </a:p>
          <a:p>
            <a:pPr marL="0" indent="0" algn="just">
              <a:buFont typeface="Arial" charset="0"/>
              <a:buNone/>
              <a:defRPr/>
            </a:pPr>
            <a:r>
              <a:rPr lang="es-ES" sz="1800" dirty="0"/>
              <a:t> </a:t>
            </a:r>
            <a:endParaRPr lang="es-MX" sz="1800" dirty="0"/>
          </a:p>
          <a:p>
            <a:pPr algn="just">
              <a:buFont typeface="Arial" charset="0"/>
              <a:buChar char="•"/>
              <a:defRPr/>
            </a:pPr>
            <a:r>
              <a:rPr lang="es-ES" sz="1800" dirty="0"/>
              <a:t>De lo anterior, se desprende que el voto debe considerarse válido y computarse a favor del Partido de la Revolución Democrática.</a:t>
            </a:r>
            <a:endParaRPr lang="es-MX" sz="1800" dirty="0"/>
          </a:p>
          <a:p>
            <a:pPr marL="0" indent="0" algn="just">
              <a:buFont typeface="Arial" charset="0"/>
              <a:buNone/>
              <a:defRPr/>
            </a:pPr>
            <a:r>
              <a:rPr lang="es-ES" sz="1800" dirty="0"/>
              <a:t> </a:t>
            </a:r>
            <a:endParaRPr lang="es-MX" sz="1800" dirty="0"/>
          </a:p>
          <a:p>
            <a:pPr algn="just">
              <a:buFont typeface="Arial" charset="0"/>
              <a:buChar char="•"/>
              <a:defRPr/>
            </a:pPr>
            <a:endParaRPr lang="es-MX" sz="20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287338" y="1557338"/>
            <a:ext cx="8461375" cy="4392612"/>
          </a:xfrm>
          <a:prstGeom prst="roundRect">
            <a:avLst/>
          </a:prstGeom>
          <a:solidFill>
            <a:srgbClr val="FFFF00">
              <a:alpha val="70000"/>
            </a:srgbClr>
          </a:solidFill>
          <a:ln w="28575">
            <a:solidFill>
              <a:schemeClr val="accent3">
                <a:lumMod val="50000"/>
              </a:schemeClr>
            </a:solidFill>
          </a:ln>
        </p:spPr>
        <p:txBody>
          <a:bodyPr/>
          <a:lstStyle/>
          <a:p>
            <a:pPr algn="just">
              <a:defRPr/>
            </a:pPr>
            <a:endParaRPr lang="es-MX" sz="1800" dirty="0" smtClean="0"/>
          </a:p>
          <a:p>
            <a:pPr algn="just">
              <a:defRPr/>
            </a:pPr>
            <a:endParaRPr lang="es-MX" sz="1800" dirty="0"/>
          </a:p>
          <a:p>
            <a:pPr algn="just">
              <a:defRPr/>
            </a:pPr>
            <a:endParaRPr lang="es-MX" sz="1800" dirty="0" smtClean="0"/>
          </a:p>
          <a:p>
            <a:pPr algn="just">
              <a:defRPr/>
            </a:pPr>
            <a:endParaRPr lang="es-MX" sz="1800" dirty="0"/>
          </a:p>
          <a:p>
            <a:pPr algn="just">
              <a:defRPr/>
            </a:pPr>
            <a:endParaRPr lang="es-MX" sz="1800" dirty="0" smtClean="0"/>
          </a:p>
          <a:p>
            <a:pPr algn="just">
              <a:defRPr/>
            </a:pPr>
            <a:endParaRPr lang="es-MX" sz="1800" dirty="0"/>
          </a:p>
          <a:p>
            <a:pPr algn="just">
              <a:defRPr/>
            </a:pPr>
            <a:endParaRPr lang="es-MX" sz="1800" dirty="0" smtClean="0"/>
          </a:p>
          <a:p>
            <a:pPr algn="just">
              <a:defRPr/>
            </a:pPr>
            <a:endParaRPr lang="es-MX" sz="1800" dirty="0"/>
          </a:p>
          <a:p>
            <a:pPr algn="just">
              <a:defRPr/>
            </a:pPr>
            <a:endParaRPr lang="es-MX" sz="1800" dirty="0" smtClean="0"/>
          </a:p>
          <a:p>
            <a:pPr algn="just">
              <a:defRPr/>
            </a:pPr>
            <a:endParaRPr lang="es-MX" sz="1800" dirty="0" smtClean="0"/>
          </a:p>
          <a:p>
            <a:pPr algn="just">
              <a:defRPr/>
            </a:pPr>
            <a:endParaRPr lang="es-MX" sz="1800" dirty="0"/>
          </a:p>
          <a:p>
            <a:pPr algn="just">
              <a:defRPr/>
            </a:pPr>
            <a:endParaRPr lang="es-MX" sz="1800" dirty="0" smtClean="0"/>
          </a:p>
          <a:p>
            <a:pPr algn="just">
              <a:defRPr/>
            </a:pPr>
            <a:endParaRPr lang="es-MX" sz="1800" dirty="0"/>
          </a:p>
          <a:p>
            <a:pPr algn="just">
              <a:defRPr/>
            </a:pPr>
            <a:endParaRPr lang="es-MX" sz="1800" dirty="0" smtClean="0"/>
          </a:p>
          <a:p>
            <a:pPr algn="just">
              <a:defRPr/>
            </a:pPr>
            <a:endParaRPr lang="es-MX" sz="1800" dirty="0"/>
          </a:p>
          <a:p>
            <a:pPr algn="just">
              <a:defRPr/>
            </a:pPr>
            <a:endParaRPr lang="es-MX" sz="1800" dirty="0" smtClean="0"/>
          </a:p>
          <a:p>
            <a:pPr algn="just">
              <a:defRPr/>
            </a:pPr>
            <a:endParaRPr lang="es-MX" sz="1800" dirty="0"/>
          </a:p>
          <a:p>
            <a:pPr algn="just">
              <a:defRPr/>
            </a:pPr>
            <a:endParaRPr lang="es-MX" sz="1800" dirty="0" smtClean="0"/>
          </a:p>
          <a:p>
            <a:pPr algn="just">
              <a:defRPr/>
            </a:pPr>
            <a:endParaRPr lang="es-MX" sz="1800" dirty="0"/>
          </a:p>
          <a:p>
            <a:pPr algn="just">
              <a:defRPr/>
            </a:pPr>
            <a:endParaRPr lang="es-MX" sz="1800" dirty="0" smtClean="0"/>
          </a:p>
          <a:p>
            <a:pPr algn="just">
              <a:defRPr/>
            </a:pPr>
            <a:endParaRPr lang="es-MX" sz="1800" dirty="0"/>
          </a:p>
          <a:p>
            <a:pPr algn="just">
              <a:defRPr/>
            </a:pPr>
            <a:endParaRPr lang="es-MX" sz="1800" dirty="0" smtClean="0"/>
          </a:p>
          <a:p>
            <a:pPr algn="just">
              <a:defRPr/>
            </a:pPr>
            <a:endParaRPr lang="es-MX" sz="1800" dirty="0"/>
          </a:p>
          <a:p>
            <a:pPr algn="just">
              <a:defRPr/>
            </a:pPr>
            <a:endParaRPr lang="es-MX" sz="1800" dirty="0" smtClean="0"/>
          </a:p>
          <a:p>
            <a:pPr algn="just">
              <a:defRPr/>
            </a:pPr>
            <a:endParaRPr lang="es-MX" sz="1800" dirty="0"/>
          </a:p>
          <a:p>
            <a:pPr algn="just">
              <a:defRPr/>
            </a:pPr>
            <a:endParaRPr lang="es-MX" sz="1800" dirty="0" smtClean="0"/>
          </a:p>
          <a:p>
            <a:pPr algn="just">
              <a:defRPr/>
            </a:pPr>
            <a:endParaRPr lang="es-MX" sz="1800" dirty="0"/>
          </a:p>
          <a:p>
            <a:pPr algn="just">
              <a:defRPr/>
            </a:pPr>
            <a:endParaRPr lang="es-MX" sz="1800" dirty="0" smtClean="0"/>
          </a:p>
          <a:p>
            <a:pPr algn="just">
              <a:defRPr/>
            </a:pPr>
            <a:endParaRPr lang="es-MX" sz="1800" dirty="0"/>
          </a:p>
          <a:p>
            <a:pPr algn="just">
              <a:defRPr/>
            </a:pPr>
            <a:endParaRPr lang="es-MX" sz="1800" dirty="0" smtClean="0"/>
          </a:p>
          <a:p>
            <a:pPr algn="just">
              <a:defRPr/>
            </a:pPr>
            <a:endParaRPr lang="es-MX" sz="1800" dirty="0"/>
          </a:p>
          <a:p>
            <a:pPr algn="just">
              <a:defRPr/>
            </a:pPr>
            <a:endParaRPr lang="es-MX" sz="1800" dirty="0" smtClean="0"/>
          </a:p>
          <a:p>
            <a:pPr algn="just">
              <a:defRPr/>
            </a:pPr>
            <a:endParaRPr lang="es-MX" sz="1800" dirty="0"/>
          </a:p>
          <a:p>
            <a:pPr algn="just">
              <a:defRPr/>
            </a:pPr>
            <a:endParaRPr lang="es-MX" sz="1800" dirty="0" smtClean="0"/>
          </a:p>
          <a:p>
            <a:pPr algn="just">
              <a:defRPr/>
            </a:pPr>
            <a:endParaRPr lang="es-MX" sz="1800" dirty="0"/>
          </a:p>
          <a:p>
            <a:pPr algn="just">
              <a:defRPr/>
            </a:pPr>
            <a:endParaRPr lang="es-MX" sz="1800" dirty="0" smtClean="0"/>
          </a:p>
          <a:p>
            <a:pPr algn="just">
              <a:defRPr/>
            </a:pPr>
            <a:endParaRPr lang="es-MX" sz="1800" dirty="0"/>
          </a:p>
          <a:p>
            <a:pPr algn="just">
              <a:defRPr/>
            </a:pPr>
            <a:endParaRPr lang="es-MX" sz="1800" dirty="0" smtClean="0"/>
          </a:p>
          <a:p>
            <a:pPr algn="just">
              <a:defRPr/>
            </a:pPr>
            <a:endParaRPr lang="es-MX" sz="1800" dirty="0"/>
          </a:p>
          <a:p>
            <a:pPr algn="just">
              <a:defRPr/>
            </a:pPr>
            <a:endParaRPr lang="es-MX" sz="1800" dirty="0" smtClean="0"/>
          </a:p>
          <a:p>
            <a:pPr algn="just">
              <a:defRPr/>
            </a:pPr>
            <a:endParaRPr lang="es-MX" sz="1800" dirty="0"/>
          </a:p>
          <a:p>
            <a:pPr algn="just">
              <a:defRPr/>
            </a:pPr>
            <a:endParaRPr lang="es-MX" sz="1800" dirty="0" smtClean="0"/>
          </a:p>
          <a:p>
            <a:pPr algn="just">
              <a:defRPr/>
            </a:pPr>
            <a:endParaRPr lang="es-MX" sz="1800" dirty="0"/>
          </a:p>
          <a:p>
            <a:pPr algn="just">
              <a:defRPr/>
            </a:pPr>
            <a:endParaRPr lang="es-MX" sz="1800" dirty="0" smtClean="0"/>
          </a:p>
          <a:p>
            <a:pPr algn="just">
              <a:defRPr/>
            </a:pPr>
            <a:endParaRPr lang="es-MX" sz="1800" dirty="0"/>
          </a:p>
          <a:p>
            <a:pPr algn="just">
              <a:defRPr/>
            </a:pPr>
            <a:endParaRPr lang="es-MX" sz="1800" dirty="0" smtClean="0"/>
          </a:p>
          <a:p>
            <a:pPr algn="just">
              <a:defRPr/>
            </a:pPr>
            <a:endParaRPr lang="es-MX" sz="1800" dirty="0"/>
          </a:p>
          <a:p>
            <a:pPr algn="just">
              <a:defRPr/>
            </a:pPr>
            <a:endParaRPr lang="es-MX" sz="1800" dirty="0" smtClean="0"/>
          </a:p>
          <a:p>
            <a:pPr algn="just">
              <a:defRPr/>
            </a:pPr>
            <a:endParaRPr lang="es-MX" sz="1800" dirty="0"/>
          </a:p>
          <a:p>
            <a:pPr algn="just">
              <a:defRPr/>
            </a:pPr>
            <a:endParaRPr lang="es-MX" sz="1800" dirty="0" smtClean="0"/>
          </a:p>
          <a:p>
            <a:pPr algn="just">
              <a:defRPr/>
            </a:pPr>
            <a:endParaRPr lang="es-MX" sz="1800" dirty="0"/>
          </a:p>
          <a:p>
            <a:pPr algn="just">
              <a:defRPr/>
            </a:pPr>
            <a:endParaRPr lang="es-MX" sz="1800" dirty="0" smtClean="0"/>
          </a:p>
          <a:p>
            <a:pPr algn="just">
              <a:defRPr/>
            </a:pPr>
            <a:endParaRPr lang="es-MX" sz="1800" dirty="0"/>
          </a:p>
          <a:p>
            <a:pPr algn="just">
              <a:defRPr/>
            </a:pPr>
            <a:endParaRPr lang="es-MX" sz="1800" dirty="0" smtClean="0"/>
          </a:p>
          <a:p>
            <a:pPr algn="just">
              <a:defRPr/>
            </a:pPr>
            <a:endParaRPr lang="es-MX" sz="1800" dirty="0"/>
          </a:p>
          <a:p>
            <a:pPr algn="just">
              <a:defRPr/>
            </a:pPr>
            <a:endParaRPr lang="es-MX" sz="1800" dirty="0"/>
          </a:p>
          <a:p>
            <a:pPr algn="just">
              <a:defRPr/>
            </a:pPr>
            <a:r>
              <a:rPr lang="es-MX" sz="1800" b="1" dirty="0" smtClean="0"/>
              <a:t>PRINCIPIO </a:t>
            </a:r>
            <a:r>
              <a:rPr lang="es-MX" sz="1800" b="1" dirty="0"/>
              <a:t>DE PROGRESIVIDAD. VERTIENTES EN LOS DERECHOS POLÍTICO-ELECTORALES.—</a:t>
            </a:r>
            <a:r>
              <a:rPr lang="es-MX" sz="1800" dirty="0"/>
              <a:t>De conformidad con lo dispuesto en los artículos 1º, tercer párrafo, 15 y 35, fracción VIII, fundamento 3º, de la Constitución Política de los Estados Unidos Mexicanos, la progresividad es uno de los principios rectores de los derechos humanos, incluidos los político-electorales, el cual tiene una proyección en dos vertientes. La primera reconoce la prohibición de regresividad respecto de tales derechos, que opera como límite a las autoridades y a las mayorías, y la segunda, obliga al Estado a limitar las modificaciones –formales o interpretativas– al contenido de los derechos humanos, únicamente a aquéllas que se traduzcan en su ampliación, ya sea mediante un aumento en los alcances del derecho o en la eliminación de sus restricciones, o bien, a través del aumento en el reconocimiento de las personas titulares del mismo</a:t>
            </a:r>
            <a:r>
              <a:rPr lang="es-MX" sz="1800" dirty="0" smtClean="0"/>
              <a:t>.</a:t>
            </a:r>
          </a:p>
          <a:p>
            <a:pPr algn="just">
              <a:defRPr/>
            </a:pPr>
            <a:endParaRPr lang="es-MX" sz="1800" dirty="0" smtClean="0"/>
          </a:p>
        </p:txBody>
      </p:sp>
      <p:sp>
        <p:nvSpPr>
          <p:cNvPr id="13315" name="3 Rectángulo"/>
          <p:cNvSpPr>
            <a:spLocks noChangeArrowheads="1"/>
          </p:cNvSpPr>
          <p:nvPr/>
        </p:nvSpPr>
        <p:spPr bwMode="auto">
          <a:xfrm>
            <a:off x="2173288" y="765175"/>
            <a:ext cx="4630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s-MX" altLang="es-MX" sz="2400" b="1">
                <a:solidFill>
                  <a:srgbClr val="006600"/>
                </a:solidFill>
              </a:rPr>
              <a:t>Jurisprudencia 28/2015 TEPJF</a:t>
            </a:r>
            <a:endParaRPr lang="es-MX" altLang="es-MX" sz="2400">
              <a:solidFill>
                <a:srgbClr val="006600"/>
              </a:solidFill>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1 Título"/>
          <p:cNvSpPr>
            <a:spLocks noGrp="1"/>
          </p:cNvSpPr>
          <p:nvPr>
            <p:ph type="title"/>
          </p:nvPr>
        </p:nvSpPr>
        <p:spPr bwMode="auto">
          <a:xfrm>
            <a:off x="457200" y="701675"/>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s-MX" altLang="es-MX" sz="2800" smtClean="0"/>
              <a:t>SUP-JIN-115/2012 </a:t>
            </a:r>
            <a:r>
              <a:rPr lang="es-MX" altLang="es-MX" sz="2800" b="1" smtClean="0"/>
              <a:t>INCIDENTE </a:t>
            </a:r>
            <a:endParaRPr lang="es-MX" altLang="es-MX" sz="2800" smtClean="0"/>
          </a:p>
        </p:txBody>
      </p:sp>
      <p:pic>
        <p:nvPicPr>
          <p:cNvPr id="11264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14638" y="1600200"/>
            <a:ext cx="3514725"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1 Título"/>
          <p:cNvSpPr>
            <a:spLocks noGrp="1"/>
          </p:cNvSpPr>
          <p:nvPr>
            <p:ph type="title"/>
          </p:nvPr>
        </p:nvSpPr>
        <p:spPr bwMode="auto">
          <a:xfrm>
            <a:off x="468313" y="7731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s-MX" altLang="es-MX" smtClean="0"/>
              <a:t>Interpretación </a:t>
            </a:r>
          </a:p>
        </p:txBody>
      </p:sp>
      <p:sp>
        <p:nvSpPr>
          <p:cNvPr id="113667" name="2 Marcador de contenido"/>
          <p:cNvSpPr>
            <a:spLocks noGrp="1"/>
          </p:cNvSpPr>
          <p:nvPr>
            <p:ph idx="1"/>
          </p:nvPr>
        </p:nvSpPr>
        <p:spPr bwMode="auto">
          <a:xfrm>
            <a:off x="468313" y="1916113"/>
            <a:ext cx="8229600" cy="4383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just"/>
            <a:r>
              <a:rPr lang="es-MX" altLang="es-MX" sz="2000" smtClean="0"/>
              <a:t>Para esta Sala Superior, la boleta en análisis se debe considerar como voto válido a favor del Partido Revolucionario Institucional, pues con </a:t>
            </a:r>
            <a:r>
              <a:rPr lang="es-MX" altLang="es-MX" sz="2000" b="1" smtClean="0">
                <a:solidFill>
                  <a:srgbClr val="C00000"/>
                </a:solidFill>
              </a:rPr>
              <a:t>independencia del significado que cada persona pueda atribuir a las representaciones gráficas de cualquier objeto</a:t>
            </a:r>
            <a:r>
              <a:rPr lang="es-MX" altLang="es-MX" sz="2000" b="1" smtClean="0"/>
              <a:t>, </a:t>
            </a:r>
            <a:r>
              <a:rPr lang="es-MX" altLang="es-MX" sz="2000" smtClean="0"/>
              <a:t>lo cual puede variar incluso, entre individuos pertenecientes a una misma sociedad, lo cierto es que se trata de una marca, y que se encuentra sobre el emblema del Partido Revolucionario Institucional. </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1 Título"/>
          <p:cNvSpPr>
            <a:spLocks noGrp="1"/>
          </p:cNvSpPr>
          <p:nvPr>
            <p:ph type="title" idx="4294967295"/>
          </p:nvPr>
        </p:nvSpPr>
        <p:spPr bwMode="auto">
          <a:xfrm>
            <a:off x="827088" y="2708275"/>
            <a:ext cx="7848600" cy="2160588"/>
          </a:xfrm>
          <a:prstGeom prst="roundRect">
            <a:avLst>
              <a:gd name="adj" fmla="val 16667"/>
            </a:avLst>
          </a:prstGeom>
          <a:solidFill>
            <a:srgbClr val="C0C0C0">
              <a:alpha val="70979"/>
            </a:srgbClr>
          </a:solidFill>
          <a:ln w="28575">
            <a:solidFill>
              <a:schemeClr val="bg2"/>
            </a:solidFill>
            <a:round/>
            <a:headEnd/>
            <a:tailEnd/>
          </a:ln>
        </p:spPr>
        <p:txBody>
          <a:bodyPr/>
          <a:lstStyle/>
          <a:p>
            <a:pPr algn="just" eaLnBrk="1" hangingPunct="1"/>
            <a:r>
              <a:rPr lang="es-MX" altLang="es-MX" sz="2000" b="1" smtClean="0"/>
              <a:t/>
            </a:r>
            <a:br>
              <a:rPr lang="es-MX" altLang="es-MX" sz="2000" b="1" smtClean="0"/>
            </a:br>
            <a:r>
              <a:rPr lang="es-MX" altLang="es-MX" sz="2000" b="1" smtClean="0"/>
              <a:t>VALIDEZ DEL SUFRAGIO. NO SE DESVIRTÚA CUANDO EN </a:t>
            </a:r>
            <a:br>
              <a:rPr lang="es-MX" altLang="es-MX" sz="2000" b="1" smtClean="0"/>
            </a:br>
            <a:r>
              <a:rPr lang="es-MX" altLang="es-MX" sz="2000" b="1" smtClean="0"/>
              <a:t>LA BOLETA ELECTORAL ES OBJETIVA LA INTENCIÓN DEL ELECTOR (LEGISLACIÓN DEL ESTADO DE PUEBLA).</a:t>
            </a:r>
            <a:r>
              <a:rPr lang="es-MX" altLang="es-MX" sz="2000" b="1" i="1" smtClean="0"/>
              <a:t>-</a:t>
            </a:r>
            <a:r>
              <a:rPr lang="es-MX" altLang="es-MX" sz="2000" b="1" smtClean="0"/>
              <a:t> </a:t>
            </a:r>
            <a:br>
              <a:rPr lang="es-MX" altLang="es-MX" sz="2000" b="1" smtClean="0"/>
            </a:br>
            <a:r>
              <a:rPr lang="es-MX" altLang="es-MX" sz="2000" b="1" smtClean="0"/>
              <a:t/>
            </a:r>
            <a:br>
              <a:rPr lang="es-MX" altLang="es-MX" sz="2000" b="1" smtClean="0"/>
            </a:br>
            <a:r>
              <a:rPr lang="es-MX" altLang="es-MX" sz="2000" b="1" smtClean="0"/>
              <a:t/>
            </a:r>
            <a:br>
              <a:rPr lang="es-MX" altLang="es-MX" sz="2000" b="1" smtClean="0"/>
            </a:br>
            <a:r>
              <a:rPr lang="es-MX" altLang="es-MX" sz="1200" i="1" smtClean="0"/>
              <a:t>.</a:t>
            </a:r>
            <a:br>
              <a:rPr lang="es-MX" altLang="es-MX" sz="1200" i="1" smtClean="0"/>
            </a:br>
            <a:r>
              <a:rPr lang="es-MX" altLang="es-MX" sz="1200" i="1" smtClean="0"/>
              <a:t/>
            </a:r>
            <a:br>
              <a:rPr lang="es-MX" altLang="es-MX" sz="1200" i="1" smtClean="0"/>
            </a:br>
            <a:r>
              <a:rPr lang="es-MX" altLang="es-MX" sz="2000" b="1" smtClean="0"/>
              <a:t/>
            </a:r>
            <a:br>
              <a:rPr lang="es-MX" altLang="es-MX" sz="2000" b="1" smtClean="0"/>
            </a:br>
            <a:endParaRPr lang="es-MX" altLang="es-MX" sz="2000" smtClean="0"/>
          </a:p>
        </p:txBody>
      </p:sp>
      <p:sp>
        <p:nvSpPr>
          <p:cNvPr id="114691" name="5 Rectángulo"/>
          <p:cNvSpPr>
            <a:spLocks noChangeArrowheads="1"/>
          </p:cNvSpPr>
          <p:nvPr/>
        </p:nvSpPr>
        <p:spPr bwMode="auto">
          <a:xfrm>
            <a:off x="2887663" y="1628775"/>
            <a:ext cx="27638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s-MX" altLang="es-MX" sz="3200" b="1">
                <a:solidFill>
                  <a:srgbClr val="006600"/>
                </a:solidFill>
                <a:latin typeface="Calibri" panose="020F0502020204030204" pitchFamily="34" charset="0"/>
                <a:cs typeface="Arial" panose="020B0604020202020204" pitchFamily="34" charset="0"/>
              </a:rPr>
              <a:t>Tesis XXV/2008</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1 Título"/>
          <p:cNvSpPr>
            <a:spLocks noGrp="1"/>
          </p:cNvSpPr>
          <p:nvPr>
            <p:ph type="title" idx="4294967295"/>
          </p:nvPr>
        </p:nvSpPr>
        <p:spPr bwMode="auto">
          <a:xfrm>
            <a:off x="519113" y="917575"/>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MX" altLang="es-MX" sz="2800" b="1" smtClean="0">
                <a:solidFill>
                  <a:srgbClr val="006600"/>
                </a:solidFill>
                <a:latin typeface="Tahoma" panose="020B0604030504040204" pitchFamily="34" charset="0"/>
                <a:cs typeface="Tahoma" panose="020B0604030504040204" pitchFamily="34" charset="0"/>
              </a:rPr>
              <a:t>Argumento</a:t>
            </a:r>
          </a:p>
        </p:txBody>
      </p:sp>
      <p:sp>
        <p:nvSpPr>
          <p:cNvPr id="115715" name="2 Marcador de contenido"/>
          <p:cNvSpPr>
            <a:spLocks noGrp="1"/>
          </p:cNvSpPr>
          <p:nvPr>
            <p:ph idx="4294967295"/>
          </p:nvPr>
        </p:nvSpPr>
        <p:spPr bwMode="auto">
          <a:xfrm>
            <a:off x="179388" y="2060575"/>
            <a:ext cx="8785225" cy="3240088"/>
          </a:xfrm>
          <a:prstGeom prst="roundRect">
            <a:avLst>
              <a:gd name="adj" fmla="val 16667"/>
            </a:avLst>
          </a:prstGeom>
          <a:solidFill>
            <a:srgbClr val="C0C0C0">
              <a:alpha val="72156"/>
            </a:srgbClr>
          </a:solidFill>
          <a:ln w="28575">
            <a:solidFill>
              <a:schemeClr val="bg2"/>
            </a:solidFill>
            <a:round/>
            <a:headEnd/>
            <a:tailEnd/>
          </a:ln>
        </p:spPr>
        <p:txBody>
          <a:bodyPr/>
          <a:lstStyle/>
          <a:p>
            <a:pPr algn="just" eaLnBrk="1" hangingPunct="1"/>
            <a:r>
              <a:rPr lang="es-MX" altLang="es-MX" sz="1800" smtClean="0"/>
              <a:t>De la interpretación del artículo 290 del Código de Instituciones y Procesos Electorales del Estado de Puebla, se desprende que si en una boleta no se marcó alguno de los recuadros que contienen los emblemas de los partidos políticos o coaliciones, pero en otra parte de la boleta se asienta el nombre del candidato de cualquier instituto político contendiente, y el mismo nombre señalado aparece en la boleta, dicha anotación </a:t>
            </a:r>
            <a:r>
              <a:rPr lang="es-MX" altLang="es-MX" sz="1800" b="1" smtClean="0">
                <a:solidFill>
                  <a:srgbClr val="800000"/>
                </a:solidFill>
              </a:rPr>
              <a:t>indica que la intención del elector se encamina a votar en favor del partido político o </a:t>
            </a:r>
            <a:r>
              <a:rPr lang="es-MX" altLang="es-MX" sz="1800" b="1" smtClean="0">
                <a:solidFill>
                  <a:srgbClr val="002060"/>
                </a:solidFill>
              </a:rPr>
              <a:t>coalición que postula el candidato cuyo nombre se escribió en la boleta, lo cual es suficiente para que prevalezca el principio de validez del sufragio emitido por el elector, por lo que ese voto debe considerarse válido.</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1 Título"/>
          <p:cNvSpPr>
            <a:spLocks noGrp="1"/>
          </p:cNvSpPr>
          <p:nvPr>
            <p:ph type="title"/>
          </p:nvPr>
        </p:nvSpPr>
        <p:spPr bwMode="auto">
          <a:xfrm>
            <a:off x="179388" y="846138"/>
            <a:ext cx="8785225" cy="1143000"/>
          </a:xfrm>
          <a:ln>
            <a:miter lim="800000"/>
            <a:headEnd/>
            <a:tailEnd/>
          </a:ln>
        </p:spPr>
        <p:txBody>
          <a:bodyPr wrap="square" lIns="91440" tIns="45720" rIns="91440" bIns="45720" numCol="1" anchor="t" anchorCtr="0" compatLnSpc="1">
            <a:prstTxWarp prst="textNoShape">
              <a:avLst/>
            </a:prstTxWarp>
          </a:bodyPr>
          <a:lstStyle/>
          <a:p>
            <a:pPr>
              <a:defRPr/>
            </a:pPr>
            <a:r>
              <a:rPr lang="es-ES" sz="2400" b="1" dirty="0" smtClean="0">
                <a:solidFill>
                  <a:schemeClr val="tx1">
                    <a:lumMod val="95000"/>
                    <a:lumOff val="5000"/>
                  </a:schemeClr>
                </a:solidFill>
                <a:latin typeface="Tahoma" pitchFamily="34" charset="0"/>
              </a:rPr>
              <a:t>Bien jurídico tutelado</a:t>
            </a:r>
            <a:endParaRPr lang="es-MX" sz="2400" dirty="0" smtClean="0">
              <a:solidFill>
                <a:schemeClr val="tx1">
                  <a:lumMod val="95000"/>
                  <a:lumOff val="5000"/>
                </a:schemeClr>
              </a:solidFill>
            </a:endParaRPr>
          </a:p>
        </p:txBody>
      </p:sp>
      <p:sp>
        <p:nvSpPr>
          <p:cNvPr id="3" name="2 Marcador de contenido"/>
          <p:cNvSpPr>
            <a:spLocks noGrp="1"/>
          </p:cNvSpPr>
          <p:nvPr>
            <p:ph idx="1"/>
          </p:nvPr>
        </p:nvSpPr>
        <p:spPr>
          <a:xfrm>
            <a:off x="1042988" y="1773238"/>
            <a:ext cx="7129462" cy="935037"/>
          </a:xfrm>
          <a:prstGeom prst="roundRect">
            <a:avLst/>
          </a:prstGeom>
          <a:solidFill>
            <a:schemeClr val="accent3">
              <a:lumMod val="50000"/>
              <a:alpha val="49000"/>
            </a:schemeClr>
          </a:solid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a:lstStyle/>
          <a:p>
            <a:pPr algn="just" eaLnBrk="1" hangingPunct="1">
              <a:buFont typeface="Arial" charset="0"/>
              <a:buChar char="•"/>
              <a:defRPr/>
            </a:pPr>
            <a:r>
              <a:rPr lang="es-MX" sz="2000" b="1" dirty="0" smtClean="0">
                <a:solidFill>
                  <a:srgbClr val="00007E"/>
                </a:solidFill>
                <a:latin typeface="Tahoma" pitchFamily="34" charset="0"/>
              </a:rPr>
              <a:t>CERTEZA:</a:t>
            </a:r>
            <a:r>
              <a:rPr lang="es-MX" sz="2000" dirty="0" smtClean="0">
                <a:solidFill>
                  <a:schemeClr val="tx1"/>
                </a:solidFill>
              </a:rPr>
              <a:t> en el cómputo de los votos que fueron emitidos por los ciudadanos.</a:t>
            </a:r>
          </a:p>
        </p:txBody>
      </p:sp>
      <p:pic>
        <p:nvPicPr>
          <p:cNvPr id="116740" name="Picture 4" descr="MEXICO_voto_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3213100"/>
            <a:ext cx="46815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AutoShape 5"/>
          <p:cNvSpPr>
            <a:spLocks noChangeArrowheads="1"/>
          </p:cNvSpPr>
          <p:nvPr/>
        </p:nvSpPr>
        <p:spPr bwMode="auto">
          <a:xfrm>
            <a:off x="395288" y="1196975"/>
            <a:ext cx="4464050" cy="1368425"/>
          </a:xfrm>
          <a:prstGeom prst="flowChartAlternateProcess">
            <a:avLst/>
          </a:prstGeom>
          <a:solidFill>
            <a:schemeClr val="accent3">
              <a:lumMod val="60000"/>
              <a:lumOff val="40000"/>
              <a:alpha val="51000"/>
            </a:schemeClr>
          </a:solidFill>
          <a:ln>
            <a:solidFill>
              <a:schemeClr val="accent3">
                <a:lumMod val="50000"/>
              </a:schemeClr>
            </a:solidFill>
            <a:headEnd/>
            <a:tailEnd/>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s-MX" sz="2000" b="1" dirty="0">
                <a:solidFill>
                  <a:srgbClr val="C00000"/>
                </a:solidFill>
              </a:rPr>
              <a:t>Error</a:t>
            </a:r>
          </a:p>
          <a:p>
            <a:pPr eaLnBrk="1" hangingPunct="1">
              <a:defRPr/>
            </a:pPr>
            <a:r>
              <a:rPr lang="es-MX" dirty="0"/>
              <a:t>Cualquier idea o expresión no conforme a la verdad, o que tenga diferencia con el valor exacto, y que jurídicamente implica ausencia de mala fe.</a:t>
            </a:r>
            <a:endParaRPr lang="es-ES" dirty="0"/>
          </a:p>
        </p:txBody>
      </p:sp>
      <p:sp>
        <p:nvSpPr>
          <p:cNvPr id="87043" name="AutoShape 7"/>
          <p:cNvSpPr>
            <a:spLocks noChangeArrowheads="1"/>
          </p:cNvSpPr>
          <p:nvPr/>
        </p:nvSpPr>
        <p:spPr bwMode="auto">
          <a:xfrm>
            <a:off x="5364163" y="1196975"/>
            <a:ext cx="3384550" cy="1370013"/>
          </a:xfrm>
          <a:prstGeom prst="flowChartAlternateProcess">
            <a:avLst/>
          </a:prstGeom>
          <a:solidFill>
            <a:schemeClr val="accent3">
              <a:lumMod val="60000"/>
              <a:lumOff val="40000"/>
              <a:alpha val="51000"/>
            </a:schemeClr>
          </a:solidFill>
          <a:ln>
            <a:solidFill>
              <a:schemeClr val="accent3">
                <a:lumMod val="50000"/>
              </a:schemeClr>
            </a:solidFill>
            <a:headEnd/>
            <a:tailEnd/>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s-MX" sz="2000" b="1" dirty="0">
                <a:solidFill>
                  <a:srgbClr val="C00000"/>
                </a:solidFill>
              </a:rPr>
              <a:t>Dolo</a:t>
            </a:r>
          </a:p>
          <a:p>
            <a:pPr eaLnBrk="1" hangingPunct="1">
              <a:defRPr/>
            </a:pPr>
            <a:r>
              <a:rPr lang="es-MX" dirty="0"/>
              <a:t>Una conducta que lleva implícito engaño, fraude, simulación o mentira.</a:t>
            </a:r>
            <a:endParaRPr lang="es-ES" dirty="0"/>
          </a:p>
        </p:txBody>
      </p:sp>
      <p:sp>
        <p:nvSpPr>
          <p:cNvPr id="87044" name="AutoShape 9"/>
          <p:cNvSpPr>
            <a:spLocks noChangeArrowheads="1"/>
          </p:cNvSpPr>
          <p:nvPr/>
        </p:nvSpPr>
        <p:spPr bwMode="auto">
          <a:xfrm>
            <a:off x="2700338" y="3141663"/>
            <a:ext cx="4319587" cy="1079500"/>
          </a:xfrm>
          <a:prstGeom prst="flowChartAlternateProcess">
            <a:avLst/>
          </a:prstGeom>
          <a:solidFill>
            <a:schemeClr val="accent3">
              <a:lumMod val="60000"/>
              <a:lumOff val="40000"/>
              <a:alpha val="51000"/>
            </a:schemeClr>
          </a:solidFill>
          <a:ln>
            <a:solidFill>
              <a:schemeClr val="accent3">
                <a:lumMod val="50000"/>
              </a:schemeClr>
            </a:solidFill>
            <a:headEnd/>
            <a:tailEnd/>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s-MX" dirty="0"/>
              <a:t>Se detecta mediante la </a:t>
            </a:r>
            <a:r>
              <a:rPr lang="es-MX" b="1" dirty="0">
                <a:solidFill>
                  <a:srgbClr val="C00000"/>
                </a:solidFill>
              </a:rPr>
              <a:t>comparación</a:t>
            </a:r>
            <a:r>
              <a:rPr lang="es-MX" dirty="0"/>
              <a:t> de rubros fundamentales en las actas, relativos a la emisión de los votos.</a:t>
            </a:r>
            <a:endParaRPr lang="es-ES" dirty="0"/>
          </a:p>
        </p:txBody>
      </p:sp>
      <p:sp>
        <p:nvSpPr>
          <p:cNvPr id="87045" name="AutoShape 11"/>
          <p:cNvSpPr>
            <a:spLocks noChangeArrowheads="1"/>
          </p:cNvSpPr>
          <p:nvPr/>
        </p:nvSpPr>
        <p:spPr bwMode="auto">
          <a:xfrm>
            <a:off x="1258888" y="4724400"/>
            <a:ext cx="2089150" cy="1008063"/>
          </a:xfrm>
          <a:prstGeom prst="flowChartAlternateProcess">
            <a:avLst/>
          </a:prstGeom>
          <a:solidFill>
            <a:schemeClr val="bg1">
              <a:lumMod val="50000"/>
              <a:alpha val="51000"/>
            </a:schemeClr>
          </a:solidFill>
          <a:ln>
            <a:solidFill>
              <a:schemeClr val="bg1">
                <a:lumMod val="50000"/>
              </a:schemeClr>
            </a:solidFill>
            <a:headEnd/>
            <a:tailEnd/>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s-MX"/>
              <a:t>Votos emitidos conforme a la lista nominal</a:t>
            </a:r>
            <a:endParaRPr lang="es-ES"/>
          </a:p>
        </p:txBody>
      </p:sp>
      <p:sp>
        <p:nvSpPr>
          <p:cNvPr id="87046" name="AutoShape 13"/>
          <p:cNvSpPr>
            <a:spLocks noChangeArrowheads="1"/>
          </p:cNvSpPr>
          <p:nvPr/>
        </p:nvSpPr>
        <p:spPr bwMode="auto">
          <a:xfrm>
            <a:off x="3924300" y="4724400"/>
            <a:ext cx="1871663" cy="1008063"/>
          </a:xfrm>
          <a:prstGeom prst="flowChartAlternateProcess">
            <a:avLst/>
          </a:prstGeom>
          <a:solidFill>
            <a:schemeClr val="bg1">
              <a:lumMod val="50000"/>
              <a:alpha val="51000"/>
            </a:schemeClr>
          </a:solidFill>
          <a:ln>
            <a:solidFill>
              <a:schemeClr val="bg1">
                <a:lumMod val="50000"/>
              </a:schemeClr>
            </a:solidFill>
            <a:headEnd/>
            <a:tailEnd/>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s-MX"/>
              <a:t>Votos depositados</a:t>
            </a:r>
          </a:p>
          <a:p>
            <a:pPr algn="ctr" eaLnBrk="1" hangingPunct="1">
              <a:defRPr/>
            </a:pPr>
            <a:r>
              <a:rPr lang="es-MX"/>
              <a:t>en la urna</a:t>
            </a:r>
            <a:endParaRPr lang="es-ES"/>
          </a:p>
        </p:txBody>
      </p:sp>
      <p:sp>
        <p:nvSpPr>
          <p:cNvPr id="87047" name="AutoShape 14"/>
          <p:cNvSpPr>
            <a:spLocks noChangeArrowheads="1"/>
          </p:cNvSpPr>
          <p:nvPr/>
        </p:nvSpPr>
        <p:spPr bwMode="auto">
          <a:xfrm>
            <a:off x="6300788" y="4724400"/>
            <a:ext cx="1655762" cy="1008063"/>
          </a:xfrm>
          <a:prstGeom prst="flowChartAlternateProcess">
            <a:avLst/>
          </a:prstGeom>
          <a:solidFill>
            <a:schemeClr val="bg1">
              <a:lumMod val="50000"/>
              <a:alpha val="51000"/>
            </a:schemeClr>
          </a:solidFill>
          <a:ln>
            <a:solidFill>
              <a:schemeClr val="bg1">
                <a:lumMod val="50000"/>
              </a:schemeClr>
            </a:solidFill>
            <a:headEnd/>
            <a:tailEnd/>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s-MX"/>
              <a:t>Votación emitida</a:t>
            </a:r>
            <a:endParaRPr lang="es-ES"/>
          </a:p>
        </p:txBody>
      </p:sp>
      <p:sp>
        <p:nvSpPr>
          <p:cNvPr id="117768" name="Text Box 23"/>
          <p:cNvSpPr txBox="1">
            <a:spLocks noChangeArrowheads="1"/>
          </p:cNvSpPr>
          <p:nvPr/>
        </p:nvSpPr>
        <p:spPr bwMode="auto">
          <a:xfrm>
            <a:off x="1258888" y="620713"/>
            <a:ext cx="7559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r>
              <a:rPr lang="es-MX" altLang="es-MX" b="1">
                <a:solidFill>
                  <a:srgbClr val="FF0000"/>
                </a:solidFill>
              </a:rPr>
              <a:t>Dolo o error en el cómputo de votos </a:t>
            </a:r>
            <a:endParaRPr lang="es-ES" altLang="es-MX">
              <a:solidFill>
                <a:srgbClr val="FF0000"/>
              </a:solidFill>
            </a:endParaRPr>
          </a:p>
        </p:txBody>
      </p:sp>
      <p:cxnSp>
        <p:nvCxnSpPr>
          <p:cNvPr id="87049" name="20 Conector angular"/>
          <p:cNvCxnSpPr>
            <a:cxnSpLocks noChangeShapeType="1"/>
            <a:stCxn id="87042" idx="2"/>
            <a:endCxn id="87043" idx="2"/>
          </p:cNvCxnSpPr>
          <p:nvPr/>
        </p:nvCxnSpPr>
        <p:spPr bwMode="auto">
          <a:xfrm rot="16200000" flipH="1">
            <a:off x="4841082" y="351631"/>
            <a:ext cx="1588" cy="4429125"/>
          </a:xfrm>
          <a:prstGeom prst="bentConnector3">
            <a:avLst>
              <a:gd name="adj1" fmla="val 14495466"/>
            </a:avLst>
          </a:prstGeom>
          <a:ln>
            <a:solidFill>
              <a:schemeClr val="accent3">
                <a:lumMod val="50000"/>
              </a:schemeClr>
            </a:solidFill>
            <a:headEnd/>
            <a:tailEnd/>
          </a:ln>
        </p:spPr>
        <p:style>
          <a:lnRef idx="2">
            <a:schemeClr val="dk1"/>
          </a:lnRef>
          <a:fillRef idx="1">
            <a:schemeClr val="lt1"/>
          </a:fillRef>
          <a:effectRef idx="0">
            <a:schemeClr val="dk1"/>
          </a:effectRef>
          <a:fontRef idx="minor">
            <a:schemeClr val="dk1"/>
          </a:fontRef>
        </p:style>
      </p:cxnSp>
      <p:cxnSp>
        <p:nvCxnSpPr>
          <p:cNvPr id="87050" name="22 Conector recto"/>
          <p:cNvCxnSpPr>
            <a:cxnSpLocks noChangeShapeType="1"/>
          </p:cNvCxnSpPr>
          <p:nvPr/>
        </p:nvCxnSpPr>
        <p:spPr bwMode="auto">
          <a:xfrm rot="5400000">
            <a:off x="4714875" y="2997201"/>
            <a:ext cx="288925" cy="0"/>
          </a:xfrm>
          <a:prstGeom prst="line">
            <a:avLst/>
          </a:prstGeom>
          <a:ln>
            <a:solidFill>
              <a:schemeClr val="accent3">
                <a:lumMod val="50000"/>
              </a:schemeClr>
            </a:solidFill>
            <a:headEnd/>
            <a:tailEnd/>
          </a:ln>
        </p:spPr>
        <p:style>
          <a:lnRef idx="2">
            <a:schemeClr val="dk1"/>
          </a:lnRef>
          <a:fillRef idx="1">
            <a:schemeClr val="lt1"/>
          </a:fillRef>
          <a:effectRef idx="0">
            <a:schemeClr val="dk1"/>
          </a:effectRef>
          <a:fontRef idx="minor">
            <a:schemeClr val="dk1"/>
          </a:fontRef>
        </p:style>
      </p:cxnSp>
      <p:cxnSp>
        <p:nvCxnSpPr>
          <p:cNvPr id="87051" name="25 Conector angular"/>
          <p:cNvCxnSpPr>
            <a:cxnSpLocks noChangeShapeType="1"/>
            <a:stCxn id="87045" idx="0"/>
            <a:endCxn id="87047" idx="0"/>
          </p:cNvCxnSpPr>
          <p:nvPr/>
        </p:nvCxnSpPr>
        <p:spPr bwMode="auto">
          <a:xfrm rot="5400000" flipH="1" flipV="1">
            <a:off x="4716463" y="2312987"/>
            <a:ext cx="1588" cy="4824413"/>
          </a:xfrm>
          <a:prstGeom prst="bentConnector3">
            <a:avLst>
              <a:gd name="adj1" fmla="val 14395468"/>
            </a:avLst>
          </a:prstGeom>
          <a:ln>
            <a:solidFill>
              <a:schemeClr val="bg1">
                <a:lumMod val="50000"/>
              </a:schemeClr>
            </a:solidFill>
            <a:headEnd type="triangle" w="med" len="med"/>
            <a:tailEnd type="triangle" w="med" len="med"/>
          </a:ln>
        </p:spPr>
        <p:style>
          <a:lnRef idx="2">
            <a:schemeClr val="dk1"/>
          </a:lnRef>
          <a:fillRef idx="1">
            <a:schemeClr val="lt1"/>
          </a:fillRef>
          <a:effectRef idx="0">
            <a:schemeClr val="dk1"/>
          </a:effectRef>
          <a:fontRef idx="minor">
            <a:schemeClr val="dk1"/>
          </a:fontRef>
        </p:style>
      </p:cxnSp>
      <p:cxnSp>
        <p:nvCxnSpPr>
          <p:cNvPr id="87052" name="28 Conector recto"/>
          <p:cNvCxnSpPr>
            <a:cxnSpLocks noChangeShapeType="1"/>
            <a:endCxn id="87046" idx="0"/>
          </p:cNvCxnSpPr>
          <p:nvPr/>
        </p:nvCxnSpPr>
        <p:spPr bwMode="auto">
          <a:xfrm rot="5400000">
            <a:off x="4607719" y="4472782"/>
            <a:ext cx="503237" cy="0"/>
          </a:xfrm>
          <a:prstGeom prst="line">
            <a:avLst/>
          </a:prstGeom>
          <a:ln>
            <a:solidFill>
              <a:schemeClr val="bg1">
                <a:lumMod val="50000"/>
              </a:schemeClr>
            </a:solidFill>
            <a:headEnd/>
            <a:tailEnd type="triangle" w="med" len="med"/>
          </a:ln>
        </p:spPr>
        <p:style>
          <a:lnRef idx="2">
            <a:schemeClr val="dk1"/>
          </a:lnRef>
          <a:fillRef idx="1">
            <a:schemeClr val="lt1"/>
          </a:fillRef>
          <a:effectRef idx="0">
            <a:schemeClr val="dk1"/>
          </a:effectRef>
          <a:fontRef idx="minor">
            <a:schemeClr val="dk1"/>
          </a:fontRef>
        </p:style>
      </p:cxnSp>
      <p:sp>
        <p:nvSpPr>
          <p:cNvPr id="117773" name="30 CuadroTexto"/>
          <p:cNvSpPr txBox="1">
            <a:spLocks noChangeArrowheads="1"/>
          </p:cNvSpPr>
          <p:nvPr/>
        </p:nvSpPr>
        <p:spPr bwMode="auto">
          <a:xfrm>
            <a:off x="6011863" y="5949950"/>
            <a:ext cx="2879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r>
              <a:rPr lang="es-MX" altLang="es-MX" sz="1200" b="1" i="1">
                <a:solidFill>
                  <a:srgbClr val="006600"/>
                </a:solidFill>
                <a:ea typeface="Arial Unicode MS" panose="020B0604020202020204" pitchFamily="34" charset="-128"/>
                <a:cs typeface="Arial Unicode MS" panose="020B0604020202020204" pitchFamily="34" charset="-128"/>
              </a:rPr>
              <a:t>Tesis S3ELJ 08/97, S3ELJ 10/2001, S3ELJ 16/2002 y S3ELJ 44/2002</a:t>
            </a: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1 Título"/>
          <p:cNvSpPr txBox="1">
            <a:spLocks/>
          </p:cNvSpPr>
          <p:nvPr/>
        </p:nvSpPr>
        <p:spPr bwMode="auto">
          <a:xfrm>
            <a:off x="1547813" y="1412875"/>
            <a:ext cx="5545137"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s-MX" altLang="es-MX" sz="3600" b="1"/>
              <a:t>Jurisprudencia 28/2016</a:t>
            </a:r>
          </a:p>
        </p:txBody>
      </p:sp>
      <p:sp>
        <p:nvSpPr>
          <p:cNvPr id="5" name="4 Rectángulo redondeado"/>
          <p:cNvSpPr/>
          <p:nvPr/>
        </p:nvSpPr>
        <p:spPr>
          <a:xfrm>
            <a:off x="746125" y="2636838"/>
            <a:ext cx="7632700" cy="1390650"/>
          </a:xfrm>
          <a:prstGeom prst="round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endParaRPr lang="es-MX" dirty="0">
              <a:solidFill>
                <a:schemeClr val="tx1"/>
              </a:solidFill>
            </a:endParaRPr>
          </a:p>
        </p:txBody>
      </p:sp>
      <p:sp>
        <p:nvSpPr>
          <p:cNvPr id="119812" name="Rectángulo 1"/>
          <p:cNvSpPr>
            <a:spLocks noChangeArrowheads="1"/>
          </p:cNvSpPr>
          <p:nvPr/>
        </p:nvSpPr>
        <p:spPr bwMode="auto">
          <a:xfrm>
            <a:off x="1763713" y="27813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s-MX" altLang="es-MX"/>
          </a:p>
          <a:p>
            <a:pPr eaLnBrk="1" hangingPunct="1"/>
            <a:endParaRPr lang="es-MX" altLang="es-MX"/>
          </a:p>
        </p:txBody>
      </p:sp>
      <p:sp>
        <p:nvSpPr>
          <p:cNvPr id="119813" name="Rectángulo 2"/>
          <p:cNvSpPr>
            <a:spLocks noChangeArrowheads="1"/>
          </p:cNvSpPr>
          <p:nvPr/>
        </p:nvSpPr>
        <p:spPr bwMode="auto">
          <a:xfrm>
            <a:off x="908050" y="2516188"/>
            <a:ext cx="73358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endParaRPr lang="es-MX" altLang="es-MX"/>
          </a:p>
          <a:p>
            <a:pPr algn="just" eaLnBrk="1" hangingPunct="1"/>
            <a:r>
              <a:rPr lang="es-MX" altLang="es-MX"/>
              <a:t>NULIDAD DE VOTACIÓN RECIBIDA EN CASILLA. PARA ACREDITAR EL ERROR EN EL CÓMPUTO, SE DEBEN PRECISAR LOS RUBROS DISCORDANTES.</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755650" y="692150"/>
            <a:ext cx="8101013" cy="358775"/>
          </a:xfrm>
          <a:ln>
            <a:miter lim="800000"/>
            <a:headEnd/>
            <a:tailEnd/>
          </a:ln>
        </p:spPr>
        <p:txBody>
          <a:bodyPr wrap="square" lIns="91440" tIns="45720" rIns="91440" bIns="45720" numCol="1" anchor="t" anchorCtr="0" compatLnSpc="1">
            <a:prstTxWarp prst="textNoShape">
              <a:avLst/>
            </a:prstTxWarp>
          </a:bodyPr>
          <a:lstStyle/>
          <a:p>
            <a:pPr algn="r" eaLnBrk="1" hangingPunct="1">
              <a:defRPr/>
            </a:pPr>
            <a:r>
              <a:rPr lang="es-MX" sz="2400" b="1" dirty="0" smtClean="0">
                <a:solidFill>
                  <a:schemeClr val="tx1">
                    <a:lumMod val="95000"/>
                    <a:lumOff val="5000"/>
                  </a:schemeClr>
                </a:solidFill>
              </a:rPr>
              <a:t>Haber mediado dolo o error en el cómputo de votos</a:t>
            </a:r>
            <a:endParaRPr lang="es-ES" sz="2400" b="1" dirty="0" smtClean="0">
              <a:solidFill>
                <a:schemeClr val="tx1">
                  <a:lumMod val="95000"/>
                  <a:lumOff val="5000"/>
                </a:schemeClr>
              </a:solidFill>
            </a:endParaRPr>
          </a:p>
        </p:txBody>
      </p:sp>
      <p:sp>
        <p:nvSpPr>
          <p:cNvPr id="88067" name="AutoShape 7"/>
          <p:cNvSpPr>
            <a:spLocks noChangeArrowheads="1"/>
          </p:cNvSpPr>
          <p:nvPr/>
        </p:nvSpPr>
        <p:spPr bwMode="auto">
          <a:xfrm>
            <a:off x="4357688" y="1773238"/>
            <a:ext cx="3598862" cy="792162"/>
          </a:xfrm>
          <a:prstGeom prst="flowChartAlternateProcess">
            <a:avLst/>
          </a:prstGeom>
          <a:solidFill>
            <a:schemeClr val="accent3">
              <a:lumMod val="60000"/>
              <a:lumOff val="40000"/>
            </a:schemeClr>
          </a:solidFill>
          <a:ln>
            <a:solidFill>
              <a:schemeClr val="bg1">
                <a:lumMod val="50000"/>
              </a:schemeClr>
            </a:solidFill>
            <a:headEnd/>
            <a:tailEnd/>
          </a:ln>
        </p:spPr>
        <p:style>
          <a:lnRef idx="2">
            <a:schemeClr val="dk1"/>
          </a:lnRef>
          <a:fillRef idx="1">
            <a:schemeClr val="lt1"/>
          </a:fillRef>
          <a:effectRef idx="0">
            <a:schemeClr val="dk1"/>
          </a:effectRef>
          <a:fontRef idx="minor">
            <a:schemeClr val="dk1"/>
          </a:fontRef>
        </p:style>
        <p:txBody>
          <a:bodyPr anchor="ctr"/>
          <a:lstStyle/>
          <a:p>
            <a:pPr algn="just" eaLnBrk="1" hangingPunct="1">
              <a:defRPr/>
            </a:pPr>
            <a:r>
              <a:rPr lang="es-MX" dirty="0">
                <a:solidFill>
                  <a:schemeClr val="bg2">
                    <a:lumMod val="10000"/>
                  </a:schemeClr>
                </a:solidFill>
              </a:rPr>
              <a:t>Verificar si existió</a:t>
            </a:r>
            <a:r>
              <a:rPr lang="es-MX" b="1" dirty="0">
                <a:solidFill>
                  <a:schemeClr val="bg2">
                    <a:lumMod val="10000"/>
                  </a:schemeClr>
                </a:solidFill>
              </a:rPr>
              <a:t> </a:t>
            </a:r>
            <a:r>
              <a:rPr lang="es-MX" b="1" dirty="0">
                <a:solidFill>
                  <a:srgbClr val="C00000"/>
                </a:solidFill>
              </a:rPr>
              <a:t>dolo o error</a:t>
            </a:r>
            <a:r>
              <a:rPr lang="es-MX" dirty="0">
                <a:solidFill>
                  <a:srgbClr val="C00000"/>
                </a:solidFill>
              </a:rPr>
              <a:t> </a:t>
            </a:r>
            <a:r>
              <a:rPr lang="es-MX" dirty="0">
                <a:solidFill>
                  <a:schemeClr val="bg2">
                    <a:lumMod val="10000"/>
                  </a:schemeClr>
                </a:solidFill>
              </a:rPr>
              <a:t>en el cómputo de los votos.</a:t>
            </a:r>
            <a:endParaRPr lang="es-ES" dirty="0">
              <a:solidFill>
                <a:schemeClr val="bg2">
                  <a:lumMod val="10000"/>
                </a:schemeClr>
              </a:solidFill>
            </a:endParaRPr>
          </a:p>
        </p:txBody>
      </p:sp>
      <p:sp>
        <p:nvSpPr>
          <p:cNvPr id="88068" name="AutoShape 9"/>
          <p:cNvSpPr>
            <a:spLocks noChangeArrowheads="1"/>
          </p:cNvSpPr>
          <p:nvPr/>
        </p:nvSpPr>
        <p:spPr bwMode="auto">
          <a:xfrm>
            <a:off x="4330700" y="4076700"/>
            <a:ext cx="3625850" cy="1079500"/>
          </a:xfrm>
          <a:prstGeom prst="flowChartAlternateProcess">
            <a:avLst/>
          </a:prstGeom>
          <a:solidFill>
            <a:schemeClr val="accent3">
              <a:lumMod val="60000"/>
              <a:lumOff val="40000"/>
            </a:schemeClr>
          </a:solidFill>
          <a:ln>
            <a:solidFill>
              <a:schemeClr val="bg1">
                <a:lumMod val="50000"/>
              </a:schemeClr>
            </a:solidFill>
            <a:headEnd/>
            <a:tailEnd/>
          </a:ln>
        </p:spPr>
        <p:style>
          <a:lnRef idx="2">
            <a:schemeClr val="dk1"/>
          </a:lnRef>
          <a:fillRef idx="1">
            <a:schemeClr val="lt1"/>
          </a:fillRef>
          <a:effectRef idx="0">
            <a:schemeClr val="dk1"/>
          </a:effectRef>
          <a:fontRef idx="minor">
            <a:schemeClr val="dk1"/>
          </a:fontRef>
        </p:style>
        <p:txBody>
          <a:bodyPr anchor="ctr"/>
          <a:lstStyle/>
          <a:p>
            <a:pPr algn="just" eaLnBrk="1" hangingPunct="1">
              <a:defRPr/>
            </a:pPr>
            <a:r>
              <a:rPr lang="es-MX" dirty="0">
                <a:solidFill>
                  <a:schemeClr val="bg2">
                    <a:lumMod val="10000"/>
                  </a:schemeClr>
                </a:solidFill>
              </a:rPr>
              <a:t>Que ese dolo o error fue </a:t>
            </a:r>
            <a:r>
              <a:rPr lang="es-MX" b="1" dirty="0">
                <a:solidFill>
                  <a:srgbClr val="C00000"/>
                </a:solidFill>
              </a:rPr>
              <a:t>determinante</a:t>
            </a:r>
            <a:r>
              <a:rPr lang="es-MX" dirty="0">
                <a:solidFill>
                  <a:schemeClr val="bg2">
                    <a:lumMod val="10000"/>
                  </a:schemeClr>
                </a:solidFill>
              </a:rPr>
              <a:t> para el resultado de la votación.</a:t>
            </a:r>
            <a:endParaRPr lang="es-ES" dirty="0">
              <a:solidFill>
                <a:schemeClr val="bg2">
                  <a:lumMod val="10000"/>
                </a:schemeClr>
              </a:solidFill>
            </a:endParaRPr>
          </a:p>
        </p:txBody>
      </p:sp>
      <p:cxnSp>
        <p:nvCxnSpPr>
          <p:cNvPr id="88070" name="AutoShape 33"/>
          <p:cNvCxnSpPr>
            <a:cxnSpLocks noChangeShapeType="1"/>
            <a:stCxn id="88068" idx="1"/>
            <a:endCxn id="88067" idx="1"/>
          </p:cNvCxnSpPr>
          <p:nvPr/>
        </p:nvCxnSpPr>
        <p:spPr bwMode="auto">
          <a:xfrm rot="10800000" flipH="1">
            <a:off x="4330700" y="2168525"/>
            <a:ext cx="26988" cy="2447925"/>
          </a:xfrm>
          <a:prstGeom prst="bentConnector3">
            <a:avLst>
              <a:gd name="adj1" fmla="val -1000111"/>
            </a:avLst>
          </a:prstGeom>
          <a:ln>
            <a:solidFill>
              <a:schemeClr val="bg1">
                <a:lumMod val="50000"/>
              </a:schemeClr>
            </a:solidFill>
            <a:headEnd type="triangle" w="med" len="med"/>
            <a:tailEnd type="triangle" w="med" len="med"/>
          </a:ln>
        </p:spPr>
        <p:style>
          <a:lnRef idx="2">
            <a:schemeClr val="dk1"/>
          </a:lnRef>
          <a:fillRef idx="1">
            <a:schemeClr val="lt1"/>
          </a:fillRef>
          <a:effectRef idx="0">
            <a:schemeClr val="dk1"/>
          </a:effectRef>
          <a:fontRef idx="minor">
            <a:schemeClr val="dk1"/>
          </a:fontRef>
        </p:style>
      </p:cxnSp>
      <p:cxnSp>
        <p:nvCxnSpPr>
          <p:cNvPr id="88071" name="12 Conector recto"/>
          <p:cNvCxnSpPr>
            <a:cxnSpLocks noChangeShapeType="1"/>
          </p:cNvCxnSpPr>
          <p:nvPr/>
        </p:nvCxnSpPr>
        <p:spPr bwMode="auto">
          <a:xfrm flipV="1">
            <a:off x="3635375" y="3422650"/>
            <a:ext cx="431800" cy="0"/>
          </a:xfrm>
          <a:prstGeom prst="line">
            <a:avLst/>
          </a:prstGeom>
          <a:ln>
            <a:solidFill>
              <a:schemeClr val="bg1">
                <a:lumMod val="50000"/>
              </a:schemeClr>
            </a:solidFill>
            <a:headEnd/>
            <a:tailEnd/>
          </a:ln>
        </p:spPr>
        <p:style>
          <a:lnRef idx="2">
            <a:schemeClr val="dk1"/>
          </a:lnRef>
          <a:fillRef idx="1">
            <a:schemeClr val="lt1"/>
          </a:fillRef>
          <a:effectRef idx="0">
            <a:schemeClr val="dk1"/>
          </a:effectRef>
          <a:fontRef idx="minor">
            <a:schemeClr val="dk1"/>
          </a:fontRef>
        </p:style>
      </p:cxnSp>
      <p:sp>
        <p:nvSpPr>
          <p:cNvPr id="11" name="AutoShape 14"/>
          <p:cNvSpPr>
            <a:spLocks noChangeArrowheads="1"/>
          </p:cNvSpPr>
          <p:nvPr/>
        </p:nvSpPr>
        <p:spPr bwMode="auto">
          <a:xfrm>
            <a:off x="900113" y="2997200"/>
            <a:ext cx="2735262" cy="1079500"/>
          </a:xfrm>
          <a:prstGeom prst="roundRect">
            <a:avLst>
              <a:gd name="adj" fmla="val 16667"/>
            </a:avLst>
          </a:prstGeom>
          <a:solidFill>
            <a:schemeClr val="accent3">
              <a:lumMod val="60000"/>
              <a:lumOff val="40000"/>
            </a:schemeClr>
          </a:solidFill>
          <a:ln>
            <a:solidFill>
              <a:schemeClr val="bg1">
                <a:lumMod val="50000"/>
              </a:schemeClr>
            </a:solidFill>
            <a:headEnd/>
            <a:tailEnd/>
          </a:ln>
        </p:spPr>
        <p:style>
          <a:lnRef idx="2">
            <a:schemeClr val="dk1"/>
          </a:lnRef>
          <a:fillRef idx="1">
            <a:schemeClr val="lt1"/>
          </a:fillRef>
          <a:effectRef idx="0">
            <a:schemeClr val="dk1"/>
          </a:effectRef>
          <a:fontRef idx="minor">
            <a:schemeClr val="dk1"/>
          </a:fontRef>
        </p:style>
        <p:txBody>
          <a:bodyPr anchor="ctr"/>
          <a:lstStyle/>
          <a:p>
            <a:pPr algn="just" eaLnBrk="1" hangingPunct="1">
              <a:defRPr/>
            </a:pPr>
            <a:r>
              <a:rPr lang="es-MX" dirty="0">
                <a:solidFill>
                  <a:schemeClr val="bg2">
                    <a:lumMod val="10000"/>
                  </a:schemeClr>
                </a:solidFill>
              </a:rPr>
              <a:t>Elementos que deben demostrarse para su </a:t>
            </a:r>
            <a:r>
              <a:rPr lang="es-MX" b="1" dirty="0">
                <a:solidFill>
                  <a:srgbClr val="C00000"/>
                </a:solidFill>
              </a:rPr>
              <a:t>actualización:</a:t>
            </a:r>
          </a:p>
        </p:txBody>
      </p:sp>
      <p:sp>
        <p:nvSpPr>
          <p:cNvPr id="9" name="8 Rectángulo"/>
          <p:cNvSpPr/>
          <p:nvPr/>
        </p:nvSpPr>
        <p:spPr>
          <a:xfrm>
            <a:off x="5041900" y="5364163"/>
            <a:ext cx="2986088" cy="276225"/>
          </a:xfrm>
          <a:prstGeom prst="rect">
            <a:avLst/>
          </a:prstGeom>
          <a:solidFill>
            <a:schemeClr val="accent3">
              <a:lumMod val="60000"/>
              <a:lumOff val="40000"/>
            </a:schemeClr>
          </a:solidFill>
          <a:ln>
            <a:solidFill>
              <a:schemeClr val="bg1">
                <a:lumMod val="50000"/>
              </a:schemeClr>
            </a:solidFill>
          </a:ln>
        </p:spPr>
        <p:txBody>
          <a:bodyPr wrap="none">
            <a:spAutoFit/>
          </a:bodyPr>
          <a:lstStyle/>
          <a:p>
            <a:pPr algn="r" eaLnBrk="1" hangingPunct="1">
              <a:spcBef>
                <a:spcPct val="50000"/>
              </a:spcBef>
              <a:defRPr/>
            </a:pPr>
            <a:r>
              <a:rPr lang="es-MX" sz="1200" b="1" i="1" dirty="0">
                <a:solidFill>
                  <a:schemeClr val="tx1">
                    <a:lumMod val="95000"/>
                    <a:lumOff val="5000"/>
                  </a:schemeClr>
                </a:solidFill>
                <a:ea typeface="ＭＳ Ｐゴシック"/>
                <a:cs typeface="Arial" charset="0"/>
              </a:rPr>
              <a:t>Artículo 75.1, inciso f), de la LGSMIME</a:t>
            </a:r>
            <a:endParaRPr lang="es-ES" sz="1200" b="1" i="1" dirty="0">
              <a:solidFill>
                <a:schemeClr val="tx1">
                  <a:lumMod val="95000"/>
                  <a:lumOff val="5000"/>
                </a:schemeClr>
              </a:solidFill>
              <a:ea typeface="ＭＳ Ｐゴシック"/>
              <a:cs typeface="Arial" charset="0"/>
            </a:endParaRP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31750"/>
            <a:ext cx="6084887"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3463" y="3213100"/>
            <a:ext cx="3030537"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1 Título"/>
          <p:cNvSpPr>
            <a:spLocks noGrp="1"/>
          </p:cNvSpPr>
          <p:nvPr>
            <p:ph type="title" idx="4294967295"/>
          </p:nvPr>
        </p:nvSpPr>
        <p:spPr bwMode="auto">
          <a:xfrm>
            <a:off x="395288" y="620713"/>
            <a:ext cx="8229600" cy="9366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MX" altLang="es-MX" sz="1800" b="1" smtClean="0">
                <a:solidFill>
                  <a:srgbClr val="006600"/>
                </a:solidFill>
              </a:rPr>
              <a:t>Reforma 2014 </a:t>
            </a:r>
            <a:br>
              <a:rPr lang="es-MX" altLang="es-MX" sz="1800" b="1" smtClean="0">
                <a:solidFill>
                  <a:srgbClr val="006600"/>
                </a:solidFill>
              </a:rPr>
            </a:br>
            <a:r>
              <a:rPr lang="es-MX" altLang="es-MX" sz="1600" b="1" smtClean="0">
                <a:solidFill>
                  <a:srgbClr val="006600"/>
                </a:solidFill>
              </a:rPr>
              <a:t>Artículo 87 LGPP</a:t>
            </a:r>
            <a:br>
              <a:rPr lang="es-MX" altLang="es-MX" sz="1600" b="1" smtClean="0">
                <a:solidFill>
                  <a:srgbClr val="006600"/>
                </a:solidFill>
              </a:rPr>
            </a:br>
            <a:endParaRPr lang="es-MX" altLang="es-MX" sz="1600" smtClean="0">
              <a:solidFill>
                <a:srgbClr val="006600"/>
              </a:solidFill>
            </a:endParaRPr>
          </a:p>
        </p:txBody>
      </p:sp>
      <p:sp>
        <p:nvSpPr>
          <p:cNvPr id="113666" name="2 Marcador de contenido"/>
          <p:cNvSpPr>
            <a:spLocks noGrp="1"/>
          </p:cNvSpPr>
          <p:nvPr>
            <p:ph idx="4294967295"/>
          </p:nvPr>
        </p:nvSpPr>
        <p:spPr bwMode="auto">
          <a:xfrm>
            <a:off x="179388" y="1268413"/>
            <a:ext cx="8785225" cy="5040312"/>
          </a:xfrm>
          <a:prstGeom prst="roundRect">
            <a:avLst>
              <a:gd name="adj" fmla="val 16667"/>
            </a:avLst>
          </a:prstGeom>
          <a:solidFill>
            <a:schemeClr val="accent3">
              <a:lumMod val="60000"/>
              <a:lumOff val="40000"/>
              <a:alpha val="70979"/>
            </a:schemeClr>
          </a:solidFill>
          <a:ln w="28575">
            <a:solidFill>
              <a:srgbClr val="006600"/>
            </a:solidFill>
            <a:round/>
            <a:headEnd/>
            <a:tailEnd/>
          </a:ln>
        </p:spPr>
        <p:txBody>
          <a:bodyPr/>
          <a:lstStyle/>
          <a:p>
            <a:pPr algn="just" eaLnBrk="1" hangingPunct="1">
              <a:buFontTx/>
              <a:buNone/>
              <a:defRPr/>
            </a:pPr>
            <a:r>
              <a:rPr lang="es-ES_tradnl" b="1" smtClean="0"/>
              <a:t>   </a:t>
            </a:r>
            <a:r>
              <a:rPr lang="es-ES_tradnl" sz="1600" b="1" smtClean="0"/>
              <a:t>1.</a:t>
            </a:r>
            <a:r>
              <a:rPr lang="es-ES" sz="1600" b="1" smtClean="0"/>
              <a:t> </a:t>
            </a:r>
            <a:r>
              <a:rPr lang="es-ES" sz="1600" smtClean="0"/>
              <a:t>Los partidos políticos nacionales podrán formar coaliciones para las elecciones de Presidente de los Estados Unidos Mexicanos, así como de senadores y de diputados por el principio de mayoría relativa.</a:t>
            </a:r>
          </a:p>
          <a:p>
            <a:pPr algn="just" eaLnBrk="1" hangingPunct="1">
              <a:buFontTx/>
              <a:buNone/>
              <a:defRPr/>
            </a:pPr>
            <a:endParaRPr lang="es-ES_tradnl" sz="1600" smtClean="0"/>
          </a:p>
          <a:p>
            <a:pPr algn="just">
              <a:buFontTx/>
              <a:buNone/>
              <a:defRPr/>
            </a:pPr>
            <a:r>
              <a:rPr lang="es-ES_tradnl" sz="1600" b="1" smtClean="0"/>
              <a:t>      2.</a:t>
            </a:r>
            <a:r>
              <a:rPr lang="es-ES" sz="1600" b="1" smtClean="0"/>
              <a:t> </a:t>
            </a:r>
            <a:r>
              <a:rPr lang="es-ES" sz="1600" smtClean="0"/>
              <a:t>Los partidos políticos </a:t>
            </a:r>
            <a:r>
              <a:rPr lang="es-ES" sz="1600" b="1" smtClean="0"/>
              <a:t>nacionales y locales</a:t>
            </a:r>
            <a:r>
              <a:rPr lang="es-ES" sz="1600" smtClean="0"/>
              <a:t> podrán formar coaliciones para las elecciones de Gobernador, diputados a las legislaturas locales de mayoría relativa y ayuntamientos, así como de Jefe de Gobierno, diputados a la Asamblea Legislativa de mayoría relativa y los titulares de los órganos político-administrativos de las demarcaciones territoriales del Distrito Federal.</a:t>
            </a:r>
          </a:p>
          <a:p>
            <a:pPr algn="just">
              <a:buFontTx/>
              <a:buNone/>
              <a:defRPr/>
            </a:pPr>
            <a:r>
              <a:rPr lang="es-MX" sz="1600" smtClean="0"/>
              <a:t>      …</a:t>
            </a:r>
            <a:endParaRPr lang="es-ES" sz="1600" smtClean="0"/>
          </a:p>
          <a:p>
            <a:pPr algn="just">
              <a:buFontTx/>
              <a:buNone/>
              <a:defRPr/>
            </a:pPr>
            <a:r>
              <a:rPr lang="es-ES" sz="1600" b="1" smtClean="0"/>
              <a:t>      </a:t>
            </a:r>
            <a:r>
              <a:rPr lang="es-ES_tradnl" sz="1600" b="1" smtClean="0"/>
              <a:t>10. </a:t>
            </a:r>
            <a:r>
              <a:rPr lang="es-ES" sz="1600" smtClean="0"/>
              <a:t>Los partidos políticos </a:t>
            </a:r>
            <a:r>
              <a:rPr lang="es-ES" sz="1600" b="1" smtClean="0">
                <a:solidFill>
                  <a:srgbClr val="FF0000"/>
                </a:solidFill>
              </a:rPr>
              <a:t>no podrán distribuir o transferirse votos mediante</a:t>
            </a:r>
            <a:r>
              <a:rPr lang="es-ES" sz="1600" smtClean="0"/>
              <a:t> convenio de coalición. </a:t>
            </a:r>
          </a:p>
          <a:p>
            <a:pPr algn="just">
              <a:buFontTx/>
              <a:buNone/>
              <a:defRPr/>
            </a:pPr>
            <a:r>
              <a:rPr lang="es-ES" sz="1600" smtClean="0"/>
              <a:t>      …</a:t>
            </a:r>
          </a:p>
          <a:p>
            <a:pPr algn="just">
              <a:buFontTx/>
              <a:buNone/>
              <a:defRPr/>
            </a:pPr>
            <a:r>
              <a:rPr lang="es-ES" sz="1600" smtClean="0"/>
              <a:t>      </a:t>
            </a:r>
            <a:r>
              <a:rPr lang="es-ES_tradnl" sz="1600" b="1" smtClean="0"/>
              <a:t>13.</a:t>
            </a:r>
            <a:r>
              <a:rPr lang="es-ES" sz="1600" smtClean="0"/>
              <a:t> Los votos en los que se hubiesen marcado más de una opción de los partidos coaligados, serán considerados válidos para el candidato postulado, contarán como un solo voto y </a:t>
            </a:r>
            <a:r>
              <a:rPr lang="es-ES" sz="1600" b="1" smtClean="0">
                <a:solidFill>
                  <a:srgbClr val="FF0000"/>
                </a:solidFill>
              </a:rPr>
              <a:t>sin que puedan ser tomados en cuenta</a:t>
            </a:r>
            <a:r>
              <a:rPr lang="es-ES" sz="1600" smtClean="0"/>
              <a:t> para la asignación de representación proporcional u otras prerrogativas.</a:t>
            </a:r>
            <a:endParaRPr lang="es-MX" sz="160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4248</TotalTime>
  <Words>16458</Words>
  <Application>Microsoft Office PowerPoint</Application>
  <PresentationFormat>Carta (216 x 279 mm)</PresentationFormat>
  <Paragraphs>1198</Paragraphs>
  <Slides>203</Slides>
  <Notes>41</Notes>
  <HiddenSlides>0</HiddenSlides>
  <MMClips>0</MMClips>
  <ScaleCrop>false</ScaleCrop>
  <HeadingPairs>
    <vt:vector size="8" baseType="variant">
      <vt:variant>
        <vt:lpstr>Fuentes usadas</vt:lpstr>
      </vt:variant>
      <vt:variant>
        <vt:i4>15</vt:i4>
      </vt:variant>
      <vt:variant>
        <vt:lpstr>Tema</vt:lpstr>
      </vt:variant>
      <vt:variant>
        <vt:i4>1</vt:i4>
      </vt:variant>
      <vt:variant>
        <vt:lpstr>Servidores OLE incrustados</vt:lpstr>
      </vt:variant>
      <vt:variant>
        <vt:i4>1</vt:i4>
      </vt:variant>
      <vt:variant>
        <vt:lpstr>Títulos de diapositiva</vt:lpstr>
      </vt:variant>
      <vt:variant>
        <vt:i4>203</vt:i4>
      </vt:variant>
    </vt:vector>
  </HeadingPairs>
  <TitlesOfParts>
    <vt:vector size="220" baseType="lpstr">
      <vt:lpstr>Arial</vt:lpstr>
      <vt:lpstr>ＭＳ Ｐゴシック</vt:lpstr>
      <vt:lpstr>Calibri</vt:lpstr>
      <vt:lpstr>Tahoma</vt:lpstr>
      <vt:lpstr>Lucida Sans Unicode</vt:lpstr>
      <vt:lpstr>Times New Roman</vt:lpstr>
      <vt:lpstr>Arial Black</vt:lpstr>
      <vt:lpstr>Garamond</vt:lpstr>
      <vt:lpstr>Wingdings</vt:lpstr>
      <vt:lpstr>Antique Olive</vt:lpstr>
      <vt:lpstr>Arial Unicode MS</vt:lpstr>
      <vt:lpstr>Albertus Extra Bold (W1)</vt:lpstr>
      <vt:lpstr>Agency FB</vt:lpstr>
      <vt:lpstr>Verdana</vt:lpstr>
      <vt:lpstr>MS Mincho</vt:lpstr>
      <vt:lpstr>Diseño predeterminado</vt:lpstr>
      <vt:lpstr>Documento</vt:lpstr>
      <vt:lpstr>Control constitucional y el sistema de nulidades</vt:lpstr>
      <vt:lpstr>               Derecho en la Unión Europea </vt:lpstr>
      <vt:lpstr>Corte europea de derechos humanos </vt:lpstr>
      <vt:lpstr>Corte suprema de los EUA</vt:lpstr>
      <vt:lpstr>Presentación de PowerPoint</vt:lpstr>
      <vt:lpstr>Reformas constitucionales y legales 2007-2008</vt:lpstr>
      <vt:lpstr>Presentación de PowerPoint</vt:lpstr>
      <vt:lpstr>Presentación de PowerPoint</vt:lpstr>
      <vt:lpstr>Presentación de PowerPoint</vt:lpstr>
      <vt:lpstr>Presentación de PowerPoint</vt:lpstr>
      <vt:lpstr> </vt:lpstr>
      <vt:lpstr>Presentación de PowerPoint</vt:lpstr>
      <vt:lpstr>Presentación de PowerPoint</vt:lpstr>
      <vt:lpstr>Presentación de PowerPoint</vt:lpstr>
      <vt:lpstr>Presentación de PowerPoint</vt:lpstr>
      <vt:lpstr>Jurisprudencia 1/2014</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Valor jurídico protegido por las causales de nulidad</vt:lpstr>
      <vt:lpstr>¿QUIÉNES PARTICIPAN EN LA JORNADA ELECTORAL?</vt:lpstr>
      <vt:lpstr>Presentación de PowerPoint</vt:lpstr>
      <vt:lpstr> Causal de nulidad de votación recibida en casilla                                                                                    </vt:lpstr>
      <vt:lpstr>Presentación de PowerPoint</vt:lpstr>
      <vt:lpstr>Presentación de PowerPoint</vt:lpstr>
      <vt:lpstr>Presentación de PowerPoint</vt:lpstr>
      <vt:lpstr> Causal de nulidad de votación recibida en casilla                                                                                    </vt:lpstr>
      <vt:lpstr>Bien jurídico tutelado</vt:lpstr>
      <vt:lpstr>Presentación de PowerPoint</vt:lpstr>
      <vt:lpstr>Presentación de PowerPoint</vt:lpstr>
      <vt:lpstr> Causal de nulidad de votación recibida en casilla                                                                                    </vt:lpstr>
      <vt:lpstr>Bien jurídico tutelado </vt:lpstr>
      <vt:lpstr>Presentación de PowerPoint</vt:lpstr>
      <vt:lpstr> Causal de nulidad de votación recibida en casilla                                                                                    </vt:lpstr>
      <vt:lpstr>Presentación de PowerPoint</vt:lpstr>
      <vt:lpstr>Bien jurídico tutelado</vt:lpstr>
      <vt:lpstr>Presentación de PowerPoint</vt:lpstr>
      <vt:lpstr>Presentación de PowerPoint</vt:lpstr>
      <vt:lpstr>Presentación de PowerPoint</vt:lpstr>
      <vt:lpstr> Causal de nulidad de votación recibida en casilla                                                                                    </vt:lpstr>
      <vt:lpstr>Bien jurídico tutelado</vt:lpstr>
      <vt:lpstr>Personas autorizadas para recibir la votación  </vt:lpstr>
      <vt:lpstr>Presentación de PowerPoint</vt:lpstr>
      <vt:lpstr>Procedimiento para la sustitución de funcionarios</vt:lpstr>
      <vt:lpstr>                                        DIVERSAS HIPÓTESIS QUE SE PUEDEN PRESENTAR</vt:lpstr>
      <vt:lpstr>                                        DIVERSAS HIPÓTESIS QUE SE PUEDEN PRESENTAR</vt:lpstr>
      <vt:lpstr>JURISPRUDENCIA</vt:lpstr>
      <vt:lpstr>JURISPRUDENCIA</vt:lpstr>
      <vt:lpstr>Presentación de PowerPoint</vt:lpstr>
      <vt:lpstr>Presentación de PowerPoint</vt:lpstr>
      <vt:lpstr>Presentación de PowerPoint</vt:lpstr>
      <vt:lpstr> Causal de nulidad de votación recibida en casilla                                                                                    </vt:lpstr>
      <vt:lpstr>Presentación de PowerPoint</vt:lpstr>
      <vt:lpstr> Voto Válido o Nulo   Artículo 277 COFIPE</vt:lpstr>
      <vt:lpstr> Voto Válido o Nulo   Artículo 291 LEGIPE</vt:lpstr>
      <vt:lpstr> Artículo 241 de la Ley Electoral y de Partidos Políticos en el Estado de Tabasco</vt:lpstr>
      <vt:lpstr>Presentación de PowerPoint</vt:lpstr>
      <vt:lpstr>SUP-JIN-8/2012  Incidente de calificación  de votos reservados </vt:lpstr>
      <vt:lpstr>Interpretación </vt:lpstr>
      <vt:lpstr>SUP-JIN-12/2012. INCIDENTE SOBRE CALIFICACION DE VOTOS RESERVADOS </vt:lpstr>
      <vt:lpstr>Interpretación </vt:lpstr>
      <vt:lpstr>SUP-JIN-11/2012 Incidente de calificación de votos reservados </vt:lpstr>
      <vt:lpstr>Interpretación </vt:lpstr>
      <vt:lpstr>SUP-JIN-14/2012 INCIDENTE </vt:lpstr>
      <vt:lpstr>Interpretación </vt:lpstr>
      <vt:lpstr>SUP-JIN-21/2012 INCIDENTE SOBRE CALIFICACIÓN DE VOTOS RESERVADOS   </vt:lpstr>
      <vt:lpstr>Interpretación </vt:lpstr>
      <vt:lpstr>SUP-JIN-21/2012 INCIDENTE SOBRE CALIFICACIÓN DE VOTOS RESERVADOS   </vt:lpstr>
      <vt:lpstr>Interpretación </vt:lpstr>
      <vt:lpstr>SUP-JIN-26/2012 Incidente de calificación de votos reservados </vt:lpstr>
      <vt:lpstr>Interpretación </vt:lpstr>
      <vt:lpstr>SUP-JIN-95/2012 Incidente sobre calificación de votos reservados </vt:lpstr>
      <vt:lpstr>Interpretación </vt:lpstr>
      <vt:lpstr>SUP-JIN-117/2012  Y SU ACUMULADO  </vt:lpstr>
      <vt:lpstr>Interpretación </vt:lpstr>
      <vt:lpstr>SUP-JIN-196/2012    </vt:lpstr>
      <vt:lpstr>Interpretación </vt:lpstr>
      <vt:lpstr>SUP-JIN-196/2012   </vt:lpstr>
      <vt:lpstr>Interpretación </vt:lpstr>
      <vt:lpstr>SUP-JIN-196/2012 </vt:lpstr>
      <vt:lpstr>Interpretación </vt:lpstr>
      <vt:lpstr>Presentación de PowerPoint</vt:lpstr>
      <vt:lpstr>Interpretación </vt:lpstr>
      <vt:lpstr>SUP-JIN-355/2012 </vt:lpstr>
      <vt:lpstr>Interpretación </vt:lpstr>
      <vt:lpstr>SUP-JIN-115/2012 INCIDENTE </vt:lpstr>
      <vt:lpstr>Interpretación </vt:lpstr>
      <vt:lpstr> VALIDEZ DEL SUFRAGIO. NO SE DESVIRTÚA CUANDO EN  LA BOLETA ELECTORAL ES OBJETIVA LA INTENCIÓN DEL ELECTOR (LEGISLACIÓN DEL ESTADO DE PUEBLA).-    .   </vt:lpstr>
      <vt:lpstr>Argumento</vt:lpstr>
      <vt:lpstr>Bien jurídico tutelado</vt:lpstr>
      <vt:lpstr>Presentación de PowerPoint</vt:lpstr>
      <vt:lpstr>Presentación de PowerPoint</vt:lpstr>
      <vt:lpstr>Haber mediado dolo o error en el cómputo de votos</vt:lpstr>
      <vt:lpstr>Presentación de PowerPoint</vt:lpstr>
      <vt:lpstr>Reforma 2014  Artículo 87 LGPP </vt:lpstr>
      <vt:lpstr>Cómputo distrital Artículo 311 LEGIPE</vt:lpstr>
      <vt:lpstr>Presentación de PowerPoint</vt:lpstr>
      <vt:lpstr>Presentación de PowerPoint</vt:lpstr>
      <vt:lpstr>SCJN Acción de inconstitucionalidad</vt:lpstr>
      <vt:lpstr>Presentación de PowerPoint</vt:lpstr>
      <vt:lpstr>Presentación de PowerPoint</vt:lpstr>
      <vt:lpstr>SCJN Acción de inconstitucionalidad</vt:lpstr>
      <vt:lpstr>  Causal de nulidad de votación recibida en casilla                                                                                    </vt:lpstr>
      <vt:lpstr>Bien jurídico tutelado</vt:lpstr>
      <vt:lpstr>CREDENCIAL PARA VOTAR CON FOTOGRAFÍA</vt:lpstr>
      <vt:lpstr>TESIS DE JURISPRUDENCIA</vt:lpstr>
      <vt:lpstr>LISTAS NOMINALES DE ELECTORES</vt:lpstr>
      <vt:lpstr>Presentación de PowerPoint</vt:lpstr>
      <vt:lpstr>Presentación de PowerPoint</vt:lpstr>
      <vt:lpstr> Causal de nulidad de votación recibida en casilla                                                                                    </vt:lpstr>
      <vt:lpstr>Bien jurídico tutelado</vt:lpstr>
      <vt:lpstr>Presentación de PowerPoint</vt:lpstr>
      <vt:lpstr>Presentación de PowerPoint</vt:lpstr>
      <vt:lpstr> Causal de nulidad de votación recibida en casilla                                                                                    </vt:lpstr>
      <vt:lpstr>Bien jurídico tutelado</vt:lpstr>
      <vt:lpstr>Presentación de PowerPoint</vt:lpstr>
      <vt:lpstr>Presentación de PowerPoint</vt:lpstr>
      <vt:lpstr>Presentación de PowerPoint</vt:lpstr>
      <vt:lpstr>Presentación de PowerPoint</vt:lpstr>
      <vt:lpstr> Causal de nulidad de votación recibida en casilla                                                                                    </vt:lpstr>
      <vt:lpstr>Bien jurídico tutelado</vt:lpstr>
      <vt:lpstr>Presentación de PowerPoint</vt:lpstr>
      <vt:lpstr>Presentación de PowerPoint</vt:lpstr>
      <vt:lpstr>                                                                                                           Determinancia</vt:lpstr>
      <vt:lpstr> Causal de nulidad de votación recibida en casilla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Artículo 78 Bis LGSMIME Nulidad de las elecciones federales y locales</vt:lpstr>
      <vt:lpstr>Causales de nulidad (Artículo 78 Bis)</vt:lpstr>
      <vt:lpstr>Sólo se podrán estudiar causales de nulidad específicas que establezca la ley  </vt:lpstr>
      <vt:lpstr>Presentación de PowerPoint</vt:lpstr>
      <vt:lpstr>Invalidez de la elección</vt:lpstr>
      <vt:lpstr>Presentación de PowerPoint</vt:lpstr>
      <vt:lpstr>Causa de invalidez</vt:lpstr>
      <vt:lpstr>Supuestos </vt:lpstr>
      <vt:lpstr>Vulneración a un precepto Constitucional</vt:lpstr>
      <vt:lpstr>Consecuencias de afectación constitucional</vt:lpstr>
      <vt:lpstr>Grado de afectación</vt:lpstr>
      <vt:lpstr>                        Determinancia</vt:lpstr>
      <vt:lpstr>                        Jurisprudencia 30/2015</vt:lpstr>
      <vt:lpstr>CALUMNIA</vt:lpstr>
      <vt:lpstr>Presentación de PowerPoint</vt:lpstr>
      <vt:lpstr>Presentación de PowerPoint</vt:lpstr>
      <vt:lpstr>Presentación de PowerPoint</vt:lpstr>
      <vt:lpstr>Presentación de PowerPoint</vt:lpstr>
      <vt:lpstr>ST-JRC-0117/2011 Caso Morelia</vt:lpstr>
      <vt:lpstr>Emblema del PRI</vt:lpstr>
      <vt:lpstr>Emblema del PRI</vt:lpstr>
      <vt:lpstr>Boleta de la elección</vt:lpstr>
      <vt:lpstr> </vt:lpstr>
      <vt:lpstr>Hecho no controvertido</vt:lpstr>
      <vt:lpstr>Tesis jurisprudencial 17/2010 </vt:lpstr>
      <vt:lpstr>Presentación de PowerPoint</vt:lpstr>
      <vt:lpstr>Requisitos del deslinde</vt:lpstr>
      <vt:lpstr>Resultados de partidos políticos y candidaturas comunes</vt:lpstr>
      <vt:lpstr> SUP-REC-145/2013</vt:lpstr>
      <vt:lpstr> SUP-REC-145/2013</vt:lpstr>
      <vt:lpstr> SUP-REC-145/2013</vt:lpstr>
      <vt:lpstr> SUP-REC-145/2013</vt:lpstr>
      <vt:lpstr> SUP-REC-145/2013 Procedencia </vt:lpstr>
      <vt:lpstr> SUP-REC-145/2013</vt:lpstr>
      <vt:lpstr> SUP-REC-145/2013</vt:lpstr>
      <vt:lpstr> SUP-REC-145/2013</vt:lpstr>
      <vt:lpstr> SUP-REC-145/2013</vt:lpstr>
      <vt:lpstr> SUP-REC-145/2013</vt:lpstr>
      <vt:lpstr> </vt:lpstr>
      <vt:lpstr> </vt:lpstr>
      <vt:lpstr> </vt:lpstr>
      <vt:lpstr> </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TEPJF</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Unidad de Sistemas</dc:creator>
  <cp:lastModifiedBy>PcJesus</cp:lastModifiedBy>
  <cp:revision>162</cp:revision>
  <cp:lastPrinted>2011-10-13T23:53:28Z</cp:lastPrinted>
  <dcterms:created xsi:type="dcterms:W3CDTF">2009-01-14T23:47:27Z</dcterms:created>
  <dcterms:modified xsi:type="dcterms:W3CDTF">2018-06-13T13:31:40Z</dcterms:modified>
</cp:coreProperties>
</file>